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341A"/>
    <a:srgbClr val="DBDEC0"/>
    <a:srgbClr val="FFFFA3"/>
    <a:srgbClr val="422C16"/>
    <a:srgbClr val="0C788E"/>
    <a:srgbClr val="006666"/>
    <a:srgbClr val="54381C"/>
    <a:srgbClr val="A50021"/>
    <a:srgbClr val="E6E6C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323" autoAdjust="0"/>
    <p:restoredTop sz="94652" autoAdjust="0"/>
  </p:normalViewPr>
  <p:slideViewPr>
    <p:cSldViewPr>
      <p:cViewPr varScale="1">
        <p:scale>
          <a:sx n="69" d="100"/>
          <a:sy n="69" d="100"/>
        </p:scale>
        <p:origin x="-132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57392B-7365-416B-BC9A-FF9370F909B5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CC0210-A864-48CC-9566-A0BBCB14D49D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F86F86-52E6-43FF-B06B-D8A14CF280B4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130CA0-C7D3-499C-8BC1-57300477EF73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499373-1DF6-4080-9D3D-FBE3FC197BB7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C15D94-2A26-4EC4-939E-326C7AF471D7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16C338-083F-4C29-9BB4-9B66B3018C78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0CFAF7-9DF2-4934-89C2-9F48CCA0F2C0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5ACDAD-C845-4E3A-A6C3-419709E15221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174B5F-A2DF-4BE2-B145-850FBE0536B4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346502-8BB2-400F-930F-060DBE615793}" type="slidenum">
              <a:rPr lang="es-ES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21565DB-753E-4AA8-87BB-E558E458A09C}" type="slidenum">
              <a:rPr lang="es-ES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8" name="Rectangle 150"/>
          <p:cNvSpPr>
            <a:spLocks noGrp="1" noChangeArrowheads="1"/>
          </p:cNvSpPr>
          <p:nvPr>
            <p:ph type="ctrTitle"/>
          </p:nvPr>
        </p:nvSpPr>
        <p:spPr>
          <a:xfrm>
            <a:off x="642910" y="2214554"/>
            <a:ext cx="6429420" cy="647700"/>
          </a:xfrm>
        </p:spPr>
        <p:txBody>
          <a:bodyPr/>
          <a:lstStyle/>
          <a:p>
            <a:pPr algn="l"/>
            <a:r>
              <a:rPr lang="es-UY" sz="8000" b="1" dirty="0" smtClean="0">
                <a:solidFill>
                  <a:srgbClr val="4E341A"/>
                </a:solidFill>
                <a:latin typeface="Bahnschrift SemiBold Condensed" pitchFamily="34" charset="0"/>
              </a:rPr>
              <a:t>Logros </a:t>
            </a:r>
            <a:br>
              <a:rPr lang="es-UY" sz="8000" b="1" dirty="0" smtClean="0">
                <a:solidFill>
                  <a:srgbClr val="4E341A"/>
                </a:solidFill>
                <a:latin typeface="Bahnschrift SemiBold Condensed" pitchFamily="34" charset="0"/>
              </a:rPr>
            </a:br>
            <a:r>
              <a:rPr lang="es-UY" sz="8000" b="1" dirty="0" smtClean="0">
                <a:solidFill>
                  <a:srgbClr val="4E341A"/>
                </a:solidFill>
                <a:latin typeface="Bahnschrift SemiBold Condensed" pitchFamily="34" charset="0"/>
              </a:rPr>
              <a:t>de Familia</a:t>
            </a:r>
            <a:endParaRPr lang="es-ES" sz="8000" b="1" dirty="0">
              <a:solidFill>
                <a:srgbClr val="4E341A"/>
              </a:solidFill>
              <a:latin typeface="Bahnschrift SemiBold Condensed" pitchFamily="34" charset="0"/>
            </a:endParaRPr>
          </a:p>
        </p:txBody>
      </p:sp>
      <p:sp>
        <p:nvSpPr>
          <p:cNvPr id="2216" name="Rectangle 168"/>
          <p:cNvSpPr>
            <a:spLocks noChangeArrowheads="1"/>
          </p:cNvSpPr>
          <p:nvPr/>
        </p:nvSpPr>
        <p:spPr bwMode="auto">
          <a:xfrm>
            <a:off x="714348" y="4714884"/>
            <a:ext cx="518477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2800" b="1" dirty="0" err="1" smtClean="0">
                <a:solidFill>
                  <a:schemeClr val="bg1"/>
                </a:solidFill>
              </a:rPr>
              <a:t>Antiguo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</a:rPr>
              <a:t>Testamento</a:t>
            </a:r>
            <a:endParaRPr lang="es-ES" sz="2800" b="1" dirty="0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072206"/>
            <a:ext cx="785786" cy="785794"/>
          </a:xfrm>
          <a:prstGeom prst="rect">
            <a:avLst/>
          </a:prstGeom>
          <a:solidFill>
            <a:srgbClr val="FFFFA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6600" b="1" dirty="0" smtClean="0">
                <a:solidFill>
                  <a:srgbClr val="4E341A"/>
                </a:solidFill>
              </a:rPr>
              <a:t>1</a:t>
            </a:r>
            <a:endParaRPr lang="en-US" sz="6600" b="1" dirty="0">
              <a:solidFill>
                <a:srgbClr val="4E341A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1. TRANSFERENCIA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Génesis 1:26, 27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s-ES" dirty="0" smtClean="0"/>
              <a:t>Entonces dijo Dios: Hagamos al hombre a nuestra </a:t>
            </a:r>
            <a:r>
              <a:rPr lang="es-ES" b="1" i="1" u="sng" dirty="0" smtClean="0"/>
              <a:t>imagen, conforme a nuestra semejanza;…</a:t>
            </a:r>
          </a:p>
          <a:p>
            <a:r>
              <a:rPr lang="es-ES" dirty="0" smtClean="0"/>
              <a:t>Y creó Dios al hombre a su imagen, </a:t>
            </a:r>
            <a:r>
              <a:rPr lang="es-ES" b="1" i="1" u="sng" dirty="0" smtClean="0"/>
              <a:t>a imagen de Dios</a:t>
            </a:r>
            <a:r>
              <a:rPr lang="es-ES" dirty="0" smtClean="0"/>
              <a:t> lo creó; varón y hembra los creó. 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s-ES" dirty="0" smtClean="0"/>
              <a:t>Y vivió Adán ciento treinta años, y </a:t>
            </a:r>
            <a:r>
              <a:rPr lang="es-ES" b="1" i="1" u="sng" dirty="0" smtClean="0"/>
              <a:t>engendró un hijo a su semejanza, conforme a su imagen</a:t>
            </a:r>
            <a:r>
              <a:rPr lang="es-ES" dirty="0" smtClean="0"/>
              <a:t>, y llamó su nombre Set. </a:t>
            </a:r>
            <a:br>
              <a:rPr lang="es-ES" dirty="0" smtClean="0"/>
            </a:br>
            <a:endParaRPr lang="en-US" dirty="0"/>
          </a:p>
        </p:txBody>
      </p:sp>
      <p:sp>
        <p:nvSpPr>
          <p:cNvPr id="14" name="Text Placeholder 9"/>
          <p:cNvSpPr txBox="1">
            <a:spLocks/>
          </p:cNvSpPr>
          <p:nvPr/>
        </p:nvSpPr>
        <p:spPr bwMode="auto">
          <a:xfrm>
            <a:off x="4857752" y="1500174"/>
            <a:ext cx="4040188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Génesis 5:3</a:t>
            </a:r>
            <a:endParaRPr kumimoji="0" lang="en-US" sz="24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5357818" y="4214818"/>
            <a:ext cx="2357454" cy="928694"/>
          </a:xfrm>
          <a:prstGeom prst="ellipse">
            <a:avLst/>
          </a:prstGeom>
          <a:solidFill>
            <a:srgbClr val="DBDE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rgbClr val="4E341A"/>
                </a:solidFill>
              </a:rPr>
              <a:t>SEMEJANZA</a:t>
            </a:r>
            <a:endParaRPr lang="en-US" b="1" dirty="0">
              <a:solidFill>
                <a:srgbClr val="4E341A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rot="10800000" flipV="1">
            <a:off x="5857884" y="5286388"/>
            <a:ext cx="357190" cy="285752"/>
          </a:xfrm>
          <a:prstGeom prst="straightConnector1">
            <a:avLst/>
          </a:prstGeom>
          <a:ln w="28575">
            <a:solidFill>
              <a:schemeClr val="tx1">
                <a:lumMod val="85000"/>
                <a:lumOff val="1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6858016" y="5286388"/>
            <a:ext cx="500066" cy="285752"/>
          </a:xfrm>
          <a:prstGeom prst="straightConnector1">
            <a:avLst/>
          </a:prstGeom>
          <a:ln w="28575">
            <a:solidFill>
              <a:schemeClr val="tx1">
                <a:lumMod val="85000"/>
                <a:lumOff val="1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4857752" y="5643578"/>
            <a:ext cx="150019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rgbClr val="4E341A"/>
                </a:solidFill>
              </a:rPr>
              <a:t>Interna</a:t>
            </a:r>
            <a:endParaRPr lang="en-US" b="1" dirty="0">
              <a:solidFill>
                <a:srgbClr val="4E341A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715140" y="5643578"/>
            <a:ext cx="150019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rgbClr val="4E341A"/>
                </a:solidFill>
              </a:rPr>
              <a:t>Externa</a:t>
            </a:r>
            <a:endParaRPr lang="en-US" b="1" dirty="0">
              <a:solidFill>
                <a:srgbClr val="4E341A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6643710"/>
            <a:ext cx="9144000" cy="21429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2. ESTILO DE VIDA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>
          <a:xfrm>
            <a:off x="428596" y="1714488"/>
            <a:ext cx="4040188" cy="639762"/>
          </a:xfrm>
        </p:spPr>
        <p:txBody>
          <a:bodyPr/>
          <a:lstStyle/>
          <a:p>
            <a:r>
              <a:rPr lang="es-ES" dirty="0" smtClean="0"/>
              <a:t>Génesis 18:19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428596" y="2500306"/>
            <a:ext cx="4040188" cy="3951288"/>
          </a:xfrm>
        </p:spPr>
        <p:txBody>
          <a:bodyPr/>
          <a:lstStyle/>
          <a:p>
            <a:r>
              <a:rPr lang="es-ES" dirty="0" smtClean="0"/>
              <a:t>Porque yo sé que </a:t>
            </a:r>
            <a:r>
              <a:rPr lang="es-ES" b="1" i="1" u="sng" dirty="0" smtClean="0"/>
              <a:t>mandará a sus hijos </a:t>
            </a:r>
            <a:r>
              <a:rPr lang="es-ES" dirty="0" smtClean="0"/>
              <a:t>y a su </a:t>
            </a:r>
            <a:r>
              <a:rPr lang="es-ES" b="1" i="1" u="sng" dirty="0" smtClean="0"/>
              <a:t>casa</a:t>
            </a:r>
            <a:r>
              <a:rPr lang="es-ES" dirty="0" smtClean="0"/>
              <a:t> después de sí, que </a:t>
            </a:r>
            <a:r>
              <a:rPr lang="es-ES" b="1" i="1" u="sng" dirty="0" smtClean="0"/>
              <a:t>guarden el camino de Jehová, haciendo justicia y juicio, para que haga venir Jehová </a:t>
            </a:r>
            <a:r>
              <a:rPr lang="es-ES" dirty="0" smtClean="0"/>
              <a:t>sobre Abraham lo que ha hablado acerca de él.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5357818" y="2000240"/>
            <a:ext cx="2357454" cy="928694"/>
          </a:xfrm>
          <a:prstGeom prst="ellipse">
            <a:avLst/>
          </a:prstGeom>
          <a:solidFill>
            <a:srgbClr val="DBDE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rgbClr val="4E341A"/>
                </a:solidFill>
              </a:rPr>
              <a:t>VALORES</a:t>
            </a:r>
            <a:endParaRPr lang="en-US" b="1" dirty="0">
              <a:solidFill>
                <a:srgbClr val="4E341A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rot="10800000" flipV="1">
            <a:off x="5857884" y="3071810"/>
            <a:ext cx="357190" cy="285752"/>
          </a:xfrm>
          <a:prstGeom prst="straightConnector1">
            <a:avLst/>
          </a:prstGeom>
          <a:ln w="28575">
            <a:solidFill>
              <a:schemeClr val="tx1">
                <a:lumMod val="85000"/>
                <a:lumOff val="1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6858016" y="3071810"/>
            <a:ext cx="500066" cy="285752"/>
          </a:xfrm>
          <a:prstGeom prst="straightConnector1">
            <a:avLst/>
          </a:prstGeom>
          <a:ln w="28575">
            <a:solidFill>
              <a:schemeClr val="tx1">
                <a:lumMod val="85000"/>
                <a:lumOff val="1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4857752" y="3429000"/>
            <a:ext cx="150019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rgbClr val="4E341A"/>
                </a:solidFill>
              </a:rPr>
              <a:t>Guarda</a:t>
            </a:r>
            <a:endParaRPr lang="en-US" b="1" dirty="0">
              <a:solidFill>
                <a:srgbClr val="4E341A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6715140" y="3429000"/>
            <a:ext cx="150019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rgbClr val="4E341A"/>
                </a:solidFill>
              </a:rPr>
              <a:t>Justicia</a:t>
            </a:r>
            <a:endParaRPr lang="en-US" b="1" dirty="0">
              <a:solidFill>
                <a:srgbClr val="4E341A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715140" y="4000504"/>
            <a:ext cx="150019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rgbClr val="4E341A"/>
                </a:solidFill>
              </a:rPr>
              <a:t>Juicio</a:t>
            </a:r>
            <a:endParaRPr lang="en-US" b="1" dirty="0">
              <a:solidFill>
                <a:srgbClr val="4E341A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857752" y="4000504"/>
            <a:ext cx="150019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rgbClr val="4E341A"/>
                </a:solidFill>
              </a:rPr>
              <a:t>Bendición</a:t>
            </a:r>
            <a:endParaRPr lang="en-US" b="1" dirty="0">
              <a:solidFill>
                <a:srgbClr val="4E341A"/>
              </a:solidFill>
            </a:endParaRPr>
          </a:p>
        </p:txBody>
      </p:sp>
      <p:sp>
        <p:nvSpPr>
          <p:cNvPr id="19" name="Down Arrow 18"/>
          <p:cNvSpPr/>
          <p:nvPr/>
        </p:nvSpPr>
        <p:spPr>
          <a:xfrm>
            <a:off x="5643570" y="4714884"/>
            <a:ext cx="1841954" cy="428628"/>
          </a:xfrm>
          <a:prstGeom prst="downArrow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5072066" y="5286388"/>
            <a:ext cx="2857520" cy="928694"/>
          </a:xfrm>
          <a:prstGeom prst="ellipse">
            <a:avLst/>
          </a:prstGeom>
          <a:solidFill>
            <a:srgbClr val="DBDE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rgbClr val="4E341A"/>
                </a:solidFill>
              </a:rPr>
              <a:t>DESCENDENCIA</a:t>
            </a:r>
            <a:endParaRPr lang="en-US" b="1" dirty="0">
              <a:solidFill>
                <a:srgbClr val="4E341A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0" y="6643710"/>
            <a:ext cx="9144000" cy="21429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3. SISTEMATICIDAD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Deuteronomio 5:5-9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428596" y="2214554"/>
            <a:ext cx="4257676" cy="3951288"/>
          </a:xfrm>
        </p:spPr>
        <p:txBody>
          <a:bodyPr/>
          <a:lstStyle/>
          <a:p>
            <a:r>
              <a:rPr lang="es-ES" sz="1800" dirty="0" smtClean="0"/>
              <a:t>Y amarás a Jehová tu Dios de todo tu </a:t>
            </a:r>
            <a:r>
              <a:rPr lang="es-ES" sz="1800" b="1" i="1" u="sng" dirty="0" smtClean="0"/>
              <a:t>corazón</a:t>
            </a:r>
            <a:r>
              <a:rPr lang="es-ES" sz="1800" dirty="0" smtClean="0"/>
              <a:t>, y de toda tu </a:t>
            </a:r>
            <a:r>
              <a:rPr lang="es-ES" sz="1800" b="1" i="1" u="sng" dirty="0" smtClean="0"/>
              <a:t>alma</a:t>
            </a:r>
            <a:r>
              <a:rPr lang="es-ES" sz="1800" dirty="0" smtClean="0"/>
              <a:t>, y con todas tus </a:t>
            </a:r>
            <a:r>
              <a:rPr lang="es-ES" sz="1800" b="1" i="1" u="sng" dirty="0" smtClean="0"/>
              <a:t>fuerzas</a:t>
            </a:r>
            <a:r>
              <a:rPr lang="es-ES" sz="1800" dirty="0" smtClean="0"/>
              <a:t>. Y estas palabras que yo te mando hoy, estarán sobre tu corazón; </a:t>
            </a:r>
          </a:p>
          <a:p>
            <a:r>
              <a:rPr lang="es-ES" sz="1800" dirty="0" smtClean="0"/>
              <a:t>y las repetirás a tus hijos, y hablarás de ellas estando </a:t>
            </a:r>
            <a:r>
              <a:rPr lang="es-ES" sz="1800" b="1" i="1" u="sng" dirty="0" smtClean="0"/>
              <a:t>en tu casa</a:t>
            </a:r>
            <a:r>
              <a:rPr lang="es-ES" sz="1800" dirty="0" smtClean="0"/>
              <a:t>, y </a:t>
            </a:r>
            <a:r>
              <a:rPr lang="es-ES" sz="1800" b="1" i="1" u="sng" dirty="0" smtClean="0"/>
              <a:t>andando por el camino</a:t>
            </a:r>
            <a:r>
              <a:rPr lang="es-ES" sz="1800" dirty="0" smtClean="0"/>
              <a:t>, y </a:t>
            </a:r>
            <a:r>
              <a:rPr lang="es-ES" sz="1800" b="1" i="1" u="sng" dirty="0" smtClean="0"/>
              <a:t>al acostarte</a:t>
            </a:r>
            <a:r>
              <a:rPr lang="es-ES" sz="1800" dirty="0" smtClean="0"/>
              <a:t>, y </a:t>
            </a:r>
            <a:r>
              <a:rPr lang="es-ES" sz="1800" b="1" i="1" u="sng" dirty="0" smtClean="0"/>
              <a:t>cuando te levantes. </a:t>
            </a:r>
          </a:p>
          <a:p>
            <a:r>
              <a:rPr lang="es-ES" sz="1800" dirty="0" smtClean="0"/>
              <a:t>Y las atarás como una señal en tu </a:t>
            </a:r>
            <a:r>
              <a:rPr lang="es-ES" sz="1800" b="1" i="1" u="sng" dirty="0" smtClean="0"/>
              <a:t>mano</a:t>
            </a:r>
            <a:r>
              <a:rPr lang="es-ES" sz="1800" dirty="0" smtClean="0"/>
              <a:t>, y estarán como frontales entre tus </a:t>
            </a:r>
            <a:r>
              <a:rPr lang="es-ES" sz="1800" b="1" i="1" u="sng" dirty="0" smtClean="0"/>
              <a:t>ojos</a:t>
            </a:r>
            <a:r>
              <a:rPr lang="es-ES" sz="1800" dirty="0" smtClean="0"/>
              <a:t>; y las escribirás en los </a:t>
            </a:r>
            <a:r>
              <a:rPr lang="es-ES" sz="1800" b="1" i="1" u="sng" dirty="0" smtClean="0"/>
              <a:t>postes</a:t>
            </a:r>
            <a:r>
              <a:rPr lang="es-ES" sz="1800" dirty="0" smtClean="0"/>
              <a:t> de tu casa, y en tus </a:t>
            </a:r>
            <a:r>
              <a:rPr lang="es-ES" sz="1800" b="1" i="1" u="sng" dirty="0" smtClean="0"/>
              <a:t>puertas</a:t>
            </a:r>
            <a:r>
              <a:rPr lang="es-ES" sz="1800" dirty="0" smtClean="0"/>
              <a:t>.  </a:t>
            </a:r>
            <a:r>
              <a:rPr lang="es-ES" dirty="0" smtClean="0"/>
              <a:t/>
            </a:r>
            <a:br>
              <a:rPr lang="es-ES" dirty="0" smtClean="0"/>
            </a:br>
            <a:endParaRPr lang="en-US" dirty="0"/>
          </a:p>
        </p:txBody>
      </p:sp>
      <p:sp>
        <p:nvSpPr>
          <p:cNvPr id="28" name="Right Brace 27"/>
          <p:cNvSpPr/>
          <p:nvPr/>
        </p:nvSpPr>
        <p:spPr>
          <a:xfrm>
            <a:off x="4714876" y="2071678"/>
            <a:ext cx="142876" cy="1500198"/>
          </a:xfrm>
          <a:prstGeom prst="rightBrace">
            <a:avLst/>
          </a:prstGeom>
          <a:ln w="28575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ight Brace 28"/>
          <p:cNvSpPr/>
          <p:nvPr/>
        </p:nvSpPr>
        <p:spPr>
          <a:xfrm>
            <a:off x="4714876" y="4643446"/>
            <a:ext cx="142876" cy="1500198"/>
          </a:xfrm>
          <a:prstGeom prst="rightBrace">
            <a:avLst/>
          </a:prstGeom>
          <a:ln w="28575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285720" y="2714620"/>
            <a:ext cx="428628" cy="50006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rgbClr val="4E341A"/>
                </a:solidFill>
              </a:rPr>
              <a:t>1</a:t>
            </a:r>
            <a:endParaRPr lang="en-US" b="1" dirty="0">
              <a:solidFill>
                <a:srgbClr val="4E341A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285720" y="4143380"/>
            <a:ext cx="428628" cy="50006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rgbClr val="4E341A"/>
                </a:solidFill>
              </a:rPr>
              <a:t>2</a:t>
            </a:r>
            <a:endParaRPr lang="en-US" b="1" dirty="0">
              <a:solidFill>
                <a:srgbClr val="4E341A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285720" y="5429264"/>
            <a:ext cx="428628" cy="50006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rgbClr val="4E341A"/>
                </a:solidFill>
              </a:rPr>
              <a:t>3</a:t>
            </a:r>
            <a:endParaRPr lang="en-US" b="1" dirty="0">
              <a:solidFill>
                <a:srgbClr val="4E341A"/>
              </a:solidFill>
            </a:endParaRPr>
          </a:p>
        </p:txBody>
      </p:sp>
      <p:sp>
        <p:nvSpPr>
          <p:cNvPr id="34" name="Oval 33"/>
          <p:cNvSpPr/>
          <p:nvPr/>
        </p:nvSpPr>
        <p:spPr>
          <a:xfrm>
            <a:off x="5143504" y="2285992"/>
            <a:ext cx="1714512" cy="928694"/>
          </a:xfrm>
          <a:prstGeom prst="ellipse">
            <a:avLst/>
          </a:prstGeom>
          <a:solidFill>
            <a:srgbClr val="DBDE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rgbClr val="4E341A"/>
                </a:solidFill>
              </a:rPr>
              <a:t>AMOR A DIOS</a:t>
            </a:r>
            <a:endParaRPr lang="en-US" b="1" dirty="0">
              <a:solidFill>
                <a:srgbClr val="4E341A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7072330" y="2143116"/>
            <a:ext cx="150019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rgbClr val="4E341A"/>
                </a:solidFill>
              </a:rPr>
              <a:t>Corazón</a:t>
            </a:r>
            <a:endParaRPr lang="en-US" b="1" dirty="0">
              <a:solidFill>
                <a:srgbClr val="4E341A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7072330" y="2571744"/>
            <a:ext cx="150019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rgbClr val="4E341A"/>
                </a:solidFill>
              </a:rPr>
              <a:t>Alma</a:t>
            </a:r>
            <a:endParaRPr lang="en-US" b="1" dirty="0">
              <a:solidFill>
                <a:srgbClr val="4E341A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7072330" y="3000372"/>
            <a:ext cx="150019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rgbClr val="4E341A"/>
                </a:solidFill>
              </a:rPr>
              <a:t>Fuerzas</a:t>
            </a:r>
            <a:endParaRPr lang="en-US" b="1" dirty="0">
              <a:solidFill>
                <a:srgbClr val="4E341A"/>
              </a:solidFill>
            </a:endParaRPr>
          </a:p>
        </p:txBody>
      </p:sp>
      <p:sp>
        <p:nvSpPr>
          <p:cNvPr id="38" name="Oval 37"/>
          <p:cNvSpPr/>
          <p:nvPr/>
        </p:nvSpPr>
        <p:spPr>
          <a:xfrm>
            <a:off x="5072066" y="4786322"/>
            <a:ext cx="1857388" cy="928694"/>
          </a:xfrm>
          <a:prstGeom prst="ellipse">
            <a:avLst/>
          </a:prstGeom>
          <a:solidFill>
            <a:srgbClr val="DBDE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rgbClr val="4E341A"/>
                </a:solidFill>
              </a:rPr>
              <a:t>PALABRA DE DIOS</a:t>
            </a:r>
            <a:endParaRPr lang="en-US" b="1" dirty="0">
              <a:solidFill>
                <a:srgbClr val="4E341A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7000892" y="4643446"/>
            <a:ext cx="1000132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rgbClr val="4E341A"/>
                </a:solidFill>
              </a:rPr>
              <a:t>Mano</a:t>
            </a:r>
            <a:endParaRPr lang="en-US" b="1" dirty="0">
              <a:solidFill>
                <a:srgbClr val="4E341A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8001024" y="4643446"/>
            <a:ext cx="1142976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rgbClr val="4E341A"/>
                </a:solidFill>
              </a:rPr>
              <a:t>Ojos</a:t>
            </a:r>
            <a:endParaRPr lang="en-US" b="1" dirty="0">
              <a:solidFill>
                <a:srgbClr val="4E341A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7000892" y="5357826"/>
            <a:ext cx="1000132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rgbClr val="4E341A"/>
                </a:solidFill>
              </a:rPr>
              <a:t>Postes</a:t>
            </a:r>
            <a:endParaRPr lang="en-US" b="1" dirty="0">
              <a:solidFill>
                <a:srgbClr val="4E341A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8001024" y="5357826"/>
            <a:ext cx="1142976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rgbClr val="4E341A"/>
                </a:solidFill>
              </a:rPr>
              <a:t>Puertas</a:t>
            </a:r>
            <a:endParaRPr lang="en-US" b="1" dirty="0">
              <a:solidFill>
                <a:srgbClr val="4E341A"/>
              </a:solidFill>
            </a:endParaRPr>
          </a:p>
        </p:txBody>
      </p:sp>
      <p:sp>
        <p:nvSpPr>
          <p:cNvPr id="43" name="Right Arrow 42"/>
          <p:cNvSpPr/>
          <p:nvPr/>
        </p:nvSpPr>
        <p:spPr>
          <a:xfrm>
            <a:off x="4429124" y="4071942"/>
            <a:ext cx="1071570" cy="285752"/>
          </a:xfrm>
          <a:prstGeom prst="rightArrow">
            <a:avLst/>
          </a:prstGeom>
          <a:solidFill>
            <a:srgbClr val="DBDE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5715008" y="3929066"/>
            <a:ext cx="150019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rgbClr val="4E341A"/>
                </a:solidFill>
              </a:rPr>
              <a:t>Diariamente</a:t>
            </a:r>
            <a:endParaRPr lang="en-US" b="1" dirty="0">
              <a:solidFill>
                <a:srgbClr val="4E341A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0" y="6643710"/>
            <a:ext cx="9144000" cy="21429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ISAIAS: </a:t>
            </a:r>
            <a:r>
              <a:rPr lang="en-US" dirty="0" smtClean="0"/>
              <a:t>“Yahweh </a:t>
            </a:r>
            <a:r>
              <a:rPr lang="en-US" dirty="0" err="1" smtClean="0"/>
              <a:t>salva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 smtClean="0"/>
              <a:t>Isaías 8:3, 4; 7:3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4282" y="2214554"/>
            <a:ext cx="4040188" cy="3951288"/>
          </a:xfrm>
        </p:spPr>
        <p:txBody>
          <a:bodyPr/>
          <a:lstStyle/>
          <a:p>
            <a:r>
              <a:rPr lang="es-ES" sz="1800" dirty="0" smtClean="0"/>
              <a:t>Y me llegué a la </a:t>
            </a:r>
            <a:r>
              <a:rPr lang="es-ES" sz="1800" b="1" i="1" u="sng" dirty="0" smtClean="0"/>
              <a:t>profetisa</a:t>
            </a:r>
            <a:r>
              <a:rPr lang="es-ES" sz="1800" dirty="0" smtClean="0"/>
              <a:t>, la cual concibió, y dio a luz un hijo. Y me dijo Jehová: Ponle por nombre </a:t>
            </a:r>
            <a:r>
              <a:rPr lang="es-ES" sz="1800" b="1" i="1" u="sng" dirty="0" err="1" smtClean="0"/>
              <a:t>Maher-salal-hasbaz</a:t>
            </a:r>
            <a:r>
              <a:rPr lang="es-ES" sz="1800" b="1" i="1" u="sng" dirty="0" smtClean="0"/>
              <a:t>. </a:t>
            </a:r>
          </a:p>
          <a:p>
            <a:r>
              <a:rPr lang="es-ES" sz="1800" dirty="0" smtClean="0"/>
              <a:t>Porque antes que el niño sepa decir: Padre mío, y Madre mía, será quitada la riqueza de Damasco y los despojos de Samaria delante del rey de Asiria. </a:t>
            </a:r>
          </a:p>
          <a:p>
            <a:r>
              <a:rPr lang="es-ES" sz="1800" dirty="0" smtClean="0"/>
              <a:t>Entonces dijo Jehová a Isaías: Sal ahora al encuentro de </a:t>
            </a:r>
            <a:r>
              <a:rPr lang="es-ES" sz="1800" dirty="0" err="1" smtClean="0"/>
              <a:t>Acaz</a:t>
            </a:r>
            <a:r>
              <a:rPr lang="es-ES" sz="1800" dirty="0" smtClean="0"/>
              <a:t>, tú, y </a:t>
            </a:r>
            <a:r>
              <a:rPr lang="es-ES" sz="1800" b="1" i="1" u="sng" dirty="0" err="1"/>
              <a:t>S</a:t>
            </a:r>
            <a:r>
              <a:rPr lang="es-ES" sz="1800" b="1" i="1" u="sng" dirty="0" err="1" smtClean="0"/>
              <a:t>ear-jasub</a:t>
            </a:r>
            <a:r>
              <a:rPr lang="es-ES" sz="1800" dirty="0" smtClean="0"/>
              <a:t> tu hijo, …</a:t>
            </a:r>
            <a:r>
              <a:rPr lang="es-ES" dirty="0" smtClean="0"/>
              <a:t/>
            </a:r>
            <a:br>
              <a:rPr lang="es-ES" dirty="0" smtClean="0"/>
            </a:b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0" y="5929330"/>
            <a:ext cx="9144000" cy="928670"/>
          </a:xfrm>
          <a:solidFill>
            <a:srgbClr val="FFFF00"/>
          </a:solidFill>
        </p:spPr>
        <p:txBody>
          <a:bodyPr/>
          <a:lstStyle/>
          <a:p>
            <a:pPr algn="ctr">
              <a:buNone/>
            </a:pPr>
            <a:r>
              <a:rPr lang="es-ES" sz="1800" dirty="0" smtClean="0"/>
              <a:t>He aquí, yo y los hijos que me dio Jehová somos </a:t>
            </a:r>
            <a:r>
              <a:rPr lang="es-ES" sz="1800" b="1" i="1" u="sng" dirty="0" smtClean="0"/>
              <a:t>por señales y presagios </a:t>
            </a:r>
            <a:r>
              <a:rPr lang="es-ES" sz="1800" dirty="0" smtClean="0"/>
              <a:t>en Israel, </a:t>
            </a:r>
          </a:p>
          <a:p>
            <a:pPr algn="ctr">
              <a:buNone/>
            </a:pPr>
            <a:r>
              <a:rPr lang="es-ES" sz="1800" dirty="0" smtClean="0"/>
              <a:t>departe de Jehová de los ejércitos, que mora en el monte de Sion.</a:t>
            </a:r>
          </a:p>
          <a:p>
            <a:pPr algn="ctr">
              <a:buNone/>
            </a:pPr>
            <a:r>
              <a:rPr lang="es-ES" sz="1600" dirty="0" smtClean="0"/>
              <a:t> Isaías 8:18</a:t>
            </a:r>
            <a:endParaRPr lang="en-US" sz="1600" dirty="0"/>
          </a:p>
        </p:txBody>
      </p:sp>
      <p:sp>
        <p:nvSpPr>
          <p:cNvPr id="8" name="Rectangle 7"/>
          <p:cNvSpPr/>
          <p:nvPr/>
        </p:nvSpPr>
        <p:spPr>
          <a:xfrm>
            <a:off x="4857752" y="2071678"/>
            <a:ext cx="150019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rgbClr val="4E341A"/>
                </a:solidFill>
              </a:rPr>
              <a:t>Profeta</a:t>
            </a:r>
            <a:endParaRPr lang="en-US" b="1" dirty="0">
              <a:solidFill>
                <a:srgbClr val="4E341A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929454" y="2071678"/>
            <a:ext cx="1500198" cy="4286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 smtClean="0">
                <a:solidFill>
                  <a:srgbClr val="4E341A"/>
                </a:solidFill>
              </a:rPr>
              <a:t>Profetisa</a:t>
            </a:r>
            <a:endParaRPr lang="en-US" b="1" dirty="0">
              <a:solidFill>
                <a:srgbClr val="4E341A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357950" y="1857364"/>
            <a:ext cx="56137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kern="0" dirty="0">
                <a:solidFill>
                  <a:srgbClr val="000000"/>
                </a:solidFill>
                <a:latin typeface="Arial"/>
                <a:ea typeface="+mj-ea"/>
                <a:cs typeface="Arial"/>
              </a:rPr>
              <a:t>&amp;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572264" y="3500438"/>
            <a:ext cx="235745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800" dirty="0" err="1" smtClean="0">
                <a:solidFill>
                  <a:srgbClr val="4E341A"/>
                </a:solidFill>
              </a:rPr>
              <a:t>Maher-salal-hasbaz</a:t>
            </a:r>
            <a:r>
              <a:rPr lang="es-ES" sz="1800" dirty="0" smtClean="0">
                <a:solidFill>
                  <a:srgbClr val="4E341A"/>
                </a:solidFill>
              </a:rPr>
              <a:t>.</a:t>
            </a:r>
            <a:endParaRPr lang="en-US" dirty="0">
              <a:solidFill>
                <a:srgbClr val="4E341A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071934" y="3500438"/>
            <a:ext cx="235745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800" dirty="0" err="1" smtClean="0">
                <a:solidFill>
                  <a:srgbClr val="4E341A"/>
                </a:solidFill>
              </a:rPr>
              <a:t>Sear-jasub</a:t>
            </a:r>
            <a:endParaRPr lang="en-US" dirty="0">
              <a:solidFill>
                <a:srgbClr val="4E341A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572000" y="4572008"/>
            <a:ext cx="1518364" cy="646331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txBody>
          <a:bodyPr wrap="none">
            <a:spAutoFit/>
          </a:bodyPr>
          <a:lstStyle/>
          <a:p>
            <a:r>
              <a:rPr lang="en-US" dirty="0" smtClean="0"/>
              <a:t>“</a:t>
            </a:r>
            <a:r>
              <a:rPr lang="en-US" dirty="0" err="1" smtClean="0"/>
              <a:t>Remanente</a:t>
            </a:r>
            <a:r>
              <a:rPr lang="en-US" dirty="0" smtClean="0"/>
              <a:t> </a:t>
            </a:r>
          </a:p>
          <a:p>
            <a:r>
              <a:rPr lang="en-US" dirty="0" err="1" smtClean="0"/>
              <a:t>volverá</a:t>
            </a:r>
            <a:r>
              <a:rPr lang="en-US" dirty="0" smtClean="0"/>
              <a:t>”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6858016" y="4357694"/>
            <a:ext cx="1571636" cy="1200329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r>
              <a:rPr lang="en-US" dirty="0" smtClean="0"/>
              <a:t>“</a:t>
            </a:r>
            <a:r>
              <a:rPr lang="en-US" dirty="0" err="1" smtClean="0"/>
              <a:t>despojo</a:t>
            </a:r>
            <a:r>
              <a:rPr lang="en-US" dirty="0" smtClean="0"/>
              <a:t> se </a:t>
            </a:r>
            <a:r>
              <a:rPr lang="en-US" dirty="0" err="1" smtClean="0"/>
              <a:t>apresura</a:t>
            </a:r>
            <a:r>
              <a:rPr lang="en-US" dirty="0" smtClean="0"/>
              <a:t>, </a:t>
            </a:r>
          </a:p>
          <a:p>
            <a:r>
              <a:rPr lang="en-US" dirty="0" smtClean="0"/>
              <a:t>la </a:t>
            </a:r>
            <a:r>
              <a:rPr lang="en-US" dirty="0" err="1" smtClean="0"/>
              <a:t>presa</a:t>
            </a:r>
            <a:r>
              <a:rPr lang="en-US" dirty="0" smtClean="0"/>
              <a:t> se </a:t>
            </a:r>
            <a:r>
              <a:rPr lang="en-US" dirty="0" err="1" smtClean="0"/>
              <a:t>precipita</a:t>
            </a:r>
            <a:r>
              <a:rPr lang="en-US" dirty="0" smtClean="0"/>
              <a:t>”</a:t>
            </a:r>
            <a:endParaRPr lang="en-US" dirty="0"/>
          </a:p>
        </p:txBody>
      </p:sp>
      <p:cxnSp>
        <p:nvCxnSpPr>
          <p:cNvPr id="16" name="Straight Arrow Connector 15"/>
          <p:cNvCxnSpPr/>
          <p:nvPr/>
        </p:nvCxnSpPr>
        <p:spPr>
          <a:xfrm rot="10800000" flipV="1">
            <a:off x="5572132" y="2714620"/>
            <a:ext cx="857256" cy="500066"/>
          </a:xfrm>
          <a:prstGeom prst="straightConnector1">
            <a:avLst/>
          </a:prstGeom>
          <a:ln w="12700">
            <a:solidFill>
              <a:schemeClr val="tx2">
                <a:lumMod val="50000"/>
                <a:lumOff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6858016" y="2714620"/>
            <a:ext cx="857256" cy="571504"/>
          </a:xfrm>
          <a:prstGeom prst="straightConnector1">
            <a:avLst/>
          </a:prstGeom>
          <a:ln w="19050">
            <a:solidFill>
              <a:schemeClr val="bg1">
                <a:lumMod val="6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6140</TotalTime>
  <Words>409</Words>
  <Application>Microsoft Office PowerPoint</Application>
  <PresentationFormat>On-screen Show (4:3)</PresentationFormat>
  <Paragraphs>56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Arial</vt:lpstr>
      <vt:lpstr>Diseño predeterminado</vt:lpstr>
      <vt:lpstr>Logros  de Familia</vt:lpstr>
      <vt:lpstr>1. TRANSFERENCIA</vt:lpstr>
      <vt:lpstr>2. ESTILO DE VIDA</vt:lpstr>
      <vt:lpstr>3. SISTEMATICIDAD</vt:lpstr>
      <vt:lpstr>ISAIAS: “Yahweh salva”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Raquel Orce</cp:lastModifiedBy>
  <cp:revision>781</cp:revision>
  <dcterms:created xsi:type="dcterms:W3CDTF">2010-05-23T14:28:12Z</dcterms:created>
  <dcterms:modified xsi:type="dcterms:W3CDTF">2023-03-17T19:01:18Z</dcterms:modified>
</cp:coreProperties>
</file>