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8" r:id="rId1"/>
  </p:sldMasterIdLst>
  <p:sldIdLst>
    <p:sldId id="256" r:id="rId2"/>
    <p:sldId id="260" r:id="rId3"/>
    <p:sldId id="274" r:id="rId4"/>
    <p:sldId id="261" r:id="rId5"/>
    <p:sldId id="257" r:id="rId6"/>
    <p:sldId id="270" r:id="rId7"/>
    <p:sldId id="259" r:id="rId8"/>
    <p:sldId id="265" r:id="rId9"/>
    <p:sldId id="266" r:id="rId10"/>
    <p:sldId id="281" r:id="rId11"/>
    <p:sldId id="268" r:id="rId12"/>
    <p:sldId id="267" r:id="rId13"/>
    <p:sldId id="273" r:id="rId14"/>
    <p:sldId id="272" r:id="rId15"/>
    <p:sldId id="269" r:id="rId16"/>
    <p:sldId id="263" r:id="rId17"/>
    <p:sldId id="264" r:id="rId18"/>
    <p:sldId id="271" r:id="rId19"/>
    <p:sldId id="282" r:id="rId20"/>
    <p:sldId id="275" r:id="rId21"/>
    <p:sldId id="280" r:id="rId22"/>
    <p:sldId id="279" r:id="rId23"/>
    <p:sldId id="276" r:id="rId24"/>
    <p:sldId id="284" r:id="rId25"/>
    <p:sldId id="277" r:id="rId26"/>
    <p:sldId id="28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96" d="100"/>
          <a:sy n="96" d="100"/>
        </p:scale>
        <p:origin x="132" y="57"/>
      </p:cViewPr>
      <p:guideLst/>
    </p:cSldViewPr>
  </p:slideViewPr>
  <p:notesTextViewPr>
    <p:cViewPr>
      <p:scale>
        <a:sx n="1" d="1"/>
        <a:sy n="1" d="1"/>
      </p:scale>
      <p:origin x="0" y="0"/>
    </p:cViewPr>
  </p:notesTextViewPr>
  <p:sorterViewPr>
    <p:cViewPr>
      <p:scale>
        <a:sx n="140" d="100"/>
        <a:sy n="140" d="100"/>
      </p:scale>
      <p:origin x="0" y="-237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41646E-5CDF-427A-8858-2A903CAA841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D80EA9E-88D7-4EF9-BDE5-29B10C1E65B5}">
      <dgm:prSet phldrT="[Text]"/>
      <dgm:spPr/>
      <dgm:t>
        <a:bodyPr/>
        <a:lstStyle/>
        <a:p>
          <a:r>
            <a:rPr lang="en-US" dirty="0"/>
            <a:t>First Woe</a:t>
          </a:r>
        </a:p>
      </dgm:t>
    </dgm:pt>
    <dgm:pt modelId="{B7963A86-93AA-4BB4-8222-C521F304A6DF}" type="parTrans" cxnId="{9422D159-0273-43DD-9B24-E2E70A11E6A5}">
      <dgm:prSet/>
      <dgm:spPr/>
      <dgm:t>
        <a:bodyPr/>
        <a:lstStyle/>
        <a:p>
          <a:endParaRPr lang="en-US"/>
        </a:p>
      </dgm:t>
    </dgm:pt>
    <dgm:pt modelId="{2D7C9F78-690E-4405-B3CB-D455E27C6F24}" type="sibTrans" cxnId="{9422D159-0273-43DD-9B24-E2E70A11E6A5}">
      <dgm:prSet/>
      <dgm:spPr/>
      <dgm:t>
        <a:bodyPr/>
        <a:lstStyle/>
        <a:p>
          <a:endParaRPr lang="en-US"/>
        </a:p>
      </dgm:t>
    </dgm:pt>
    <dgm:pt modelId="{F33930EF-6FC1-47C0-AFF6-3092848B4751}">
      <dgm:prSet phldrT="[Text]"/>
      <dgm:spPr/>
      <dgm:t>
        <a:bodyPr/>
        <a:lstStyle/>
        <a:p>
          <a:r>
            <a:rPr lang="en-US" dirty="0"/>
            <a:t>Muhammed I /Caliphs &amp; Islam/</a:t>
          </a:r>
        </a:p>
      </dgm:t>
    </dgm:pt>
    <dgm:pt modelId="{9251B68A-463C-40AC-8A56-48BFD5F019D3}" type="parTrans" cxnId="{28F10F2D-37E8-4A6D-BD91-083C4F782C3C}">
      <dgm:prSet/>
      <dgm:spPr/>
      <dgm:t>
        <a:bodyPr/>
        <a:lstStyle/>
        <a:p>
          <a:endParaRPr lang="en-US"/>
        </a:p>
      </dgm:t>
    </dgm:pt>
    <dgm:pt modelId="{9118D997-26EE-4EED-8DD3-72437EDFD66D}" type="sibTrans" cxnId="{28F10F2D-37E8-4A6D-BD91-083C4F782C3C}">
      <dgm:prSet/>
      <dgm:spPr/>
      <dgm:t>
        <a:bodyPr/>
        <a:lstStyle/>
        <a:p>
          <a:endParaRPr lang="en-US"/>
        </a:p>
      </dgm:t>
    </dgm:pt>
    <dgm:pt modelId="{5E15F678-7A33-4671-A531-81E67CADCDD8}">
      <dgm:prSet phldrT="[Text]"/>
      <dgm:spPr/>
      <dgm:t>
        <a:bodyPr/>
        <a:lstStyle/>
        <a:p>
          <a:r>
            <a:rPr lang="en-US" dirty="0"/>
            <a:t>Othman/Turks</a:t>
          </a:r>
        </a:p>
      </dgm:t>
    </dgm:pt>
    <dgm:pt modelId="{F8E99459-5BF4-4989-BD9A-EFD2E025E4B2}" type="parTrans" cxnId="{56342A61-C175-4023-86EF-E37C7CD0BD8B}">
      <dgm:prSet/>
      <dgm:spPr/>
      <dgm:t>
        <a:bodyPr/>
        <a:lstStyle/>
        <a:p>
          <a:endParaRPr lang="en-US"/>
        </a:p>
      </dgm:t>
    </dgm:pt>
    <dgm:pt modelId="{0E96A6BF-1418-4481-AF32-93FE7F1A231D}" type="sibTrans" cxnId="{56342A61-C175-4023-86EF-E37C7CD0BD8B}">
      <dgm:prSet/>
      <dgm:spPr/>
      <dgm:t>
        <a:bodyPr/>
        <a:lstStyle/>
        <a:p>
          <a:endParaRPr lang="en-US"/>
        </a:p>
      </dgm:t>
    </dgm:pt>
    <dgm:pt modelId="{E6791F69-B847-49E4-94F5-36A5897A748C}">
      <dgm:prSet phldrT="[Text]"/>
      <dgm:spPr/>
      <dgm:t>
        <a:bodyPr/>
        <a:lstStyle/>
        <a:p>
          <a:r>
            <a:rPr lang="en-US" dirty="0"/>
            <a:t>Second Woe</a:t>
          </a:r>
        </a:p>
      </dgm:t>
    </dgm:pt>
    <dgm:pt modelId="{681123D7-6F40-4B6F-8D76-9C18392207AF}" type="parTrans" cxnId="{8CFA9F7C-1818-439B-B44D-08E510B9A712}">
      <dgm:prSet/>
      <dgm:spPr/>
      <dgm:t>
        <a:bodyPr/>
        <a:lstStyle/>
        <a:p>
          <a:endParaRPr lang="en-US"/>
        </a:p>
      </dgm:t>
    </dgm:pt>
    <dgm:pt modelId="{0997A694-34F7-4366-AF9D-ADC51DA18F81}" type="sibTrans" cxnId="{8CFA9F7C-1818-439B-B44D-08E510B9A712}">
      <dgm:prSet/>
      <dgm:spPr/>
      <dgm:t>
        <a:bodyPr/>
        <a:lstStyle/>
        <a:p>
          <a:endParaRPr lang="en-US"/>
        </a:p>
      </dgm:t>
    </dgm:pt>
    <dgm:pt modelId="{B2C3C417-7F17-4703-BC44-1B8552522FE3}">
      <dgm:prSet phldrT="[Text]"/>
      <dgm:spPr/>
      <dgm:t>
        <a:bodyPr/>
        <a:lstStyle/>
        <a:p>
          <a:r>
            <a:rPr lang="en-US" dirty="0"/>
            <a:t>Muhammed II /Suleiman &amp; Turks</a:t>
          </a:r>
        </a:p>
      </dgm:t>
    </dgm:pt>
    <dgm:pt modelId="{EE6863CD-503A-4F2A-B1EE-E5B2C8923B09}" type="parTrans" cxnId="{1D843854-33CF-41B9-87A7-F561696548D8}">
      <dgm:prSet/>
      <dgm:spPr/>
      <dgm:t>
        <a:bodyPr/>
        <a:lstStyle/>
        <a:p>
          <a:endParaRPr lang="en-US"/>
        </a:p>
      </dgm:t>
    </dgm:pt>
    <dgm:pt modelId="{565B2BD2-FF6F-422F-9620-DAB3A58115FF}" type="sibTrans" cxnId="{1D843854-33CF-41B9-87A7-F561696548D8}">
      <dgm:prSet/>
      <dgm:spPr/>
      <dgm:t>
        <a:bodyPr/>
        <a:lstStyle/>
        <a:p>
          <a:endParaRPr lang="en-US"/>
        </a:p>
      </dgm:t>
    </dgm:pt>
    <dgm:pt modelId="{56759CD8-3D80-4D90-94B9-8A899574991C}">
      <dgm:prSet phldrT="[Text]"/>
      <dgm:spPr/>
      <dgm:t>
        <a:bodyPr/>
        <a:lstStyle/>
        <a:p>
          <a:r>
            <a:rPr lang="en-US" dirty="0"/>
            <a:t>French Revolution</a:t>
          </a:r>
        </a:p>
      </dgm:t>
    </dgm:pt>
    <dgm:pt modelId="{FEF90706-53B1-4D75-BA07-37297A465AB0}" type="parTrans" cxnId="{C86C2F8E-DA35-4820-8102-4F5007237DAC}">
      <dgm:prSet/>
      <dgm:spPr/>
      <dgm:t>
        <a:bodyPr/>
        <a:lstStyle/>
        <a:p>
          <a:endParaRPr lang="en-US"/>
        </a:p>
      </dgm:t>
    </dgm:pt>
    <dgm:pt modelId="{E3957282-D19C-4BAF-95EC-6280E1EAC5B3}" type="sibTrans" cxnId="{C86C2F8E-DA35-4820-8102-4F5007237DAC}">
      <dgm:prSet/>
      <dgm:spPr/>
      <dgm:t>
        <a:bodyPr/>
        <a:lstStyle/>
        <a:p>
          <a:endParaRPr lang="en-US"/>
        </a:p>
      </dgm:t>
    </dgm:pt>
    <dgm:pt modelId="{D238C88D-5A62-40FE-8FDC-7586AF966620}">
      <dgm:prSet phldrT="[Text]"/>
      <dgm:spPr/>
      <dgm:t>
        <a:bodyPr/>
        <a:lstStyle/>
        <a:p>
          <a:r>
            <a:rPr lang="en-US" dirty="0"/>
            <a:t>Third Woe</a:t>
          </a:r>
        </a:p>
      </dgm:t>
    </dgm:pt>
    <dgm:pt modelId="{6235DCB4-00DF-47A6-9982-96A3F2DD69BB}" type="parTrans" cxnId="{BA7C619A-1835-4616-B29B-F9615B5C8F0B}">
      <dgm:prSet/>
      <dgm:spPr/>
      <dgm:t>
        <a:bodyPr/>
        <a:lstStyle/>
        <a:p>
          <a:endParaRPr lang="en-US"/>
        </a:p>
      </dgm:t>
    </dgm:pt>
    <dgm:pt modelId="{A405BBA7-CBFB-4839-8B69-AC86F685F6A2}" type="sibTrans" cxnId="{BA7C619A-1835-4616-B29B-F9615B5C8F0B}">
      <dgm:prSet/>
      <dgm:spPr/>
      <dgm:t>
        <a:bodyPr/>
        <a:lstStyle/>
        <a:p>
          <a:endParaRPr lang="en-US"/>
        </a:p>
      </dgm:t>
    </dgm:pt>
    <dgm:pt modelId="{4FC9F692-1285-4815-B159-DDBC5C10B56B}">
      <dgm:prSet phldrT="[Text]"/>
      <dgm:spPr/>
      <dgm:t>
        <a:bodyPr/>
        <a:lstStyle/>
        <a:p>
          <a:r>
            <a:rPr lang="en-US" dirty="0"/>
            <a:t>American Rome</a:t>
          </a:r>
        </a:p>
      </dgm:t>
    </dgm:pt>
    <dgm:pt modelId="{EC1FB9BD-0060-4B48-8CDB-EFBBE47449B5}" type="parTrans" cxnId="{5C417318-EE88-4782-8A83-F1EE8912965D}">
      <dgm:prSet/>
      <dgm:spPr/>
      <dgm:t>
        <a:bodyPr/>
        <a:lstStyle/>
        <a:p>
          <a:endParaRPr lang="en-US"/>
        </a:p>
      </dgm:t>
    </dgm:pt>
    <dgm:pt modelId="{46077428-9504-4E25-B99E-33F15165A354}" type="sibTrans" cxnId="{5C417318-EE88-4782-8A83-F1EE8912965D}">
      <dgm:prSet/>
      <dgm:spPr/>
      <dgm:t>
        <a:bodyPr/>
        <a:lstStyle/>
        <a:p>
          <a:endParaRPr lang="en-US"/>
        </a:p>
      </dgm:t>
    </dgm:pt>
    <dgm:pt modelId="{ABBEDC62-9AAC-4FC1-9717-92D3B6AED5F4}">
      <dgm:prSet phldrT="[Text]"/>
      <dgm:spPr/>
      <dgm:t>
        <a:bodyPr/>
        <a:lstStyle/>
        <a:p>
          <a:r>
            <a:rPr lang="en-US" dirty="0"/>
            <a:t>Attacking the Heavenly </a:t>
          </a:r>
          <a:r>
            <a:rPr lang="en-US" b="1" dirty="0"/>
            <a:t>Sanctuary</a:t>
          </a:r>
          <a:r>
            <a:rPr lang="en-US" dirty="0"/>
            <a:t> and its Services; The Investigative Judgment and the Spirit of Prophecy</a:t>
          </a:r>
        </a:p>
      </dgm:t>
    </dgm:pt>
    <dgm:pt modelId="{DB75A5FA-CBB7-4D03-9FF8-E9BBAAB218AB}" type="parTrans" cxnId="{30F73E85-BB5F-45F4-9045-1085AC4ED7AA}">
      <dgm:prSet/>
      <dgm:spPr/>
      <dgm:t>
        <a:bodyPr/>
        <a:lstStyle/>
        <a:p>
          <a:endParaRPr lang="en-US"/>
        </a:p>
      </dgm:t>
    </dgm:pt>
    <dgm:pt modelId="{CEFA7C1B-8BCF-4D0E-AB1F-C3E7469ADD75}" type="sibTrans" cxnId="{30F73E85-BB5F-45F4-9045-1085AC4ED7AA}">
      <dgm:prSet/>
      <dgm:spPr/>
      <dgm:t>
        <a:bodyPr/>
        <a:lstStyle/>
        <a:p>
          <a:endParaRPr lang="en-US"/>
        </a:p>
      </dgm:t>
    </dgm:pt>
    <dgm:pt modelId="{25065DD4-2C31-41B8-8F50-E757FE242E66}">
      <dgm:prSet phldrT="[Text]"/>
      <dgm:spPr/>
      <dgm:t>
        <a:bodyPr/>
        <a:lstStyle/>
        <a:p>
          <a:r>
            <a:rPr lang="en-US" dirty="0"/>
            <a:t>Attacking </a:t>
          </a:r>
          <a:r>
            <a:rPr lang="en-US" b="1" dirty="0"/>
            <a:t>Godhead</a:t>
          </a:r>
          <a:r>
            <a:rPr lang="en-US" dirty="0"/>
            <a:t>—Christ’ Divinity and Spirit’s Personhood</a:t>
          </a:r>
        </a:p>
      </dgm:t>
    </dgm:pt>
    <dgm:pt modelId="{2BF48B64-9698-4E95-B663-34A7E2FCECF0}" type="parTrans" cxnId="{2F22C5D4-E74A-418D-A61C-E909DDCA9B51}">
      <dgm:prSet/>
      <dgm:spPr/>
      <dgm:t>
        <a:bodyPr/>
        <a:lstStyle/>
        <a:p>
          <a:endParaRPr lang="en-US"/>
        </a:p>
      </dgm:t>
    </dgm:pt>
    <dgm:pt modelId="{3EE93F0D-DBB2-43BB-95E9-B6BCDF198E61}" type="sibTrans" cxnId="{2F22C5D4-E74A-418D-A61C-E909DDCA9B51}">
      <dgm:prSet/>
      <dgm:spPr/>
      <dgm:t>
        <a:bodyPr/>
        <a:lstStyle/>
        <a:p>
          <a:endParaRPr lang="en-US"/>
        </a:p>
      </dgm:t>
    </dgm:pt>
    <dgm:pt modelId="{4D39FA80-8B46-4421-A33C-68EC9502D0D8}">
      <dgm:prSet phldrT="[Text]"/>
      <dgm:spPr/>
      <dgm:t>
        <a:bodyPr/>
        <a:lstStyle/>
        <a:p>
          <a:r>
            <a:rPr lang="en-US" dirty="0"/>
            <a:t>Attacking the </a:t>
          </a:r>
          <a:r>
            <a:rPr lang="en-US" b="1" dirty="0"/>
            <a:t>Bible</a:t>
          </a:r>
          <a:r>
            <a:rPr lang="en-US" dirty="0"/>
            <a:t>—God’s Word and its validity and reliability</a:t>
          </a:r>
        </a:p>
      </dgm:t>
    </dgm:pt>
    <dgm:pt modelId="{336E0BF0-A7DD-4787-BE14-C8A38EE387B1}" type="parTrans" cxnId="{64D6F07D-6955-4426-92C6-450D0CA47C0E}">
      <dgm:prSet/>
      <dgm:spPr/>
      <dgm:t>
        <a:bodyPr/>
        <a:lstStyle/>
        <a:p>
          <a:endParaRPr lang="en-US"/>
        </a:p>
      </dgm:t>
    </dgm:pt>
    <dgm:pt modelId="{BED0B69D-A65B-495A-AB25-C5F218B92C33}" type="sibTrans" cxnId="{64D6F07D-6955-4426-92C6-450D0CA47C0E}">
      <dgm:prSet/>
      <dgm:spPr/>
      <dgm:t>
        <a:bodyPr/>
        <a:lstStyle/>
        <a:p>
          <a:endParaRPr lang="en-US"/>
        </a:p>
      </dgm:t>
    </dgm:pt>
    <dgm:pt modelId="{29C64206-CE4F-450C-8974-F8385DBDA49E}">
      <dgm:prSet phldrT="[Text]"/>
      <dgm:spPr/>
      <dgm:t>
        <a:bodyPr/>
        <a:lstStyle/>
        <a:p>
          <a:r>
            <a:rPr lang="en-US" dirty="0"/>
            <a:t>The World Wars</a:t>
          </a:r>
        </a:p>
      </dgm:t>
    </dgm:pt>
    <dgm:pt modelId="{DCB15838-F127-4BD6-8E25-1C71FC97E559}" type="parTrans" cxnId="{699DE253-8630-4DDB-8F2C-BF939E836BA2}">
      <dgm:prSet/>
      <dgm:spPr/>
      <dgm:t>
        <a:bodyPr/>
        <a:lstStyle/>
        <a:p>
          <a:endParaRPr lang="en-US"/>
        </a:p>
      </dgm:t>
    </dgm:pt>
    <dgm:pt modelId="{7D641707-4106-499E-B22D-9D05CA42DD5B}" type="sibTrans" cxnId="{699DE253-8630-4DDB-8F2C-BF939E836BA2}">
      <dgm:prSet/>
      <dgm:spPr/>
      <dgm:t>
        <a:bodyPr/>
        <a:lstStyle/>
        <a:p>
          <a:endParaRPr lang="en-US"/>
        </a:p>
      </dgm:t>
    </dgm:pt>
    <dgm:pt modelId="{DE86E189-B538-4829-A6C3-2E217402463F}" type="pres">
      <dgm:prSet presAssocID="{F741646E-5CDF-427A-8858-2A903CAA8416}" presName="Name0" presStyleCnt="0">
        <dgm:presLayoutVars>
          <dgm:dir/>
          <dgm:animLvl val="lvl"/>
          <dgm:resizeHandles val="exact"/>
        </dgm:presLayoutVars>
      </dgm:prSet>
      <dgm:spPr/>
    </dgm:pt>
    <dgm:pt modelId="{486BA834-42A4-4333-ABDB-F1AF2074A7E7}" type="pres">
      <dgm:prSet presAssocID="{2D80EA9E-88D7-4EF9-BDE5-29B10C1E65B5}" presName="composite" presStyleCnt="0"/>
      <dgm:spPr/>
    </dgm:pt>
    <dgm:pt modelId="{CF88514D-6790-49B8-8E52-DBF4F56C85C1}" type="pres">
      <dgm:prSet presAssocID="{2D80EA9E-88D7-4EF9-BDE5-29B10C1E65B5}" presName="parTx" presStyleLbl="alignNode1" presStyleIdx="0" presStyleCnt="3">
        <dgm:presLayoutVars>
          <dgm:chMax val="0"/>
          <dgm:chPref val="0"/>
          <dgm:bulletEnabled val="1"/>
        </dgm:presLayoutVars>
      </dgm:prSet>
      <dgm:spPr/>
    </dgm:pt>
    <dgm:pt modelId="{9BFE2BE7-58DE-4893-AE98-0F28198DEE19}" type="pres">
      <dgm:prSet presAssocID="{2D80EA9E-88D7-4EF9-BDE5-29B10C1E65B5}" presName="desTx" presStyleLbl="alignAccFollowNode1" presStyleIdx="0" presStyleCnt="3">
        <dgm:presLayoutVars>
          <dgm:bulletEnabled val="1"/>
        </dgm:presLayoutVars>
      </dgm:prSet>
      <dgm:spPr/>
    </dgm:pt>
    <dgm:pt modelId="{7F0EB53E-D6B9-4274-97AB-1DE5638A4D50}" type="pres">
      <dgm:prSet presAssocID="{2D7C9F78-690E-4405-B3CB-D455E27C6F24}" presName="space" presStyleCnt="0"/>
      <dgm:spPr/>
    </dgm:pt>
    <dgm:pt modelId="{BD56882F-2D7A-4B92-9257-C9D6C47F2419}" type="pres">
      <dgm:prSet presAssocID="{E6791F69-B847-49E4-94F5-36A5897A748C}" presName="composite" presStyleCnt="0"/>
      <dgm:spPr/>
    </dgm:pt>
    <dgm:pt modelId="{991CC319-D55F-4281-AE44-981CB33BEF6E}" type="pres">
      <dgm:prSet presAssocID="{E6791F69-B847-49E4-94F5-36A5897A748C}" presName="parTx" presStyleLbl="alignNode1" presStyleIdx="1" presStyleCnt="3">
        <dgm:presLayoutVars>
          <dgm:chMax val="0"/>
          <dgm:chPref val="0"/>
          <dgm:bulletEnabled val="1"/>
        </dgm:presLayoutVars>
      </dgm:prSet>
      <dgm:spPr/>
    </dgm:pt>
    <dgm:pt modelId="{A86D2165-2B99-4884-9BF2-BD0752CE5FAA}" type="pres">
      <dgm:prSet presAssocID="{E6791F69-B847-49E4-94F5-36A5897A748C}" presName="desTx" presStyleLbl="alignAccFollowNode1" presStyleIdx="1" presStyleCnt="3">
        <dgm:presLayoutVars>
          <dgm:bulletEnabled val="1"/>
        </dgm:presLayoutVars>
      </dgm:prSet>
      <dgm:spPr/>
    </dgm:pt>
    <dgm:pt modelId="{D94E9D8B-6691-4EC1-A1D5-FE0C7B2171AC}" type="pres">
      <dgm:prSet presAssocID="{0997A694-34F7-4366-AF9D-ADC51DA18F81}" presName="space" presStyleCnt="0"/>
      <dgm:spPr/>
    </dgm:pt>
    <dgm:pt modelId="{E7E5F664-6A79-492C-8F00-E302A810A63C}" type="pres">
      <dgm:prSet presAssocID="{D238C88D-5A62-40FE-8FDC-7586AF966620}" presName="composite" presStyleCnt="0"/>
      <dgm:spPr/>
    </dgm:pt>
    <dgm:pt modelId="{D44C83D5-5A52-4B68-91A6-CAF897384479}" type="pres">
      <dgm:prSet presAssocID="{D238C88D-5A62-40FE-8FDC-7586AF966620}" presName="parTx" presStyleLbl="alignNode1" presStyleIdx="2" presStyleCnt="3">
        <dgm:presLayoutVars>
          <dgm:chMax val="0"/>
          <dgm:chPref val="0"/>
          <dgm:bulletEnabled val="1"/>
        </dgm:presLayoutVars>
      </dgm:prSet>
      <dgm:spPr/>
    </dgm:pt>
    <dgm:pt modelId="{55FEF53B-111F-44AE-A56E-EE0A2DD5803F}" type="pres">
      <dgm:prSet presAssocID="{D238C88D-5A62-40FE-8FDC-7586AF966620}" presName="desTx" presStyleLbl="alignAccFollowNode1" presStyleIdx="2" presStyleCnt="3">
        <dgm:presLayoutVars>
          <dgm:bulletEnabled val="1"/>
        </dgm:presLayoutVars>
      </dgm:prSet>
      <dgm:spPr/>
    </dgm:pt>
  </dgm:ptLst>
  <dgm:cxnLst>
    <dgm:cxn modelId="{E3D70510-4066-41F7-95A5-1847EA2F4982}" type="presOf" srcId="{25065DD4-2C31-41B8-8F50-E757FE242E66}" destId="{9BFE2BE7-58DE-4893-AE98-0F28198DEE19}" srcOrd="0" destOrd="2" presId="urn:microsoft.com/office/officeart/2005/8/layout/hList1"/>
    <dgm:cxn modelId="{5C417318-EE88-4782-8A83-F1EE8912965D}" srcId="{D238C88D-5A62-40FE-8FDC-7586AF966620}" destId="{4FC9F692-1285-4815-B159-DDBC5C10B56B}" srcOrd="0" destOrd="0" parTransId="{EC1FB9BD-0060-4B48-8CDB-EFBBE47449B5}" sibTransId="{46077428-9504-4E25-B99E-33F15165A354}"/>
    <dgm:cxn modelId="{2E2A8C19-1DD1-4170-A790-C0B6B30BA6A6}" type="presOf" srcId="{D238C88D-5A62-40FE-8FDC-7586AF966620}" destId="{D44C83D5-5A52-4B68-91A6-CAF897384479}" srcOrd="0" destOrd="0" presId="urn:microsoft.com/office/officeart/2005/8/layout/hList1"/>
    <dgm:cxn modelId="{28F10F2D-37E8-4A6D-BD91-083C4F782C3C}" srcId="{2D80EA9E-88D7-4EF9-BDE5-29B10C1E65B5}" destId="{F33930EF-6FC1-47C0-AFF6-3092848B4751}" srcOrd="0" destOrd="0" parTransId="{9251B68A-463C-40AC-8A56-48BFD5F019D3}" sibTransId="{9118D997-26EE-4EED-8DD3-72437EDFD66D}"/>
    <dgm:cxn modelId="{0F34283F-61C3-4E37-A2E2-B343A659F314}" type="presOf" srcId="{F741646E-5CDF-427A-8858-2A903CAA8416}" destId="{DE86E189-B538-4829-A6C3-2E217402463F}" srcOrd="0" destOrd="0" presId="urn:microsoft.com/office/officeart/2005/8/layout/hList1"/>
    <dgm:cxn modelId="{56342A61-C175-4023-86EF-E37C7CD0BD8B}" srcId="{2D80EA9E-88D7-4EF9-BDE5-29B10C1E65B5}" destId="{5E15F678-7A33-4671-A531-81E67CADCDD8}" srcOrd="1" destOrd="0" parTransId="{F8E99459-5BF4-4989-BD9A-EFD2E025E4B2}" sibTransId="{0E96A6BF-1418-4481-AF32-93FE7F1A231D}"/>
    <dgm:cxn modelId="{9F06D946-D45A-4582-AC52-8988D8AF0086}" type="presOf" srcId="{5E15F678-7A33-4671-A531-81E67CADCDD8}" destId="{9BFE2BE7-58DE-4893-AE98-0F28198DEE19}" srcOrd="0" destOrd="1" presId="urn:microsoft.com/office/officeart/2005/8/layout/hList1"/>
    <dgm:cxn modelId="{A0DCCF4B-C8A9-4A2F-9B8C-67080222E938}" type="presOf" srcId="{4D39FA80-8B46-4421-A33C-68EC9502D0D8}" destId="{A86D2165-2B99-4884-9BF2-BD0752CE5FAA}" srcOrd="0" destOrd="2" presId="urn:microsoft.com/office/officeart/2005/8/layout/hList1"/>
    <dgm:cxn modelId="{699DE253-8630-4DDB-8F2C-BF939E836BA2}" srcId="{D238C88D-5A62-40FE-8FDC-7586AF966620}" destId="{29C64206-CE4F-450C-8974-F8385DBDA49E}" srcOrd="1" destOrd="0" parTransId="{DCB15838-F127-4BD6-8E25-1C71FC97E559}" sibTransId="{7D641707-4106-499E-B22D-9D05CA42DD5B}"/>
    <dgm:cxn modelId="{1D843854-33CF-41B9-87A7-F561696548D8}" srcId="{E6791F69-B847-49E4-94F5-36A5897A748C}" destId="{B2C3C417-7F17-4703-BC44-1B8552522FE3}" srcOrd="0" destOrd="0" parTransId="{EE6863CD-503A-4F2A-B1EE-E5B2C8923B09}" sibTransId="{565B2BD2-FF6F-422F-9620-DAB3A58115FF}"/>
    <dgm:cxn modelId="{12A7BC58-749C-423E-A091-5E440544B73D}" type="presOf" srcId="{ABBEDC62-9AAC-4FC1-9717-92D3B6AED5F4}" destId="{55FEF53B-111F-44AE-A56E-EE0A2DD5803F}" srcOrd="0" destOrd="2" presId="urn:microsoft.com/office/officeart/2005/8/layout/hList1"/>
    <dgm:cxn modelId="{9422D159-0273-43DD-9B24-E2E70A11E6A5}" srcId="{F741646E-5CDF-427A-8858-2A903CAA8416}" destId="{2D80EA9E-88D7-4EF9-BDE5-29B10C1E65B5}" srcOrd="0" destOrd="0" parTransId="{B7963A86-93AA-4BB4-8222-C521F304A6DF}" sibTransId="{2D7C9F78-690E-4405-B3CB-D455E27C6F24}"/>
    <dgm:cxn modelId="{8CFA9F7C-1818-439B-B44D-08E510B9A712}" srcId="{F741646E-5CDF-427A-8858-2A903CAA8416}" destId="{E6791F69-B847-49E4-94F5-36A5897A748C}" srcOrd="1" destOrd="0" parTransId="{681123D7-6F40-4B6F-8D76-9C18392207AF}" sibTransId="{0997A694-34F7-4366-AF9D-ADC51DA18F81}"/>
    <dgm:cxn modelId="{64D6F07D-6955-4426-92C6-450D0CA47C0E}" srcId="{E6791F69-B847-49E4-94F5-36A5897A748C}" destId="{4D39FA80-8B46-4421-A33C-68EC9502D0D8}" srcOrd="2" destOrd="0" parTransId="{336E0BF0-A7DD-4787-BE14-C8A38EE387B1}" sibTransId="{BED0B69D-A65B-495A-AB25-C5F218B92C33}"/>
    <dgm:cxn modelId="{30F73E85-BB5F-45F4-9045-1085AC4ED7AA}" srcId="{D238C88D-5A62-40FE-8FDC-7586AF966620}" destId="{ABBEDC62-9AAC-4FC1-9717-92D3B6AED5F4}" srcOrd="2" destOrd="0" parTransId="{DB75A5FA-CBB7-4D03-9FF8-E9BBAAB218AB}" sibTransId="{CEFA7C1B-8BCF-4D0E-AB1F-C3E7469ADD75}"/>
    <dgm:cxn modelId="{5EDD7B8B-96D0-41DF-8124-8BF7DB9D8844}" type="presOf" srcId="{E6791F69-B847-49E4-94F5-36A5897A748C}" destId="{991CC319-D55F-4281-AE44-981CB33BEF6E}" srcOrd="0" destOrd="0" presId="urn:microsoft.com/office/officeart/2005/8/layout/hList1"/>
    <dgm:cxn modelId="{C86C2F8E-DA35-4820-8102-4F5007237DAC}" srcId="{E6791F69-B847-49E4-94F5-36A5897A748C}" destId="{56759CD8-3D80-4D90-94B9-8A899574991C}" srcOrd="1" destOrd="0" parTransId="{FEF90706-53B1-4D75-BA07-37297A465AB0}" sibTransId="{E3957282-D19C-4BAF-95EC-6280E1EAC5B3}"/>
    <dgm:cxn modelId="{BA7C619A-1835-4616-B29B-F9615B5C8F0B}" srcId="{F741646E-5CDF-427A-8858-2A903CAA8416}" destId="{D238C88D-5A62-40FE-8FDC-7586AF966620}" srcOrd="2" destOrd="0" parTransId="{6235DCB4-00DF-47A6-9982-96A3F2DD69BB}" sibTransId="{A405BBA7-CBFB-4839-8B69-AC86F685F6A2}"/>
    <dgm:cxn modelId="{E47165A0-9FD6-4B49-9735-FB86CCC92DE8}" type="presOf" srcId="{56759CD8-3D80-4D90-94B9-8A899574991C}" destId="{A86D2165-2B99-4884-9BF2-BD0752CE5FAA}" srcOrd="0" destOrd="1" presId="urn:microsoft.com/office/officeart/2005/8/layout/hList1"/>
    <dgm:cxn modelId="{8E2576A1-0F53-4A3D-855F-9761B320A4DB}" type="presOf" srcId="{4FC9F692-1285-4815-B159-DDBC5C10B56B}" destId="{55FEF53B-111F-44AE-A56E-EE0A2DD5803F}" srcOrd="0" destOrd="0" presId="urn:microsoft.com/office/officeart/2005/8/layout/hList1"/>
    <dgm:cxn modelId="{25CD47BB-6D47-4441-82E2-B21AF0E7CCCF}" type="presOf" srcId="{F33930EF-6FC1-47C0-AFF6-3092848B4751}" destId="{9BFE2BE7-58DE-4893-AE98-0F28198DEE19}" srcOrd="0" destOrd="0" presId="urn:microsoft.com/office/officeart/2005/8/layout/hList1"/>
    <dgm:cxn modelId="{B451E8C0-7DBB-42BF-907B-F825228AB126}" type="presOf" srcId="{2D80EA9E-88D7-4EF9-BDE5-29B10C1E65B5}" destId="{CF88514D-6790-49B8-8E52-DBF4F56C85C1}" srcOrd="0" destOrd="0" presId="urn:microsoft.com/office/officeart/2005/8/layout/hList1"/>
    <dgm:cxn modelId="{521328CB-FCBB-4E21-90B2-CE2E154581F9}" type="presOf" srcId="{29C64206-CE4F-450C-8974-F8385DBDA49E}" destId="{55FEF53B-111F-44AE-A56E-EE0A2DD5803F}" srcOrd="0" destOrd="1" presId="urn:microsoft.com/office/officeart/2005/8/layout/hList1"/>
    <dgm:cxn modelId="{9FF05CCC-8049-4038-AD0F-587A64A54676}" type="presOf" srcId="{B2C3C417-7F17-4703-BC44-1B8552522FE3}" destId="{A86D2165-2B99-4884-9BF2-BD0752CE5FAA}" srcOrd="0" destOrd="0" presId="urn:microsoft.com/office/officeart/2005/8/layout/hList1"/>
    <dgm:cxn modelId="{2F22C5D4-E74A-418D-A61C-E909DDCA9B51}" srcId="{2D80EA9E-88D7-4EF9-BDE5-29B10C1E65B5}" destId="{25065DD4-2C31-41B8-8F50-E757FE242E66}" srcOrd="2" destOrd="0" parTransId="{2BF48B64-9698-4E95-B663-34A7E2FCECF0}" sibTransId="{3EE93F0D-DBB2-43BB-95E9-B6BCDF198E61}"/>
    <dgm:cxn modelId="{0F3C12E4-5CDB-46C0-A9BA-2E73C81AA9F9}" type="presParOf" srcId="{DE86E189-B538-4829-A6C3-2E217402463F}" destId="{486BA834-42A4-4333-ABDB-F1AF2074A7E7}" srcOrd="0" destOrd="0" presId="urn:microsoft.com/office/officeart/2005/8/layout/hList1"/>
    <dgm:cxn modelId="{2D4C2428-DB6B-45C0-AC86-28C5049E9C10}" type="presParOf" srcId="{486BA834-42A4-4333-ABDB-F1AF2074A7E7}" destId="{CF88514D-6790-49B8-8E52-DBF4F56C85C1}" srcOrd="0" destOrd="0" presId="urn:microsoft.com/office/officeart/2005/8/layout/hList1"/>
    <dgm:cxn modelId="{79624FD6-EA9B-456F-BB1C-4F6DF4E6937F}" type="presParOf" srcId="{486BA834-42A4-4333-ABDB-F1AF2074A7E7}" destId="{9BFE2BE7-58DE-4893-AE98-0F28198DEE19}" srcOrd="1" destOrd="0" presId="urn:microsoft.com/office/officeart/2005/8/layout/hList1"/>
    <dgm:cxn modelId="{BDBF53C2-E5EC-4C21-8F14-FFB13B6935E7}" type="presParOf" srcId="{DE86E189-B538-4829-A6C3-2E217402463F}" destId="{7F0EB53E-D6B9-4274-97AB-1DE5638A4D50}" srcOrd="1" destOrd="0" presId="urn:microsoft.com/office/officeart/2005/8/layout/hList1"/>
    <dgm:cxn modelId="{E30CBDE9-C97A-472F-BDFD-40F3AAC07240}" type="presParOf" srcId="{DE86E189-B538-4829-A6C3-2E217402463F}" destId="{BD56882F-2D7A-4B92-9257-C9D6C47F2419}" srcOrd="2" destOrd="0" presId="urn:microsoft.com/office/officeart/2005/8/layout/hList1"/>
    <dgm:cxn modelId="{E61C70A6-D67E-441C-B154-377911E2908B}" type="presParOf" srcId="{BD56882F-2D7A-4B92-9257-C9D6C47F2419}" destId="{991CC319-D55F-4281-AE44-981CB33BEF6E}" srcOrd="0" destOrd="0" presId="urn:microsoft.com/office/officeart/2005/8/layout/hList1"/>
    <dgm:cxn modelId="{A3CF6AB8-BDD2-42C5-A05C-D4C46D7E9FB9}" type="presParOf" srcId="{BD56882F-2D7A-4B92-9257-C9D6C47F2419}" destId="{A86D2165-2B99-4884-9BF2-BD0752CE5FAA}" srcOrd="1" destOrd="0" presId="urn:microsoft.com/office/officeart/2005/8/layout/hList1"/>
    <dgm:cxn modelId="{83660058-B8EF-4DA9-B02F-32769F170510}" type="presParOf" srcId="{DE86E189-B538-4829-A6C3-2E217402463F}" destId="{D94E9D8B-6691-4EC1-A1D5-FE0C7B2171AC}" srcOrd="3" destOrd="0" presId="urn:microsoft.com/office/officeart/2005/8/layout/hList1"/>
    <dgm:cxn modelId="{A0072C64-2ACE-40F1-B43A-5F956ABD8585}" type="presParOf" srcId="{DE86E189-B538-4829-A6C3-2E217402463F}" destId="{E7E5F664-6A79-492C-8F00-E302A810A63C}" srcOrd="4" destOrd="0" presId="urn:microsoft.com/office/officeart/2005/8/layout/hList1"/>
    <dgm:cxn modelId="{5CDA4372-E746-4D5A-AE16-AAC1F885708B}" type="presParOf" srcId="{E7E5F664-6A79-492C-8F00-E302A810A63C}" destId="{D44C83D5-5A52-4B68-91A6-CAF897384479}" srcOrd="0" destOrd="0" presId="urn:microsoft.com/office/officeart/2005/8/layout/hList1"/>
    <dgm:cxn modelId="{DA1B79CB-3FEF-4F92-AEA5-65AD02AB2E21}" type="presParOf" srcId="{E7E5F664-6A79-492C-8F00-E302A810A63C}" destId="{55FEF53B-111F-44AE-A56E-EE0A2DD5803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23F8D4-919F-4909-9230-6D6C90428937}" type="doc">
      <dgm:prSet loTypeId="urn:diagrams.loki3.com/BracketList" loCatId="officeonline" qsTypeId="urn:microsoft.com/office/officeart/2005/8/quickstyle/simple1" qsCatId="simple" csTypeId="urn:microsoft.com/office/officeart/2005/8/colors/accent1_2" csCatId="accent1" phldr="1"/>
      <dgm:spPr/>
      <dgm:t>
        <a:bodyPr/>
        <a:lstStyle/>
        <a:p>
          <a:endParaRPr lang="en-US"/>
        </a:p>
      </dgm:t>
    </dgm:pt>
    <dgm:pt modelId="{D66C48F0-E1D9-4616-86E2-755A74E37087}">
      <dgm:prSet phldrT="[Text]"/>
      <dgm:spPr/>
      <dgm:t>
        <a:bodyPr/>
        <a:lstStyle/>
        <a:p>
          <a:r>
            <a:rPr lang="en-US" dirty="0"/>
            <a:t>570-732 AD</a:t>
          </a:r>
        </a:p>
      </dgm:t>
    </dgm:pt>
    <dgm:pt modelId="{5889FCFA-A025-41FD-A6A9-FE5F5F9BDC21}" type="parTrans" cxnId="{E3D6FBD6-3E6E-4556-B135-7AC8AB814790}">
      <dgm:prSet/>
      <dgm:spPr/>
      <dgm:t>
        <a:bodyPr/>
        <a:lstStyle/>
        <a:p>
          <a:endParaRPr lang="en-US"/>
        </a:p>
      </dgm:t>
    </dgm:pt>
    <dgm:pt modelId="{26F3E6DC-0E63-46C1-8560-0839E87AEEFB}" type="sibTrans" cxnId="{E3D6FBD6-3E6E-4556-B135-7AC8AB814790}">
      <dgm:prSet/>
      <dgm:spPr/>
      <dgm:t>
        <a:bodyPr/>
        <a:lstStyle/>
        <a:p>
          <a:endParaRPr lang="en-US"/>
        </a:p>
      </dgm:t>
    </dgm:pt>
    <dgm:pt modelId="{4330C03B-1BE1-4EAE-ACDE-39E972FB0B40}">
      <dgm:prSet phldrT="[Text]"/>
      <dgm:spPr/>
      <dgm:t>
        <a:bodyPr/>
        <a:lstStyle/>
        <a:p>
          <a:r>
            <a:rPr lang="en-US" dirty="0"/>
            <a:t>Mohammed to Charles Martel</a:t>
          </a:r>
        </a:p>
      </dgm:t>
    </dgm:pt>
    <dgm:pt modelId="{46225165-7B2D-4FB9-BAD8-86CBACCC4388}" type="parTrans" cxnId="{42FFC2A5-D864-4CAE-ADA3-A283DF803114}">
      <dgm:prSet/>
      <dgm:spPr/>
      <dgm:t>
        <a:bodyPr/>
        <a:lstStyle/>
        <a:p>
          <a:endParaRPr lang="en-US"/>
        </a:p>
      </dgm:t>
    </dgm:pt>
    <dgm:pt modelId="{70F5B762-A2B5-46F4-BC30-9086AF70DCBB}" type="sibTrans" cxnId="{42FFC2A5-D864-4CAE-ADA3-A283DF803114}">
      <dgm:prSet/>
      <dgm:spPr/>
      <dgm:t>
        <a:bodyPr/>
        <a:lstStyle/>
        <a:p>
          <a:endParaRPr lang="en-US"/>
        </a:p>
      </dgm:t>
    </dgm:pt>
    <dgm:pt modelId="{C0AD18F0-C86E-4063-B940-A87C83E4F692}">
      <dgm:prSet phldrT="[Text]"/>
      <dgm:spPr/>
      <dgm:t>
        <a:bodyPr/>
        <a:lstStyle/>
        <a:p>
          <a:r>
            <a:rPr lang="en-US" dirty="0"/>
            <a:t>612-762 AD</a:t>
          </a:r>
        </a:p>
      </dgm:t>
    </dgm:pt>
    <dgm:pt modelId="{3B6A4ACF-FB09-4C63-B097-36EE7D6146DD}" type="parTrans" cxnId="{9E2902BB-54CC-4E4B-9889-FDDD3385960E}">
      <dgm:prSet/>
      <dgm:spPr/>
      <dgm:t>
        <a:bodyPr/>
        <a:lstStyle/>
        <a:p>
          <a:endParaRPr lang="en-US"/>
        </a:p>
      </dgm:t>
    </dgm:pt>
    <dgm:pt modelId="{B633C0FD-2C7F-45C1-B072-FCE0815BBE9C}" type="sibTrans" cxnId="{9E2902BB-54CC-4E4B-9889-FDDD3385960E}">
      <dgm:prSet/>
      <dgm:spPr/>
      <dgm:t>
        <a:bodyPr/>
        <a:lstStyle/>
        <a:p>
          <a:endParaRPr lang="en-US"/>
        </a:p>
      </dgm:t>
    </dgm:pt>
    <dgm:pt modelId="{69346D92-855B-43D3-A294-E1C914DEE21E}">
      <dgm:prSet phldrT="[Text]"/>
      <dgm:spPr/>
      <dgm:t>
        <a:bodyPr/>
        <a:lstStyle/>
        <a:p>
          <a:r>
            <a:rPr lang="en-US" dirty="0"/>
            <a:t>Mohammed to Baghdad</a:t>
          </a:r>
        </a:p>
      </dgm:t>
    </dgm:pt>
    <dgm:pt modelId="{AFA2470C-BE9A-4317-B570-911A4815A30A}" type="parTrans" cxnId="{0D0059E8-382B-4069-85B4-ADE9D902618F}">
      <dgm:prSet/>
      <dgm:spPr/>
      <dgm:t>
        <a:bodyPr/>
        <a:lstStyle/>
        <a:p>
          <a:endParaRPr lang="en-US"/>
        </a:p>
      </dgm:t>
    </dgm:pt>
    <dgm:pt modelId="{800C55FB-FAC0-4F31-B73F-7C493D76B49B}" type="sibTrans" cxnId="{0D0059E8-382B-4069-85B4-ADE9D902618F}">
      <dgm:prSet/>
      <dgm:spPr/>
      <dgm:t>
        <a:bodyPr/>
        <a:lstStyle/>
        <a:p>
          <a:endParaRPr lang="en-US"/>
        </a:p>
      </dgm:t>
    </dgm:pt>
    <dgm:pt modelId="{15A2A352-9D53-481B-8F35-654BF444ACE0}" type="pres">
      <dgm:prSet presAssocID="{DB23F8D4-919F-4909-9230-6D6C90428937}" presName="Name0" presStyleCnt="0">
        <dgm:presLayoutVars>
          <dgm:dir/>
          <dgm:animLvl val="lvl"/>
          <dgm:resizeHandles val="exact"/>
        </dgm:presLayoutVars>
      </dgm:prSet>
      <dgm:spPr/>
    </dgm:pt>
    <dgm:pt modelId="{18234B22-BCEB-4C60-A1C9-30FF421FB91E}" type="pres">
      <dgm:prSet presAssocID="{D66C48F0-E1D9-4616-86E2-755A74E37087}" presName="linNode" presStyleCnt="0"/>
      <dgm:spPr/>
    </dgm:pt>
    <dgm:pt modelId="{2570B990-4743-4CF0-9927-CCC4A1EA3AF0}" type="pres">
      <dgm:prSet presAssocID="{D66C48F0-E1D9-4616-86E2-755A74E37087}" presName="parTx" presStyleLbl="revTx" presStyleIdx="0" presStyleCnt="2" custScaleX="144168">
        <dgm:presLayoutVars>
          <dgm:chMax val="1"/>
          <dgm:bulletEnabled val="1"/>
        </dgm:presLayoutVars>
      </dgm:prSet>
      <dgm:spPr/>
    </dgm:pt>
    <dgm:pt modelId="{ACEC63E5-C22A-4379-A04A-2BDD7F312744}" type="pres">
      <dgm:prSet presAssocID="{D66C48F0-E1D9-4616-86E2-755A74E37087}" presName="bracket" presStyleLbl="parChTrans1D1" presStyleIdx="0" presStyleCnt="2"/>
      <dgm:spPr/>
    </dgm:pt>
    <dgm:pt modelId="{8835185A-FD2B-4307-A115-BA173680F70B}" type="pres">
      <dgm:prSet presAssocID="{D66C48F0-E1D9-4616-86E2-755A74E37087}" presName="spH" presStyleCnt="0"/>
      <dgm:spPr/>
    </dgm:pt>
    <dgm:pt modelId="{B28F41EB-D8D1-4CE1-8F4F-2E6CC377D323}" type="pres">
      <dgm:prSet presAssocID="{D66C48F0-E1D9-4616-86E2-755A74E37087}" presName="desTx" presStyleLbl="node1" presStyleIdx="0" presStyleCnt="2">
        <dgm:presLayoutVars>
          <dgm:bulletEnabled val="1"/>
        </dgm:presLayoutVars>
      </dgm:prSet>
      <dgm:spPr/>
    </dgm:pt>
    <dgm:pt modelId="{E8F9CFED-7F5F-4F24-A0D9-CBA23E547785}" type="pres">
      <dgm:prSet presAssocID="{26F3E6DC-0E63-46C1-8560-0839E87AEEFB}" presName="spV" presStyleCnt="0"/>
      <dgm:spPr/>
    </dgm:pt>
    <dgm:pt modelId="{1A61B426-4F20-447E-84CE-45B57FF52ED6}" type="pres">
      <dgm:prSet presAssocID="{C0AD18F0-C86E-4063-B940-A87C83E4F692}" presName="linNode" presStyleCnt="0"/>
      <dgm:spPr/>
    </dgm:pt>
    <dgm:pt modelId="{2CCDE4AA-1D66-4573-8985-5F6CB8EE9529}" type="pres">
      <dgm:prSet presAssocID="{C0AD18F0-C86E-4063-B940-A87C83E4F692}" presName="parTx" presStyleLbl="revTx" presStyleIdx="1" presStyleCnt="2">
        <dgm:presLayoutVars>
          <dgm:chMax val="1"/>
          <dgm:bulletEnabled val="1"/>
        </dgm:presLayoutVars>
      </dgm:prSet>
      <dgm:spPr/>
    </dgm:pt>
    <dgm:pt modelId="{48EABF92-D651-4DC0-BAB9-8942A36B6338}" type="pres">
      <dgm:prSet presAssocID="{C0AD18F0-C86E-4063-B940-A87C83E4F692}" presName="bracket" presStyleLbl="parChTrans1D1" presStyleIdx="1" presStyleCnt="2"/>
      <dgm:spPr/>
    </dgm:pt>
    <dgm:pt modelId="{99130F4F-BEFF-4002-9FCF-F149F2B40CBD}" type="pres">
      <dgm:prSet presAssocID="{C0AD18F0-C86E-4063-B940-A87C83E4F692}" presName="spH" presStyleCnt="0"/>
      <dgm:spPr/>
    </dgm:pt>
    <dgm:pt modelId="{D32A501A-5390-48FB-9BEB-79C2BA954C2A}" type="pres">
      <dgm:prSet presAssocID="{C0AD18F0-C86E-4063-B940-A87C83E4F692}" presName="desTx" presStyleLbl="node1" presStyleIdx="1" presStyleCnt="2">
        <dgm:presLayoutVars>
          <dgm:bulletEnabled val="1"/>
        </dgm:presLayoutVars>
      </dgm:prSet>
      <dgm:spPr/>
    </dgm:pt>
  </dgm:ptLst>
  <dgm:cxnLst>
    <dgm:cxn modelId="{4950A326-5BC1-4970-8826-7FAD2593FF98}" type="presOf" srcId="{DB23F8D4-919F-4909-9230-6D6C90428937}" destId="{15A2A352-9D53-481B-8F35-654BF444ACE0}" srcOrd="0" destOrd="0" presId="urn:diagrams.loki3.com/BracketList"/>
    <dgm:cxn modelId="{353BDB2A-715F-453B-817F-FE27796794A2}" type="presOf" srcId="{D66C48F0-E1D9-4616-86E2-755A74E37087}" destId="{2570B990-4743-4CF0-9927-CCC4A1EA3AF0}" srcOrd="0" destOrd="0" presId="urn:diagrams.loki3.com/BracketList"/>
    <dgm:cxn modelId="{6C916566-C932-419C-AFC8-8867BA901EA5}" type="presOf" srcId="{4330C03B-1BE1-4EAE-ACDE-39E972FB0B40}" destId="{B28F41EB-D8D1-4CE1-8F4F-2E6CC377D323}" srcOrd="0" destOrd="0" presId="urn:diagrams.loki3.com/BracketList"/>
    <dgm:cxn modelId="{42FFC2A5-D864-4CAE-ADA3-A283DF803114}" srcId="{D66C48F0-E1D9-4616-86E2-755A74E37087}" destId="{4330C03B-1BE1-4EAE-ACDE-39E972FB0B40}" srcOrd="0" destOrd="0" parTransId="{46225165-7B2D-4FB9-BAD8-86CBACCC4388}" sibTransId="{70F5B762-A2B5-46F4-BC30-9086AF70DCBB}"/>
    <dgm:cxn modelId="{070B55B8-BB81-4190-B423-DA87C268819B}" type="presOf" srcId="{69346D92-855B-43D3-A294-E1C914DEE21E}" destId="{D32A501A-5390-48FB-9BEB-79C2BA954C2A}" srcOrd="0" destOrd="0" presId="urn:diagrams.loki3.com/BracketList"/>
    <dgm:cxn modelId="{9E2902BB-54CC-4E4B-9889-FDDD3385960E}" srcId="{DB23F8D4-919F-4909-9230-6D6C90428937}" destId="{C0AD18F0-C86E-4063-B940-A87C83E4F692}" srcOrd="1" destOrd="0" parTransId="{3B6A4ACF-FB09-4C63-B097-36EE7D6146DD}" sibTransId="{B633C0FD-2C7F-45C1-B072-FCE0815BBE9C}"/>
    <dgm:cxn modelId="{E3D6FBD6-3E6E-4556-B135-7AC8AB814790}" srcId="{DB23F8D4-919F-4909-9230-6D6C90428937}" destId="{D66C48F0-E1D9-4616-86E2-755A74E37087}" srcOrd="0" destOrd="0" parTransId="{5889FCFA-A025-41FD-A6A9-FE5F5F9BDC21}" sibTransId="{26F3E6DC-0E63-46C1-8560-0839E87AEEFB}"/>
    <dgm:cxn modelId="{226C89E0-67F5-4A6B-A94A-19365D96DDEA}" type="presOf" srcId="{C0AD18F0-C86E-4063-B940-A87C83E4F692}" destId="{2CCDE4AA-1D66-4573-8985-5F6CB8EE9529}" srcOrd="0" destOrd="0" presId="urn:diagrams.loki3.com/BracketList"/>
    <dgm:cxn modelId="{0D0059E8-382B-4069-85B4-ADE9D902618F}" srcId="{C0AD18F0-C86E-4063-B940-A87C83E4F692}" destId="{69346D92-855B-43D3-A294-E1C914DEE21E}" srcOrd="0" destOrd="0" parTransId="{AFA2470C-BE9A-4317-B570-911A4815A30A}" sibTransId="{800C55FB-FAC0-4F31-B73F-7C493D76B49B}"/>
    <dgm:cxn modelId="{33F9EDDD-FE71-4639-AA7D-8101EBE68826}" type="presParOf" srcId="{15A2A352-9D53-481B-8F35-654BF444ACE0}" destId="{18234B22-BCEB-4C60-A1C9-30FF421FB91E}" srcOrd="0" destOrd="0" presId="urn:diagrams.loki3.com/BracketList"/>
    <dgm:cxn modelId="{87703B27-0C5B-48AC-8B02-C27D65B168E7}" type="presParOf" srcId="{18234B22-BCEB-4C60-A1C9-30FF421FB91E}" destId="{2570B990-4743-4CF0-9927-CCC4A1EA3AF0}" srcOrd="0" destOrd="0" presId="urn:diagrams.loki3.com/BracketList"/>
    <dgm:cxn modelId="{85753EB8-3280-4042-9853-11349FB741F9}" type="presParOf" srcId="{18234B22-BCEB-4C60-A1C9-30FF421FB91E}" destId="{ACEC63E5-C22A-4379-A04A-2BDD7F312744}" srcOrd="1" destOrd="0" presId="urn:diagrams.loki3.com/BracketList"/>
    <dgm:cxn modelId="{5AF73FF6-8B29-41BB-848E-9B690F6A1C59}" type="presParOf" srcId="{18234B22-BCEB-4C60-A1C9-30FF421FB91E}" destId="{8835185A-FD2B-4307-A115-BA173680F70B}" srcOrd="2" destOrd="0" presId="urn:diagrams.loki3.com/BracketList"/>
    <dgm:cxn modelId="{6EA3F1C7-F3D2-4430-82E9-7B75F9A006F1}" type="presParOf" srcId="{18234B22-BCEB-4C60-A1C9-30FF421FB91E}" destId="{B28F41EB-D8D1-4CE1-8F4F-2E6CC377D323}" srcOrd="3" destOrd="0" presId="urn:diagrams.loki3.com/BracketList"/>
    <dgm:cxn modelId="{6389E4EE-DAE3-4706-A0B5-852EA8248E70}" type="presParOf" srcId="{15A2A352-9D53-481B-8F35-654BF444ACE0}" destId="{E8F9CFED-7F5F-4F24-A0D9-CBA23E547785}" srcOrd="1" destOrd="0" presId="urn:diagrams.loki3.com/BracketList"/>
    <dgm:cxn modelId="{0B0FA020-3E10-40C8-BDA4-AF84398E1AE3}" type="presParOf" srcId="{15A2A352-9D53-481B-8F35-654BF444ACE0}" destId="{1A61B426-4F20-447E-84CE-45B57FF52ED6}" srcOrd="2" destOrd="0" presId="urn:diagrams.loki3.com/BracketList"/>
    <dgm:cxn modelId="{3903F2BF-A832-47B9-BF02-0D4F16D212C8}" type="presParOf" srcId="{1A61B426-4F20-447E-84CE-45B57FF52ED6}" destId="{2CCDE4AA-1D66-4573-8985-5F6CB8EE9529}" srcOrd="0" destOrd="0" presId="urn:diagrams.loki3.com/BracketList"/>
    <dgm:cxn modelId="{83B056BB-FDAD-4497-83D1-96658C7251F6}" type="presParOf" srcId="{1A61B426-4F20-447E-84CE-45B57FF52ED6}" destId="{48EABF92-D651-4DC0-BAB9-8942A36B6338}" srcOrd="1" destOrd="0" presId="urn:diagrams.loki3.com/BracketList"/>
    <dgm:cxn modelId="{72193DB1-A9C8-41B5-A2B8-B78890FFFFE2}" type="presParOf" srcId="{1A61B426-4F20-447E-84CE-45B57FF52ED6}" destId="{99130F4F-BEFF-4002-9FCF-F149F2B40CBD}" srcOrd="2" destOrd="0" presId="urn:diagrams.loki3.com/BracketList"/>
    <dgm:cxn modelId="{8F342A19-2E5F-4F96-903D-9956E0E8BE64}" type="presParOf" srcId="{1A61B426-4F20-447E-84CE-45B57FF52ED6}" destId="{D32A501A-5390-48FB-9BEB-79C2BA954C2A}"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8514D-6790-49B8-8E52-DBF4F56C85C1}">
      <dsp:nvSpPr>
        <dsp:cNvPr id="0" name=""/>
        <dsp:cNvSpPr/>
      </dsp:nvSpPr>
      <dsp:spPr>
        <a:xfrm>
          <a:off x="3230" y="1898"/>
          <a:ext cx="3149966" cy="748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First Woe</a:t>
          </a:r>
        </a:p>
      </dsp:txBody>
      <dsp:txXfrm>
        <a:off x="3230" y="1898"/>
        <a:ext cx="3149966" cy="748800"/>
      </dsp:txXfrm>
    </dsp:sp>
    <dsp:sp modelId="{9BFE2BE7-58DE-4893-AE98-0F28198DEE19}">
      <dsp:nvSpPr>
        <dsp:cNvPr id="0" name=""/>
        <dsp:cNvSpPr/>
      </dsp:nvSpPr>
      <dsp:spPr>
        <a:xfrm>
          <a:off x="3230" y="750698"/>
          <a:ext cx="3149966" cy="359080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Muhammed I /Caliphs &amp; Islam/</a:t>
          </a:r>
        </a:p>
        <a:p>
          <a:pPr marL="228600" lvl="1" indent="-228600" algn="l" defTabSz="1155700">
            <a:lnSpc>
              <a:spcPct val="90000"/>
            </a:lnSpc>
            <a:spcBef>
              <a:spcPct val="0"/>
            </a:spcBef>
            <a:spcAft>
              <a:spcPct val="15000"/>
            </a:spcAft>
            <a:buChar char="•"/>
          </a:pPr>
          <a:r>
            <a:rPr lang="en-US" sz="2600" kern="1200" dirty="0"/>
            <a:t>Othman/Turks</a:t>
          </a:r>
        </a:p>
        <a:p>
          <a:pPr marL="228600" lvl="1" indent="-228600" algn="l" defTabSz="1155700">
            <a:lnSpc>
              <a:spcPct val="90000"/>
            </a:lnSpc>
            <a:spcBef>
              <a:spcPct val="0"/>
            </a:spcBef>
            <a:spcAft>
              <a:spcPct val="15000"/>
            </a:spcAft>
            <a:buChar char="•"/>
          </a:pPr>
          <a:r>
            <a:rPr lang="en-US" sz="2600" kern="1200" dirty="0"/>
            <a:t>Attacking </a:t>
          </a:r>
          <a:r>
            <a:rPr lang="en-US" sz="2600" b="1" kern="1200" dirty="0"/>
            <a:t>Godhead</a:t>
          </a:r>
          <a:r>
            <a:rPr lang="en-US" sz="2600" kern="1200" dirty="0"/>
            <a:t>—Christ’ Divinity and Spirit’s Personhood</a:t>
          </a:r>
        </a:p>
      </dsp:txBody>
      <dsp:txXfrm>
        <a:off x="3230" y="750698"/>
        <a:ext cx="3149966" cy="3590803"/>
      </dsp:txXfrm>
    </dsp:sp>
    <dsp:sp modelId="{991CC319-D55F-4281-AE44-981CB33BEF6E}">
      <dsp:nvSpPr>
        <dsp:cNvPr id="0" name=""/>
        <dsp:cNvSpPr/>
      </dsp:nvSpPr>
      <dsp:spPr>
        <a:xfrm>
          <a:off x="3594193" y="1898"/>
          <a:ext cx="3149966" cy="748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Second Woe</a:t>
          </a:r>
        </a:p>
      </dsp:txBody>
      <dsp:txXfrm>
        <a:off x="3594193" y="1898"/>
        <a:ext cx="3149966" cy="748800"/>
      </dsp:txXfrm>
    </dsp:sp>
    <dsp:sp modelId="{A86D2165-2B99-4884-9BF2-BD0752CE5FAA}">
      <dsp:nvSpPr>
        <dsp:cNvPr id="0" name=""/>
        <dsp:cNvSpPr/>
      </dsp:nvSpPr>
      <dsp:spPr>
        <a:xfrm>
          <a:off x="3594193" y="750698"/>
          <a:ext cx="3149966" cy="359080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Muhammed II /Suleiman &amp; Turks</a:t>
          </a:r>
        </a:p>
        <a:p>
          <a:pPr marL="228600" lvl="1" indent="-228600" algn="l" defTabSz="1155700">
            <a:lnSpc>
              <a:spcPct val="90000"/>
            </a:lnSpc>
            <a:spcBef>
              <a:spcPct val="0"/>
            </a:spcBef>
            <a:spcAft>
              <a:spcPct val="15000"/>
            </a:spcAft>
            <a:buChar char="•"/>
          </a:pPr>
          <a:r>
            <a:rPr lang="en-US" sz="2600" kern="1200" dirty="0"/>
            <a:t>French Revolution</a:t>
          </a:r>
        </a:p>
        <a:p>
          <a:pPr marL="228600" lvl="1" indent="-228600" algn="l" defTabSz="1155700">
            <a:lnSpc>
              <a:spcPct val="90000"/>
            </a:lnSpc>
            <a:spcBef>
              <a:spcPct val="0"/>
            </a:spcBef>
            <a:spcAft>
              <a:spcPct val="15000"/>
            </a:spcAft>
            <a:buChar char="•"/>
          </a:pPr>
          <a:r>
            <a:rPr lang="en-US" sz="2600" kern="1200" dirty="0"/>
            <a:t>Attacking the </a:t>
          </a:r>
          <a:r>
            <a:rPr lang="en-US" sz="2600" b="1" kern="1200" dirty="0"/>
            <a:t>Bible</a:t>
          </a:r>
          <a:r>
            <a:rPr lang="en-US" sz="2600" kern="1200" dirty="0"/>
            <a:t>—God’s Word and its validity and reliability</a:t>
          </a:r>
        </a:p>
      </dsp:txBody>
      <dsp:txXfrm>
        <a:off x="3594193" y="750698"/>
        <a:ext cx="3149966" cy="3590803"/>
      </dsp:txXfrm>
    </dsp:sp>
    <dsp:sp modelId="{D44C83D5-5A52-4B68-91A6-CAF897384479}">
      <dsp:nvSpPr>
        <dsp:cNvPr id="0" name=""/>
        <dsp:cNvSpPr/>
      </dsp:nvSpPr>
      <dsp:spPr>
        <a:xfrm>
          <a:off x="7185155" y="1898"/>
          <a:ext cx="3149966" cy="748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Third Woe</a:t>
          </a:r>
        </a:p>
      </dsp:txBody>
      <dsp:txXfrm>
        <a:off x="7185155" y="1898"/>
        <a:ext cx="3149966" cy="748800"/>
      </dsp:txXfrm>
    </dsp:sp>
    <dsp:sp modelId="{55FEF53B-111F-44AE-A56E-EE0A2DD5803F}">
      <dsp:nvSpPr>
        <dsp:cNvPr id="0" name=""/>
        <dsp:cNvSpPr/>
      </dsp:nvSpPr>
      <dsp:spPr>
        <a:xfrm>
          <a:off x="7185155" y="750698"/>
          <a:ext cx="3149966" cy="359080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American Rome</a:t>
          </a:r>
        </a:p>
        <a:p>
          <a:pPr marL="228600" lvl="1" indent="-228600" algn="l" defTabSz="1155700">
            <a:lnSpc>
              <a:spcPct val="90000"/>
            </a:lnSpc>
            <a:spcBef>
              <a:spcPct val="0"/>
            </a:spcBef>
            <a:spcAft>
              <a:spcPct val="15000"/>
            </a:spcAft>
            <a:buChar char="•"/>
          </a:pPr>
          <a:r>
            <a:rPr lang="en-US" sz="2600" kern="1200" dirty="0"/>
            <a:t>The World Wars</a:t>
          </a:r>
        </a:p>
        <a:p>
          <a:pPr marL="228600" lvl="1" indent="-228600" algn="l" defTabSz="1155700">
            <a:lnSpc>
              <a:spcPct val="90000"/>
            </a:lnSpc>
            <a:spcBef>
              <a:spcPct val="0"/>
            </a:spcBef>
            <a:spcAft>
              <a:spcPct val="15000"/>
            </a:spcAft>
            <a:buChar char="•"/>
          </a:pPr>
          <a:r>
            <a:rPr lang="en-US" sz="2600" kern="1200" dirty="0"/>
            <a:t>Attacking the Heavenly </a:t>
          </a:r>
          <a:r>
            <a:rPr lang="en-US" sz="2600" b="1" kern="1200" dirty="0"/>
            <a:t>Sanctuary</a:t>
          </a:r>
          <a:r>
            <a:rPr lang="en-US" sz="2600" kern="1200" dirty="0"/>
            <a:t> and its Services; The Investigative Judgment and the Spirit of Prophecy</a:t>
          </a:r>
        </a:p>
      </dsp:txBody>
      <dsp:txXfrm>
        <a:off x="7185155" y="750698"/>
        <a:ext cx="3149966" cy="3590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0B990-4743-4CF0-9927-CCC4A1EA3AF0}">
      <dsp:nvSpPr>
        <dsp:cNvPr id="0" name=""/>
        <dsp:cNvSpPr/>
      </dsp:nvSpPr>
      <dsp:spPr>
        <a:xfrm>
          <a:off x="727" y="42081"/>
          <a:ext cx="2508895" cy="1190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144" tIns="93980" rIns="263144" bIns="93980" numCol="1" spcCol="1270" anchor="ctr" anchorCtr="0">
          <a:noAutofit/>
        </a:bodyPr>
        <a:lstStyle/>
        <a:p>
          <a:pPr marL="0" lvl="0" indent="0" algn="r" defTabSz="1644650">
            <a:lnSpc>
              <a:spcPct val="90000"/>
            </a:lnSpc>
            <a:spcBef>
              <a:spcPct val="0"/>
            </a:spcBef>
            <a:spcAft>
              <a:spcPct val="35000"/>
            </a:spcAft>
            <a:buNone/>
          </a:pPr>
          <a:r>
            <a:rPr lang="en-US" sz="3700" kern="1200" dirty="0"/>
            <a:t>570-732 AD</a:t>
          </a:r>
        </a:p>
      </dsp:txBody>
      <dsp:txXfrm>
        <a:off x="727" y="42081"/>
        <a:ext cx="2508895" cy="1190475"/>
      </dsp:txXfrm>
    </dsp:sp>
    <dsp:sp modelId="{ACEC63E5-C22A-4379-A04A-2BDD7F312744}">
      <dsp:nvSpPr>
        <dsp:cNvPr id="0" name=""/>
        <dsp:cNvSpPr/>
      </dsp:nvSpPr>
      <dsp:spPr>
        <a:xfrm>
          <a:off x="2509622" y="4878"/>
          <a:ext cx="348051" cy="1264879"/>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8F41EB-D8D1-4CE1-8F4F-2E6CC377D323}">
      <dsp:nvSpPr>
        <dsp:cNvPr id="0" name=""/>
        <dsp:cNvSpPr/>
      </dsp:nvSpPr>
      <dsp:spPr>
        <a:xfrm>
          <a:off x="2996895" y="4878"/>
          <a:ext cx="4733502" cy="12648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285750" lvl="1" indent="-285750" algn="l" defTabSz="1644650">
            <a:lnSpc>
              <a:spcPct val="90000"/>
            </a:lnSpc>
            <a:spcBef>
              <a:spcPct val="0"/>
            </a:spcBef>
            <a:spcAft>
              <a:spcPct val="15000"/>
            </a:spcAft>
            <a:buChar char="•"/>
          </a:pPr>
          <a:r>
            <a:rPr lang="en-US" sz="3700" kern="1200" dirty="0"/>
            <a:t>Mohammed to Charles Martel</a:t>
          </a:r>
        </a:p>
      </dsp:txBody>
      <dsp:txXfrm>
        <a:off x="2996895" y="4878"/>
        <a:ext cx="4733502" cy="1264879"/>
      </dsp:txXfrm>
    </dsp:sp>
    <dsp:sp modelId="{2CCDE4AA-1D66-4573-8985-5F6CB8EE9529}">
      <dsp:nvSpPr>
        <dsp:cNvPr id="0" name=""/>
        <dsp:cNvSpPr/>
      </dsp:nvSpPr>
      <dsp:spPr>
        <a:xfrm>
          <a:off x="727" y="1402958"/>
          <a:ext cx="1930893" cy="1694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144" tIns="93980" rIns="263144" bIns="93980" numCol="1" spcCol="1270" anchor="ctr" anchorCtr="0">
          <a:noAutofit/>
        </a:bodyPr>
        <a:lstStyle/>
        <a:p>
          <a:pPr marL="0" lvl="0" indent="0" algn="r" defTabSz="1644650">
            <a:lnSpc>
              <a:spcPct val="90000"/>
            </a:lnSpc>
            <a:spcBef>
              <a:spcPct val="0"/>
            </a:spcBef>
            <a:spcAft>
              <a:spcPct val="35000"/>
            </a:spcAft>
            <a:buNone/>
          </a:pPr>
          <a:r>
            <a:rPr lang="en-US" sz="3700" kern="1200" dirty="0"/>
            <a:t>612-762 AD</a:t>
          </a:r>
        </a:p>
      </dsp:txBody>
      <dsp:txXfrm>
        <a:off x="727" y="1402958"/>
        <a:ext cx="1930893" cy="1694137"/>
      </dsp:txXfrm>
    </dsp:sp>
    <dsp:sp modelId="{48EABF92-D651-4DC0-BAB9-8942A36B6338}">
      <dsp:nvSpPr>
        <dsp:cNvPr id="0" name=""/>
        <dsp:cNvSpPr/>
      </dsp:nvSpPr>
      <dsp:spPr>
        <a:xfrm>
          <a:off x="1931621" y="1402958"/>
          <a:ext cx="386178" cy="169413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2A501A-5390-48FB-9BEB-79C2BA954C2A}">
      <dsp:nvSpPr>
        <dsp:cNvPr id="0" name=""/>
        <dsp:cNvSpPr/>
      </dsp:nvSpPr>
      <dsp:spPr>
        <a:xfrm>
          <a:off x="2472271" y="1402958"/>
          <a:ext cx="5252031" cy="16941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285750" lvl="1" indent="-285750" algn="l" defTabSz="1644650">
            <a:lnSpc>
              <a:spcPct val="90000"/>
            </a:lnSpc>
            <a:spcBef>
              <a:spcPct val="0"/>
            </a:spcBef>
            <a:spcAft>
              <a:spcPct val="15000"/>
            </a:spcAft>
            <a:buChar char="•"/>
          </a:pPr>
          <a:r>
            <a:rPr lang="en-US" sz="3700" kern="1200" dirty="0"/>
            <a:t>Mohammed to Baghdad</a:t>
          </a:r>
        </a:p>
      </dsp:txBody>
      <dsp:txXfrm>
        <a:off x="2472271" y="1402958"/>
        <a:ext cx="5252031" cy="169413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222498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6100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34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0282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BFA754-D5C3-4E66-96A6-867B257F58DC}" type="datetimeFigureOut">
              <a:rPr lang="en-US" smtClean="0"/>
              <a:t>3/16/2023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838008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B61BEF0D-F0BB-DE4B-95CE-6DB70DBA9567}" type="datetimeFigureOut">
              <a:rPr lang="en-US" smtClean="0"/>
              <a:pPr/>
              <a:t>3/16/2023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9041159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5BFA754-D5C3-4E66-96A6-867B257F58DC}" type="datetimeFigureOut">
              <a:rPr lang="en-US" smtClean="0"/>
              <a:t>3/16/2023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199056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B61BEF0D-F0BB-DE4B-95CE-6DB70DBA9567}" type="datetimeFigureOut">
              <a:rPr lang="en-US" smtClean="0"/>
              <a:pPr/>
              <a:t>3/16/2023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50571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228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8013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B61BEF0D-F0BB-DE4B-95CE-6DB70DBA9567}" type="datetimeFigureOut">
              <a:rPr lang="en-US" smtClean="0"/>
              <a:pPr/>
              <a:t>3/16/2023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7461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61BEF0D-F0BB-DE4B-95CE-6DB70DBA9567}" type="datetimeFigureOut">
              <a:rPr lang="en-US" smtClean="0"/>
              <a:pPr/>
              <a:t>3/16/2023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6797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61BEF0D-F0BB-DE4B-95CE-6DB70DBA9567}" type="datetimeFigureOut">
              <a:rPr lang="en-US" smtClean="0"/>
              <a:pPr/>
              <a:t>3/16/2023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419750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B74CC-0748-9A6C-8D02-767DCC694F5F}"/>
              </a:ext>
            </a:extLst>
          </p:cNvPr>
          <p:cNvSpPr>
            <a:spLocks noGrp="1"/>
          </p:cNvSpPr>
          <p:nvPr>
            <p:ph type="ctrTitle"/>
          </p:nvPr>
        </p:nvSpPr>
        <p:spPr>
          <a:xfrm>
            <a:off x="1530626" y="807057"/>
            <a:ext cx="8991600" cy="1645920"/>
          </a:xfrm>
        </p:spPr>
        <p:txBody>
          <a:bodyPr/>
          <a:lstStyle/>
          <a:p>
            <a:r>
              <a:rPr lang="en-US" dirty="0"/>
              <a:t>Mohammed and Islam—The First Woe</a:t>
            </a:r>
          </a:p>
        </p:txBody>
      </p:sp>
      <p:sp>
        <p:nvSpPr>
          <p:cNvPr id="3" name="Subtitle 2">
            <a:extLst>
              <a:ext uri="{FF2B5EF4-FFF2-40B4-BE49-F238E27FC236}">
                <a16:creationId xmlns:a16="http://schemas.microsoft.com/office/drawing/2014/main" id="{1BDF1FBE-27D1-E8E4-2BB7-AECC4B311724}"/>
              </a:ext>
            </a:extLst>
          </p:cNvPr>
          <p:cNvSpPr>
            <a:spLocks noGrp="1"/>
          </p:cNvSpPr>
          <p:nvPr>
            <p:ph type="subTitle" idx="1"/>
          </p:nvPr>
        </p:nvSpPr>
        <p:spPr>
          <a:xfrm>
            <a:off x="2692398" y="3309730"/>
            <a:ext cx="6815669" cy="2474844"/>
          </a:xfrm>
        </p:spPr>
        <p:txBody>
          <a:bodyPr>
            <a:normAutofit/>
          </a:bodyPr>
          <a:lstStyle/>
          <a:p>
            <a:r>
              <a:rPr lang="en-US" dirty="0"/>
              <a:t>By</a:t>
            </a:r>
          </a:p>
          <a:p>
            <a:r>
              <a:rPr lang="en-US" sz="2800" dirty="0"/>
              <a:t>Pastor Idel Suarez Jr., Ph.D., </a:t>
            </a:r>
            <a:r>
              <a:rPr lang="en-US" sz="2800" dirty="0" err="1"/>
              <a:t>Pg.D</a:t>
            </a:r>
            <a:r>
              <a:rPr lang="en-US" sz="2800" dirty="0"/>
              <a:t>.</a:t>
            </a:r>
          </a:p>
          <a:p>
            <a:r>
              <a:rPr lang="en-US" sz="2800" dirty="0"/>
              <a:t>Norman College</a:t>
            </a:r>
          </a:p>
          <a:p>
            <a:r>
              <a:rPr lang="en-US" sz="2800" dirty="0"/>
              <a:t>March 13, 2023</a:t>
            </a:r>
          </a:p>
        </p:txBody>
      </p:sp>
    </p:spTree>
    <p:extLst>
      <p:ext uri="{BB962C8B-B14F-4D97-AF65-F5344CB8AC3E}">
        <p14:creationId xmlns:p14="http://schemas.microsoft.com/office/powerpoint/2010/main" val="2937621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754F916-B940-D1C7-11D5-0C20B5DD3177}"/>
              </a:ext>
            </a:extLst>
          </p:cNvPr>
          <p:cNvSpPr>
            <a:spLocks noGrp="1"/>
          </p:cNvSpPr>
          <p:nvPr>
            <p:ph type="title"/>
          </p:nvPr>
        </p:nvSpPr>
        <p:spPr/>
        <p:txBody>
          <a:bodyPr/>
          <a:lstStyle/>
          <a:p>
            <a:r>
              <a:rPr lang="en-US" dirty="0"/>
              <a:t>Al Qur’an</a:t>
            </a:r>
          </a:p>
        </p:txBody>
      </p:sp>
      <p:pic>
        <p:nvPicPr>
          <p:cNvPr id="3074" name="Picture 2" descr="The origins of the Koran: From revelation to holy book - BBC News">
            <a:extLst>
              <a:ext uri="{FF2B5EF4-FFF2-40B4-BE49-F238E27FC236}">
                <a16:creationId xmlns:a16="http://schemas.microsoft.com/office/drawing/2014/main" id="{FB4959C0-A878-B5B9-5486-C1DBCF4363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31136" y="2396643"/>
            <a:ext cx="7807616" cy="4391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958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D4A46-DC7F-C0B7-6DE7-C0FE3416CD19}"/>
              </a:ext>
            </a:extLst>
          </p:cNvPr>
          <p:cNvSpPr>
            <a:spLocks noGrp="1"/>
          </p:cNvSpPr>
          <p:nvPr>
            <p:ph type="title"/>
          </p:nvPr>
        </p:nvSpPr>
        <p:spPr>
          <a:xfrm>
            <a:off x="2231136" y="611602"/>
            <a:ext cx="7729728" cy="1188720"/>
          </a:xfrm>
        </p:spPr>
        <p:txBody>
          <a:bodyPr/>
          <a:lstStyle/>
          <a:p>
            <a:r>
              <a:rPr lang="en-US" dirty="0"/>
              <a:t>Koran speaks out</a:t>
            </a:r>
          </a:p>
        </p:txBody>
      </p:sp>
      <p:sp>
        <p:nvSpPr>
          <p:cNvPr id="3" name="Text Placeholder 2">
            <a:extLst>
              <a:ext uri="{FF2B5EF4-FFF2-40B4-BE49-F238E27FC236}">
                <a16:creationId xmlns:a16="http://schemas.microsoft.com/office/drawing/2014/main" id="{480E887F-CE20-803D-71EA-287AF56AF711}"/>
              </a:ext>
            </a:extLst>
          </p:cNvPr>
          <p:cNvSpPr>
            <a:spLocks noGrp="1"/>
          </p:cNvSpPr>
          <p:nvPr>
            <p:ph type="body" idx="1"/>
          </p:nvPr>
        </p:nvSpPr>
        <p:spPr/>
        <p:txBody>
          <a:bodyPr/>
          <a:lstStyle/>
          <a:p>
            <a:r>
              <a:rPr lang="en-US" dirty="0"/>
              <a:t>Denies the Divinity of </a:t>
            </a:r>
            <a:r>
              <a:rPr lang="en-US" dirty="0" err="1"/>
              <a:t>chirst</a:t>
            </a:r>
            <a:endParaRPr lang="en-US" dirty="0"/>
          </a:p>
        </p:txBody>
      </p:sp>
      <p:sp>
        <p:nvSpPr>
          <p:cNvPr id="4" name="Content Placeholder 3">
            <a:extLst>
              <a:ext uri="{FF2B5EF4-FFF2-40B4-BE49-F238E27FC236}">
                <a16:creationId xmlns:a16="http://schemas.microsoft.com/office/drawing/2014/main" id="{96FF19E2-4289-D442-357E-28AB523FFB8E}"/>
              </a:ext>
            </a:extLst>
          </p:cNvPr>
          <p:cNvSpPr>
            <a:spLocks noGrp="1"/>
          </p:cNvSpPr>
          <p:nvPr>
            <p:ph sz="half" idx="2"/>
          </p:nvPr>
        </p:nvSpPr>
        <p:spPr>
          <a:xfrm>
            <a:off x="452230" y="2753084"/>
            <a:ext cx="4887866" cy="4104916"/>
          </a:xfrm>
        </p:spPr>
        <p:txBody>
          <a:bodyPr>
            <a:normAutofit lnSpcReduction="10000"/>
          </a:bodyPr>
          <a:lstStyle/>
          <a:p>
            <a:r>
              <a:rPr lang="en-US" b="0" dirty="0">
                <a:solidFill>
                  <a:srgbClr val="0000FF"/>
                </a:solidFill>
                <a:effectLst/>
                <a:latin typeface="Arial" panose="020B0604020202020204" pitchFamily="34" charset="0"/>
              </a:rPr>
              <a:t>Surely they disbelieve those who say: “Allah is the Messiah son of Mary.” The Messiah himself said: “O Children of Israel! Worship Allah, my Lord and your Lord. Whoever joins other gods with Allah, for him Allah has forbidden paradise. His abode is the Fire. The evildoers shall have no helpers.” </a:t>
            </a:r>
          </a:p>
          <a:p>
            <a:pPr lvl="1"/>
            <a:r>
              <a:rPr lang="en-US" b="0" dirty="0">
                <a:solidFill>
                  <a:srgbClr val="0000FF"/>
                </a:solidFill>
                <a:effectLst/>
                <a:latin typeface="Arial" panose="020B0604020202020204" pitchFamily="34" charset="0"/>
              </a:rPr>
              <a:t>Surah 5.72; also Surah 5:17</a:t>
            </a:r>
            <a:endParaRPr lang="en-US" dirty="0"/>
          </a:p>
        </p:txBody>
      </p:sp>
      <p:sp>
        <p:nvSpPr>
          <p:cNvPr id="5" name="Text Placeholder 4">
            <a:extLst>
              <a:ext uri="{FF2B5EF4-FFF2-40B4-BE49-F238E27FC236}">
                <a16:creationId xmlns:a16="http://schemas.microsoft.com/office/drawing/2014/main" id="{527617E1-6161-C914-E8D1-624F10179D82}"/>
              </a:ext>
            </a:extLst>
          </p:cNvPr>
          <p:cNvSpPr>
            <a:spLocks noGrp="1"/>
          </p:cNvSpPr>
          <p:nvPr>
            <p:ph type="body" sz="quarter" idx="3"/>
          </p:nvPr>
        </p:nvSpPr>
        <p:spPr/>
        <p:txBody>
          <a:bodyPr/>
          <a:lstStyle/>
          <a:p>
            <a:r>
              <a:rPr lang="en-US" dirty="0"/>
              <a:t>Denies the Crucifixion of Jesus</a:t>
            </a:r>
          </a:p>
        </p:txBody>
      </p:sp>
      <p:sp>
        <p:nvSpPr>
          <p:cNvPr id="6" name="Content Placeholder 5">
            <a:extLst>
              <a:ext uri="{FF2B5EF4-FFF2-40B4-BE49-F238E27FC236}">
                <a16:creationId xmlns:a16="http://schemas.microsoft.com/office/drawing/2014/main" id="{4032685D-4A11-934D-2A3F-38554B823FC5}"/>
              </a:ext>
            </a:extLst>
          </p:cNvPr>
          <p:cNvSpPr>
            <a:spLocks noGrp="1"/>
          </p:cNvSpPr>
          <p:nvPr>
            <p:ph sz="quarter" idx="4"/>
          </p:nvPr>
        </p:nvSpPr>
        <p:spPr>
          <a:xfrm>
            <a:off x="6007607" y="2750989"/>
            <a:ext cx="6003831" cy="4052345"/>
          </a:xfrm>
        </p:spPr>
        <p:txBody>
          <a:bodyPr>
            <a:normAutofit lnSpcReduction="10000"/>
          </a:bodyPr>
          <a:lstStyle/>
          <a:p>
            <a:r>
              <a:rPr lang="en-US" sz="2800" dirty="0"/>
              <a:t>That they said (in boast), ‘We killed Christ Jesus the son of Mary, the Apostle of God’; but they killed him not, nor crucified him, but so it was made to appear to them, and those who differ therein are full of doubts, with no (certain) knowledge… </a:t>
            </a:r>
          </a:p>
          <a:p>
            <a:pPr lvl="1"/>
            <a:r>
              <a:rPr lang="en-US" sz="2800" dirty="0"/>
              <a:t>Surah 4:157, 158.</a:t>
            </a:r>
          </a:p>
        </p:txBody>
      </p:sp>
    </p:spTree>
    <p:extLst>
      <p:ext uri="{BB962C8B-B14F-4D97-AF65-F5344CB8AC3E}">
        <p14:creationId xmlns:p14="http://schemas.microsoft.com/office/powerpoint/2010/main" val="1763438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0FCED17-FE87-DC97-EE43-F8FB902B4966}"/>
              </a:ext>
            </a:extLst>
          </p:cNvPr>
          <p:cNvSpPr>
            <a:spLocks noGrp="1"/>
          </p:cNvSpPr>
          <p:nvPr>
            <p:ph type="title"/>
          </p:nvPr>
        </p:nvSpPr>
        <p:spPr/>
        <p:txBody>
          <a:bodyPr/>
          <a:lstStyle/>
          <a:p>
            <a:r>
              <a:rPr lang="en-US" dirty="0"/>
              <a:t>Mohammedanism denies Jesus’ Divinity</a:t>
            </a:r>
          </a:p>
        </p:txBody>
      </p:sp>
      <p:sp>
        <p:nvSpPr>
          <p:cNvPr id="8" name="Content Placeholder 7">
            <a:extLst>
              <a:ext uri="{FF2B5EF4-FFF2-40B4-BE49-F238E27FC236}">
                <a16:creationId xmlns:a16="http://schemas.microsoft.com/office/drawing/2014/main" id="{B9F61A81-2A29-04C6-960A-15E26F7AED06}"/>
              </a:ext>
            </a:extLst>
          </p:cNvPr>
          <p:cNvSpPr>
            <a:spLocks noGrp="1"/>
          </p:cNvSpPr>
          <p:nvPr>
            <p:ph idx="1"/>
          </p:nvPr>
        </p:nvSpPr>
        <p:spPr>
          <a:xfrm>
            <a:off x="521803" y="2638044"/>
            <a:ext cx="11280913" cy="4065899"/>
          </a:xfrm>
        </p:spPr>
        <p:txBody>
          <a:bodyPr>
            <a:normAutofit lnSpcReduction="10000"/>
          </a:bodyPr>
          <a:lstStyle/>
          <a:p>
            <a:r>
              <a:rPr lang="en-US" sz="2400" dirty="0"/>
              <a:t> The </a:t>
            </a:r>
            <a:r>
              <a:rPr lang="en-US" sz="2400" dirty="0" err="1"/>
              <a:t>Saviour</a:t>
            </a:r>
            <a:r>
              <a:rPr lang="en-US" sz="2400" dirty="0"/>
              <a:t> has said, "He that believeth on the Son hath everlasting life: and he that believeth not the Son shall not see life… He says again, "And this is life eternal, that they might know thee, the only true God, and Jesus Christ whom thou hast sent." </a:t>
            </a:r>
          </a:p>
          <a:p>
            <a:r>
              <a:rPr lang="en-US" sz="2400" b="1" dirty="0"/>
              <a:t>Mohammedanism</a:t>
            </a:r>
            <a:r>
              <a:rPr lang="en-US" sz="2400" dirty="0"/>
              <a:t> has its converts in many lands, and its advocates </a:t>
            </a:r>
            <a:r>
              <a:rPr lang="en-US" sz="2400" b="1" dirty="0"/>
              <a:t>deny the divinity of Christ</a:t>
            </a:r>
            <a:r>
              <a:rPr lang="en-US" sz="2400" dirty="0"/>
              <a:t>. Shall this faith be propagated, and the advocates of truth fail to manifest intense zeal to overthrow the </a:t>
            </a:r>
            <a:r>
              <a:rPr lang="en-US" sz="2400" b="1" dirty="0"/>
              <a:t>error</a:t>
            </a:r>
            <a:r>
              <a:rPr lang="en-US" sz="2400" dirty="0"/>
              <a:t>, and teach men of the pre-existence of the only </a:t>
            </a:r>
            <a:r>
              <a:rPr lang="en-US" sz="2400" dirty="0" err="1"/>
              <a:t>Saviour</a:t>
            </a:r>
            <a:r>
              <a:rPr lang="en-US" sz="2400" dirty="0"/>
              <a:t> of the world? O how we need men who will search and believe the word of God, who will present </a:t>
            </a:r>
            <a:r>
              <a:rPr lang="en-US" sz="2400" b="1" dirty="0"/>
              <a:t>Jesus to the world in his divine and human nature</a:t>
            </a:r>
            <a:r>
              <a:rPr lang="en-US" sz="2400" dirty="0"/>
              <a:t>, declaring with power and in demonstration of the </a:t>
            </a:r>
            <a:r>
              <a:rPr lang="en-US" sz="2400" b="1" dirty="0"/>
              <a:t>Spirit</a:t>
            </a:r>
            <a:r>
              <a:rPr lang="en-US" sz="2400" dirty="0"/>
              <a:t>, that "there is none other name under heaven given among men, whereby we must be saved." </a:t>
            </a:r>
          </a:p>
          <a:p>
            <a:pPr lvl="1"/>
            <a:r>
              <a:rPr lang="en-US" sz="2200" dirty="0"/>
              <a:t> Home Missionary, September 1, 1892 par. 4</a:t>
            </a:r>
          </a:p>
        </p:txBody>
      </p:sp>
    </p:spTree>
    <p:extLst>
      <p:ext uri="{BB962C8B-B14F-4D97-AF65-F5344CB8AC3E}">
        <p14:creationId xmlns:p14="http://schemas.microsoft.com/office/powerpoint/2010/main" val="1175679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9F09C-340F-94DE-DC0A-4EE4F2ED7C15}"/>
              </a:ext>
            </a:extLst>
          </p:cNvPr>
          <p:cNvSpPr>
            <a:spLocks noGrp="1"/>
          </p:cNvSpPr>
          <p:nvPr>
            <p:ph type="title"/>
          </p:nvPr>
        </p:nvSpPr>
        <p:spPr>
          <a:xfrm>
            <a:off x="1928108" y="262943"/>
            <a:ext cx="7729728" cy="1188720"/>
          </a:xfrm>
        </p:spPr>
        <p:txBody>
          <a:bodyPr/>
          <a:lstStyle/>
          <a:p>
            <a:r>
              <a:rPr lang="en-US" dirty="0"/>
              <a:t>The Locusts-Scorpions—the Arabs</a:t>
            </a:r>
          </a:p>
        </p:txBody>
      </p:sp>
      <p:sp>
        <p:nvSpPr>
          <p:cNvPr id="3" name="Content Placeholder 2">
            <a:extLst>
              <a:ext uri="{FF2B5EF4-FFF2-40B4-BE49-F238E27FC236}">
                <a16:creationId xmlns:a16="http://schemas.microsoft.com/office/drawing/2014/main" id="{404BF4B7-5B1C-C22C-AA2B-7986AE160954}"/>
              </a:ext>
            </a:extLst>
          </p:cNvPr>
          <p:cNvSpPr>
            <a:spLocks noGrp="1"/>
          </p:cNvSpPr>
          <p:nvPr>
            <p:ph sz="half" idx="1"/>
          </p:nvPr>
        </p:nvSpPr>
        <p:spPr>
          <a:xfrm>
            <a:off x="381580" y="1638582"/>
            <a:ext cx="5411392" cy="4369043"/>
          </a:xfrm>
        </p:spPr>
        <p:txBody>
          <a:bodyPr>
            <a:normAutofit fontScale="92500" lnSpcReduction="20000"/>
          </a:bodyPr>
          <a:lstStyle/>
          <a:p>
            <a:r>
              <a:rPr lang="en-US" sz="3200" dirty="0"/>
              <a:t>And there came out of the smoke locusts upon the earth: and unto them was given power, as the scorpions of the earth have power. </a:t>
            </a:r>
          </a:p>
          <a:p>
            <a:pPr lvl="1"/>
            <a:r>
              <a:rPr lang="en-US" sz="3000" dirty="0"/>
              <a:t>Revelation 9:3</a:t>
            </a:r>
          </a:p>
        </p:txBody>
      </p:sp>
      <p:sp>
        <p:nvSpPr>
          <p:cNvPr id="4" name="Content Placeholder 3">
            <a:extLst>
              <a:ext uri="{FF2B5EF4-FFF2-40B4-BE49-F238E27FC236}">
                <a16:creationId xmlns:a16="http://schemas.microsoft.com/office/drawing/2014/main" id="{8327BBC2-E553-BB79-D8D6-529C265705F3}"/>
              </a:ext>
            </a:extLst>
          </p:cNvPr>
          <p:cNvSpPr>
            <a:spLocks noGrp="1"/>
          </p:cNvSpPr>
          <p:nvPr>
            <p:ph sz="half" idx="2"/>
          </p:nvPr>
        </p:nvSpPr>
        <p:spPr>
          <a:xfrm>
            <a:off x="6039293" y="1541721"/>
            <a:ext cx="5710414" cy="5211917"/>
          </a:xfrm>
        </p:spPr>
        <p:txBody>
          <a:bodyPr>
            <a:normAutofit fontScale="92500" lnSpcReduction="20000"/>
          </a:bodyPr>
          <a:lstStyle/>
          <a:p>
            <a:r>
              <a:rPr lang="en-US" sz="2400" dirty="0"/>
              <a:t>Locusts/Scorpions—creatures of the desert are the Arabs of the Middle East. </a:t>
            </a:r>
          </a:p>
          <a:p>
            <a:r>
              <a:rPr lang="en-US" sz="2400" dirty="0"/>
              <a:t>Power—authority </a:t>
            </a:r>
          </a:p>
          <a:p>
            <a:r>
              <a:rPr lang="en-US" sz="2400" dirty="0"/>
              <a:t>And [so] it was, when Israel had sown, that the </a:t>
            </a:r>
            <a:r>
              <a:rPr lang="en-US" sz="2400" b="1" dirty="0"/>
              <a:t>Midianites</a:t>
            </a:r>
            <a:r>
              <a:rPr lang="en-US" sz="2400" dirty="0"/>
              <a:t> came up, and the Amalekites, and the children of the </a:t>
            </a:r>
            <a:r>
              <a:rPr lang="en-US" sz="2400" b="1" dirty="0"/>
              <a:t>east</a:t>
            </a:r>
            <a:r>
              <a:rPr lang="en-US" sz="2400" dirty="0"/>
              <a:t>, even they came up against them;  </a:t>
            </a:r>
          </a:p>
          <a:p>
            <a:r>
              <a:rPr lang="en-US" sz="2400" dirty="0"/>
              <a:t> And they encamped against them, and destroyed the increase of the earth, till thou come unto Gaza, and </a:t>
            </a:r>
            <a:r>
              <a:rPr lang="en-US" sz="2400" b="1" dirty="0"/>
              <a:t>left no sustenance for Israel, neither sheep, nor ox, nor ass</a:t>
            </a:r>
            <a:r>
              <a:rPr lang="en-US" sz="2400" dirty="0"/>
              <a:t>.  </a:t>
            </a:r>
          </a:p>
          <a:p>
            <a:r>
              <a:rPr lang="en-US" sz="2400" dirty="0"/>
              <a:t> For they came up with their cattle and their tents, and they came as </a:t>
            </a:r>
            <a:r>
              <a:rPr lang="en-US" sz="2400" b="1" dirty="0"/>
              <a:t>grasshoppers</a:t>
            </a:r>
            <a:r>
              <a:rPr lang="en-US" sz="2400" dirty="0"/>
              <a:t> for multitude; [for] both they and their camels were </a:t>
            </a:r>
            <a:r>
              <a:rPr lang="en-US" sz="2400" b="1" dirty="0"/>
              <a:t>without number</a:t>
            </a:r>
            <a:r>
              <a:rPr lang="en-US" sz="2400" dirty="0"/>
              <a:t>: and they entered into the land to destroy it.  </a:t>
            </a:r>
            <a:r>
              <a:rPr lang="en-US" sz="2000" dirty="0"/>
              <a:t>Judges 6:3, 5.</a:t>
            </a:r>
            <a:endParaRPr lang="en-US" dirty="0"/>
          </a:p>
        </p:txBody>
      </p:sp>
    </p:spTree>
    <p:extLst>
      <p:ext uri="{BB962C8B-B14F-4D97-AF65-F5344CB8AC3E}">
        <p14:creationId xmlns:p14="http://schemas.microsoft.com/office/powerpoint/2010/main" val="3161646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29AD98-968D-81B2-BC65-DAC3064D5AF3}"/>
              </a:ext>
            </a:extLst>
          </p:cNvPr>
          <p:cNvSpPr>
            <a:spLocks noGrp="1"/>
          </p:cNvSpPr>
          <p:nvPr>
            <p:ph type="title"/>
          </p:nvPr>
        </p:nvSpPr>
        <p:spPr>
          <a:xfrm>
            <a:off x="2231136" y="262640"/>
            <a:ext cx="7729728" cy="1188720"/>
          </a:xfrm>
        </p:spPr>
        <p:txBody>
          <a:bodyPr/>
          <a:lstStyle/>
          <a:p>
            <a:r>
              <a:rPr lang="en-US" dirty="0"/>
              <a:t>Abu </a:t>
            </a:r>
            <a:r>
              <a:rPr lang="en-US" dirty="0" err="1"/>
              <a:t>bakr’s</a:t>
            </a:r>
            <a:r>
              <a:rPr lang="en-US" dirty="0"/>
              <a:t> words—the First caliph</a:t>
            </a:r>
          </a:p>
        </p:txBody>
      </p:sp>
      <p:sp>
        <p:nvSpPr>
          <p:cNvPr id="6" name="Content Placeholder 5">
            <a:extLst>
              <a:ext uri="{FF2B5EF4-FFF2-40B4-BE49-F238E27FC236}">
                <a16:creationId xmlns:a16="http://schemas.microsoft.com/office/drawing/2014/main" id="{297A290D-B213-AFF3-1227-9C228E68B5B6}"/>
              </a:ext>
            </a:extLst>
          </p:cNvPr>
          <p:cNvSpPr>
            <a:spLocks noGrp="1"/>
          </p:cNvSpPr>
          <p:nvPr>
            <p:ph sz="half" idx="1"/>
          </p:nvPr>
        </p:nvSpPr>
        <p:spPr>
          <a:xfrm>
            <a:off x="1551577" y="1918658"/>
            <a:ext cx="4271771" cy="3101982"/>
          </a:xfrm>
        </p:spPr>
        <p:txBody>
          <a:bodyPr>
            <a:normAutofit fontScale="85000" lnSpcReduction="20000"/>
          </a:bodyPr>
          <a:lstStyle/>
          <a:p>
            <a:r>
              <a:rPr lang="en-US" sz="3200" dirty="0"/>
              <a:t>And it was commanded them that they should not hurt the grass of the earth, neither any green thing, neither any tree; but only those men which have not the seal of God in their foreheads. </a:t>
            </a:r>
          </a:p>
          <a:p>
            <a:pPr lvl="1"/>
            <a:r>
              <a:rPr lang="en-US" sz="2100" dirty="0"/>
              <a:t>Revelation 9:4.</a:t>
            </a:r>
          </a:p>
        </p:txBody>
      </p:sp>
      <p:sp>
        <p:nvSpPr>
          <p:cNvPr id="2" name="Content Placeholder 1">
            <a:extLst>
              <a:ext uri="{FF2B5EF4-FFF2-40B4-BE49-F238E27FC236}">
                <a16:creationId xmlns:a16="http://schemas.microsoft.com/office/drawing/2014/main" id="{CC6A1D03-1587-B60D-8757-AF8B396FD114}"/>
              </a:ext>
            </a:extLst>
          </p:cNvPr>
          <p:cNvSpPr>
            <a:spLocks noGrp="1"/>
          </p:cNvSpPr>
          <p:nvPr>
            <p:ph sz="half" idx="2"/>
          </p:nvPr>
        </p:nvSpPr>
        <p:spPr>
          <a:xfrm>
            <a:off x="6312312" y="1589300"/>
            <a:ext cx="5301867" cy="3879765"/>
          </a:xfrm>
        </p:spPr>
        <p:txBody>
          <a:bodyPr>
            <a:noAutofit/>
          </a:bodyPr>
          <a:lstStyle/>
          <a:p>
            <a:r>
              <a:rPr lang="en-US" sz="2400" dirty="0"/>
              <a:t>Be just, valiant; die rather than yield; be merciful; slay neither old men, nor women, nor children. Destroy no fruit trees, grain, or cattle. Keep your word, even to your enemies. Molest not those religious persons who live retired from the world, but compel the ret of mankind to become Moslems or pay tribute. If they refuse these term, slay them. [632 A.D.]</a:t>
            </a:r>
          </a:p>
          <a:p>
            <a:pPr lvl="1"/>
            <a:r>
              <a:rPr lang="en-US" sz="2000" dirty="0"/>
              <a:t>Will Durant, Mohammed, </a:t>
            </a:r>
            <a:r>
              <a:rPr lang="en-US" sz="2000" i="1" dirty="0"/>
              <a:t>The Age of Faith</a:t>
            </a:r>
            <a:r>
              <a:rPr lang="en-US" sz="2000" dirty="0"/>
              <a:t>, 188.</a:t>
            </a:r>
          </a:p>
        </p:txBody>
      </p:sp>
    </p:spTree>
    <p:extLst>
      <p:ext uri="{BB962C8B-B14F-4D97-AF65-F5344CB8AC3E}">
        <p14:creationId xmlns:p14="http://schemas.microsoft.com/office/powerpoint/2010/main" val="4164742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C97EF85-96D7-A9DC-7EB6-E4B9A45F814A}"/>
              </a:ext>
            </a:extLst>
          </p:cNvPr>
          <p:cNvSpPr>
            <a:spLocks noGrp="1"/>
          </p:cNvSpPr>
          <p:nvPr>
            <p:ph type="title"/>
          </p:nvPr>
        </p:nvSpPr>
        <p:spPr/>
        <p:txBody>
          <a:bodyPr/>
          <a:lstStyle/>
          <a:p>
            <a:r>
              <a:rPr lang="en-US" dirty="0"/>
              <a:t>The five months</a:t>
            </a:r>
          </a:p>
        </p:txBody>
      </p:sp>
      <p:sp>
        <p:nvSpPr>
          <p:cNvPr id="8" name="Text Placeholder 7">
            <a:extLst>
              <a:ext uri="{FF2B5EF4-FFF2-40B4-BE49-F238E27FC236}">
                <a16:creationId xmlns:a16="http://schemas.microsoft.com/office/drawing/2014/main" id="{59ADF02E-D2AB-EC48-9ECB-B8F42E33862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38478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019D7F-EACA-8EF0-46AF-93E56231DB57}"/>
              </a:ext>
            </a:extLst>
          </p:cNvPr>
          <p:cNvSpPr>
            <a:spLocks noGrp="1"/>
          </p:cNvSpPr>
          <p:nvPr>
            <p:ph type="title"/>
          </p:nvPr>
        </p:nvSpPr>
        <p:spPr/>
        <p:txBody>
          <a:bodyPr>
            <a:normAutofit fontScale="90000"/>
          </a:bodyPr>
          <a:lstStyle/>
          <a:p>
            <a:r>
              <a:rPr lang="en-US" dirty="0"/>
              <a:t>The Five Months—Mentioned Two Times are two different events and dates</a:t>
            </a:r>
          </a:p>
        </p:txBody>
      </p:sp>
      <p:sp>
        <p:nvSpPr>
          <p:cNvPr id="5" name="Text Placeholder 4">
            <a:extLst>
              <a:ext uri="{FF2B5EF4-FFF2-40B4-BE49-F238E27FC236}">
                <a16:creationId xmlns:a16="http://schemas.microsoft.com/office/drawing/2014/main" id="{A41A52A6-6B2C-698B-8F06-CFB1E5A3B701}"/>
              </a:ext>
            </a:extLst>
          </p:cNvPr>
          <p:cNvSpPr>
            <a:spLocks noGrp="1"/>
          </p:cNvSpPr>
          <p:nvPr>
            <p:ph type="body" idx="1"/>
          </p:nvPr>
        </p:nvSpPr>
        <p:spPr>
          <a:xfrm>
            <a:off x="1293026" y="2491016"/>
            <a:ext cx="4718304" cy="576262"/>
          </a:xfrm>
        </p:spPr>
        <p:txBody>
          <a:bodyPr/>
          <a:lstStyle/>
          <a:p>
            <a:r>
              <a:rPr lang="en-US" dirty="0"/>
              <a:t>Revelation 9:5--Saracens</a:t>
            </a:r>
          </a:p>
        </p:txBody>
      </p:sp>
      <p:sp>
        <p:nvSpPr>
          <p:cNvPr id="6" name="Content Placeholder 5">
            <a:extLst>
              <a:ext uri="{FF2B5EF4-FFF2-40B4-BE49-F238E27FC236}">
                <a16:creationId xmlns:a16="http://schemas.microsoft.com/office/drawing/2014/main" id="{558F60FB-F302-0809-F7A1-53A516CECAF7}"/>
              </a:ext>
            </a:extLst>
          </p:cNvPr>
          <p:cNvSpPr>
            <a:spLocks noGrp="1"/>
          </p:cNvSpPr>
          <p:nvPr>
            <p:ph sz="half" idx="2"/>
          </p:nvPr>
        </p:nvSpPr>
        <p:spPr>
          <a:xfrm>
            <a:off x="1295400" y="3052761"/>
            <a:ext cx="4718304" cy="3054835"/>
          </a:xfrm>
        </p:spPr>
        <p:txBody>
          <a:bodyPr>
            <a:normAutofit lnSpcReduction="10000"/>
          </a:bodyPr>
          <a:lstStyle/>
          <a:p>
            <a:r>
              <a:rPr lang="en-US" sz="2800" dirty="0"/>
              <a:t>And to them it was given that they should not kill them, but that they should be tormented </a:t>
            </a:r>
            <a:r>
              <a:rPr lang="en-US" sz="2800" b="1" dirty="0"/>
              <a:t>five months</a:t>
            </a:r>
            <a:r>
              <a:rPr lang="en-US" sz="2800" dirty="0"/>
              <a:t>: and their torment [was] as the torment of a scorpion, when he </a:t>
            </a:r>
            <a:r>
              <a:rPr lang="en-US" sz="2800" dirty="0" err="1"/>
              <a:t>striketh</a:t>
            </a:r>
            <a:r>
              <a:rPr lang="en-US" sz="2800" dirty="0"/>
              <a:t> a man. </a:t>
            </a:r>
          </a:p>
        </p:txBody>
      </p:sp>
      <p:sp>
        <p:nvSpPr>
          <p:cNvPr id="7" name="Text Placeholder 6">
            <a:extLst>
              <a:ext uri="{FF2B5EF4-FFF2-40B4-BE49-F238E27FC236}">
                <a16:creationId xmlns:a16="http://schemas.microsoft.com/office/drawing/2014/main" id="{02858294-2FAB-7A97-650D-9285661EF4CB}"/>
              </a:ext>
            </a:extLst>
          </p:cNvPr>
          <p:cNvSpPr>
            <a:spLocks noGrp="1"/>
          </p:cNvSpPr>
          <p:nvPr>
            <p:ph type="body" sz="quarter" idx="3"/>
          </p:nvPr>
        </p:nvSpPr>
        <p:spPr>
          <a:xfrm>
            <a:off x="6135944" y="2476499"/>
            <a:ext cx="4718304" cy="576262"/>
          </a:xfrm>
        </p:spPr>
        <p:txBody>
          <a:bodyPr/>
          <a:lstStyle/>
          <a:p>
            <a:r>
              <a:rPr lang="en-US" dirty="0"/>
              <a:t>Revelation 9:10--Turks</a:t>
            </a:r>
          </a:p>
        </p:txBody>
      </p:sp>
      <p:sp>
        <p:nvSpPr>
          <p:cNvPr id="8" name="Content Placeholder 7">
            <a:extLst>
              <a:ext uri="{FF2B5EF4-FFF2-40B4-BE49-F238E27FC236}">
                <a16:creationId xmlns:a16="http://schemas.microsoft.com/office/drawing/2014/main" id="{DEF7F616-D9AF-6841-6C32-2657D9F5BC17}"/>
              </a:ext>
            </a:extLst>
          </p:cNvPr>
          <p:cNvSpPr>
            <a:spLocks noGrp="1"/>
          </p:cNvSpPr>
          <p:nvPr>
            <p:ph sz="quarter" idx="4"/>
          </p:nvPr>
        </p:nvSpPr>
        <p:spPr>
          <a:xfrm>
            <a:off x="6180670" y="3052761"/>
            <a:ext cx="4718304" cy="2823107"/>
          </a:xfrm>
        </p:spPr>
        <p:txBody>
          <a:bodyPr>
            <a:normAutofit lnSpcReduction="10000"/>
          </a:bodyPr>
          <a:lstStyle/>
          <a:p>
            <a:r>
              <a:rPr lang="en-US" sz="2800" dirty="0"/>
              <a:t>And they had tails like unto scorpions, and there were stings in their tails: and their power [was] to hurt </a:t>
            </a:r>
            <a:r>
              <a:rPr lang="en-US" sz="2800" b="1" dirty="0"/>
              <a:t>men five months. </a:t>
            </a:r>
          </a:p>
        </p:txBody>
      </p:sp>
    </p:spTree>
    <p:extLst>
      <p:ext uri="{BB962C8B-B14F-4D97-AF65-F5344CB8AC3E}">
        <p14:creationId xmlns:p14="http://schemas.microsoft.com/office/powerpoint/2010/main" val="2227847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A69BB4E-0DD2-0778-B132-B5EFD9032D96}"/>
              </a:ext>
            </a:extLst>
          </p:cNvPr>
          <p:cNvSpPr>
            <a:spLocks noGrp="1"/>
          </p:cNvSpPr>
          <p:nvPr>
            <p:ph type="title"/>
          </p:nvPr>
        </p:nvSpPr>
        <p:spPr/>
        <p:txBody>
          <a:bodyPr>
            <a:normAutofit/>
          </a:bodyPr>
          <a:lstStyle/>
          <a:p>
            <a:r>
              <a:rPr lang="en-US" dirty="0"/>
              <a:t>Five Months are 150 years of Islam Expansion</a:t>
            </a:r>
          </a:p>
        </p:txBody>
      </p:sp>
      <p:graphicFrame>
        <p:nvGraphicFramePr>
          <p:cNvPr id="9" name="Content Placeholder 8">
            <a:extLst>
              <a:ext uri="{FF2B5EF4-FFF2-40B4-BE49-F238E27FC236}">
                <a16:creationId xmlns:a16="http://schemas.microsoft.com/office/drawing/2014/main" id="{E26A548C-517A-E387-0805-CD753C8B3DBE}"/>
              </a:ext>
            </a:extLst>
          </p:cNvPr>
          <p:cNvGraphicFramePr>
            <a:graphicFrameLocks noGrp="1"/>
          </p:cNvGraphicFramePr>
          <p:nvPr>
            <p:ph idx="1"/>
            <p:extLst>
              <p:ext uri="{D42A27DB-BD31-4B8C-83A1-F6EECF244321}">
                <p14:modId xmlns:p14="http://schemas.microsoft.com/office/powerpoint/2010/main" val="1488019841"/>
              </p:ext>
            </p:extLst>
          </p:nvPr>
        </p:nvGraphicFramePr>
        <p:xfrm>
          <a:off x="2230438" y="2638425"/>
          <a:ext cx="7731125"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9390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A3BA-B795-81F8-DC05-2565DE0B6A82}"/>
              </a:ext>
            </a:extLst>
          </p:cNvPr>
          <p:cNvSpPr>
            <a:spLocks noGrp="1"/>
          </p:cNvSpPr>
          <p:nvPr>
            <p:ph type="title"/>
          </p:nvPr>
        </p:nvSpPr>
        <p:spPr/>
        <p:txBody>
          <a:bodyPr/>
          <a:lstStyle/>
          <a:p>
            <a:r>
              <a:rPr lang="en-US" dirty="0"/>
              <a:t>Brief Biography of Mohammed</a:t>
            </a:r>
          </a:p>
        </p:txBody>
      </p:sp>
      <p:sp>
        <p:nvSpPr>
          <p:cNvPr id="3" name="Content Placeholder 2">
            <a:extLst>
              <a:ext uri="{FF2B5EF4-FFF2-40B4-BE49-F238E27FC236}">
                <a16:creationId xmlns:a16="http://schemas.microsoft.com/office/drawing/2014/main" id="{4B820E70-FFE1-68E7-ED2E-9AA6B5FFEFFF}"/>
              </a:ext>
            </a:extLst>
          </p:cNvPr>
          <p:cNvSpPr>
            <a:spLocks noGrp="1"/>
          </p:cNvSpPr>
          <p:nvPr>
            <p:ph sz="half" idx="1"/>
          </p:nvPr>
        </p:nvSpPr>
        <p:spPr>
          <a:xfrm>
            <a:off x="352839" y="2251213"/>
            <a:ext cx="5500845" cy="4537213"/>
          </a:xfrm>
        </p:spPr>
        <p:txBody>
          <a:bodyPr>
            <a:normAutofit fontScale="85000" lnSpcReduction="10000"/>
          </a:bodyPr>
          <a:lstStyle/>
          <a:p>
            <a:r>
              <a:rPr lang="en-US" sz="2400" dirty="0"/>
              <a:t>570 Mohammed is born in Mecca; His father dies</a:t>
            </a:r>
          </a:p>
          <a:p>
            <a:r>
              <a:rPr lang="en-US" sz="2400" dirty="0"/>
              <a:t>576 Mohammed’s mother dies; is adopted by His paternal Uncle Abu Talib of the Quraysh Tribe</a:t>
            </a:r>
          </a:p>
          <a:p>
            <a:r>
              <a:rPr lang="en-US" sz="2400" dirty="0"/>
              <a:t>582 Mohammed travels to Syria and meets Bahira—an Arian Monk—who foretells that Mohammed now 12 years of age will be a prophet</a:t>
            </a:r>
          </a:p>
          <a:p>
            <a:r>
              <a:rPr lang="en-US" sz="2400" dirty="0"/>
              <a:t>595 Mohammed marries Khadija (15 years older) and only one daughter survives Fatima</a:t>
            </a:r>
          </a:p>
          <a:p>
            <a:r>
              <a:rPr lang="en-US" sz="2400" dirty="0"/>
              <a:t>610 Mohammed has his first vision in a cave at 40 years of age; pseudo Angel Gabriel appears to him</a:t>
            </a:r>
          </a:p>
        </p:txBody>
      </p:sp>
      <p:sp>
        <p:nvSpPr>
          <p:cNvPr id="5" name="Content Placeholder 4">
            <a:extLst>
              <a:ext uri="{FF2B5EF4-FFF2-40B4-BE49-F238E27FC236}">
                <a16:creationId xmlns:a16="http://schemas.microsoft.com/office/drawing/2014/main" id="{833376D9-ACCA-133A-2057-5D70CFD20109}"/>
              </a:ext>
            </a:extLst>
          </p:cNvPr>
          <p:cNvSpPr>
            <a:spLocks noGrp="1"/>
          </p:cNvSpPr>
          <p:nvPr>
            <p:ph sz="half" idx="2"/>
          </p:nvPr>
        </p:nvSpPr>
        <p:spPr>
          <a:xfrm>
            <a:off x="6338315" y="2251213"/>
            <a:ext cx="5752637" cy="4606787"/>
          </a:xfrm>
        </p:spPr>
        <p:txBody>
          <a:bodyPr>
            <a:normAutofit fontScale="85000" lnSpcReduction="10000"/>
          </a:bodyPr>
          <a:lstStyle/>
          <a:p>
            <a:r>
              <a:rPr lang="en-US" sz="2400" dirty="0"/>
              <a:t>612 Mohammed has his second vision and starts to preach</a:t>
            </a:r>
          </a:p>
          <a:p>
            <a:r>
              <a:rPr lang="en-US" sz="2400" dirty="0"/>
              <a:t>619 Mohammed’s wife died; His uncle died. Mohammed would eventually marry over 11 wives including his favorite Aisha of 7 years old</a:t>
            </a:r>
          </a:p>
          <a:p>
            <a:r>
              <a:rPr lang="en-US" sz="2400" dirty="0"/>
              <a:t>622 He escapes to Medina the </a:t>
            </a:r>
            <a:r>
              <a:rPr lang="en-US" sz="2400" i="1" dirty="0"/>
              <a:t>hijra</a:t>
            </a:r>
            <a:r>
              <a:rPr lang="en-US" sz="2400" dirty="0"/>
              <a:t> (exodus) and the start of the Islamic Calendar</a:t>
            </a:r>
          </a:p>
          <a:p>
            <a:r>
              <a:rPr lang="en-US" sz="2400" dirty="0"/>
              <a:t>630 His return with 10,000 soldiers to Mecca; Destroys 360 idols at the Kaaba in Mecca</a:t>
            </a:r>
          </a:p>
          <a:p>
            <a:r>
              <a:rPr lang="en-US" sz="2400" dirty="0"/>
              <a:t>632 He returns to Medina and dies on June 8 from being poisoned at 62 years of age.</a:t>
            </a:r>
          </a:p>
        </p:txBody>
      </p:sp>
    </p:spTree>
    <p:extLst>
      <p:ext uri="{BB962C8B-B14F-4D97-AF65-F5344CB8AC3E}">
        <p14:creationId xmlns:p14="http://schemas.microsoft.com/office/powerpoint/2010/main" val="2970980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10CCD-0C02-E413-D25C-B9F05A492356}"/>
              </a:ext>
            </a:extLst>
          </p:cNvPr>
          <p:cNvSpPr>
            <a:spLocks noGrp="1"/>
          </p:cNvSpPr>
          <p:nvPr>
            <p:ph type="title"/>
          </p:nvPr>
        </p:nvSpPr>
        <p:spPr/>
        <p:txBody>
          <a:bodyPr/>
          <a:lstStyle/>
          <a:p>
            <a:r>
              <a:rPr lang="en-US" dirty="0"/>
              <a:t>Ali’s description of Mohammed</a:t>
            </a:r>
          </a:p>
        </p:txBody>
      </p:sp>
      <p:sp>
        <p:nvSpPr>
          <p:cNvPr id="3" name="Content Placeholder 2">
            <a:extLst>
              <a:ext uri="{FF2B5EF4-FFF2-40B4-BE49-F238E27FC236}">
                <a16:creationId xmlns:a16="http://schemas.microsoft.com/office/drawing/2014/main" id="{6C9829F2-AB2C-665B-1C9E-7ADC57DC95C7}"/>
              </a:ext>
            </a:extLst>
          </p:cNvPr>
          <p:cNvSpPr>
            <a:spLocks noGrp="1"/>
          </p:cNvSpPr>
          <p:nvPr>
            <p:ph idx="1"/>
          </p:nvPr>
        </p:nvSpPr>
        <p:spPr>
          <a:xfrm>
            <a:off x="1585249" y="2350964"/>
            <a:ext cx="8947073" cy="4160321"/>
          </a:xfrm>
        </p:spPr>
        <p:txBody>
          <a:bodyPr>
            <a:normAutofit/>
          </a:bodyPr>
          <a:lstStyle/>
          <a:p>
            <a:r>
              <a:rPr lang="en-US" sz="3200" dirty="0"/>
              <a:t>Muhammed was “of middle stature, neither tall or short. His complexion was rosy white, his eyes black; his hair, thick and brilliant, and beautiful, fell to his shoulders. His profuse beard fell to his breast…”</a:t>
            </a:r>
          </a:p>
          <a:p>
            <a:pPr lvl="1"/>
            <a:r>
              <a:rPr lang="en-US" sz="3000" dirty="0"/>
              <a:t>Will Durant, Mohammed, </a:t>
            </a:r>
            <a:r>
              <a:rPr lang="en-US" sz="3000" i="1" dirty="0"/>
              <a:t>The Age of Faith</a:t>
            </a:r>
            <a:r>
              <a:rPr lang="en-US" sz="3000" dirty="0"/>
              <a:t>, 162-163.</a:t>
            </a:r>
          </a:p>
        </p:txBody>
      </p:sp>
    </p:spTree>
    <p:extLst>
      <p:ext uri="{BB962C8B-B14F-4D97-AF65-F5344CB8AC3E}">
        <p14:creationId xmlns:p14="http://schemas.microsoft.com/office/powerpoint/2010/main" val="3916524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1D37C-CB30-1EB0-F1C7-F82ABC8325BA}"/>
              </a:ext>
            </a:extLst>
          </p:cNvPr>
          <p:cNvSpPr>
            <a:spLocks noGrp="1"/>
          </p:cNvSpPr>
          <p:nvPr>
            <p:ph type="title"/>
          </p:nvPr>
        </p:nvSpPr>
        <p:spPr/>
        <p:txBody>
          <a:bodyPr>
            <a:normAutofit/>
          </a:bodyPr>
          <a:lstStyle/>
          <a:p>
            <a:r>
              <a:rPr lang="en-US" dirty="0"/>
              <a:t>Something New and Original </a:t>
            </a:r>
            <a:br>
              <a:rPr lang="en-US" dirty="0"/>
            </a:br>
            <a:r>
              <a:rPr lang="en-US" dirty="0"/>
              <a:t>on the 5</a:t>
            </a:r>
            <a:r>
              <a:rPr lang="en-US" baseline="30000" dirty="0"/>
              <a:t>th</a:t>
            </a:r>
            <a:r>
              <a:rPr lang="en-US" dirty="0"/>
              <a:t> Trumpet</a:t>
            </a:r>
          </a:p>
        </p:txBody>
      </p:sp>
      <p:sp>
        <p:nvSpPr>
          <p:cNvPr id="3" name="Content Placeholder 2">
            <a:extLst>
              <a:ext uri="{FF2B5EF4-FFF2-40B4-BE49-F238E27FC236}">
                <a16:creationId xmlns:a16="http://schemas.microsoft.com/office/drawing/2014/main" id="{863048D7-F940-F33C-BB47-742020589A95}"/>
              </a:ext>
            </a:extLst>
          </p:cNvPr>
          <p:cNvSpPr>
            <a:spLocks noGrp="1"/>
          </p:cNvSpPr>
          <p:nvPr>
            <p:ph idx="1"/>
          </p:nvPr>
        </p:nvSpPr>
        <p:spPr/>
        <p:txBody>
          <a:bodyPr/>
          <a:lstStyle/>
          <a:p>
            <a:r>
              <a:rPr lang="en-US" sz="3200" dirty="0"/>
              <a:t>Then said he unto them, Therefore every scribe [which is] instructed unto the kingdom of heaven is like unto a man [that is] an householder, which bringeth forth out of his treasure [things] new and old. </a:t>
            </a:r>
            <a:endParaRPr lang="en-US" dirty="0"/>
          </a:p>
          <a:p>
            <a:pPr lvl="1"/>
            <a:r>
              <a:rPr lang="en-US" dirty="0"/>
              <a:t>Matthew 13:52.</a:t>
            </a:r>
          </a:p>
        </p:txBody>
      </p:sp>
    </p:spTree>
    <p:extLst>
      <p:ext uri="{BB962C8B-B14F-4D97-AF65-F5344CB8AC3E}">
        <p14:creationId xmlns:p14="http://schemas.microsoft.com/office/powerpoint/2010/main" val="1494974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2C4B686-417A-2075-0959-947A918AB82E}"/>
              </a:ext>
            </a:extLst>
          </p:cNvPr>
          <p:cNvSpPr>
            <a:spLocks noGrp="1"/>
          </p:cNvSpPr>
          <p:nvPr>
            <p:ph type="body" idx="1"/>
          </p:nvPr>
        </p:nvSpPr>
        <p:spPr>
          <a:xfrm>
            <a:off x="908269" y="1534288"/>
            <a:ext cx="4270248" cy="704087"/>
          </a:xfrm>
        </p:spPr>
        <p:txBody>
          <a:bodyPr>
            <a:normAutofit/>
          </a:bodyPr>
          <a:lstStyle/>
          <a:p>
            <a:r>
              <a:rPr lang="en-US" sz="3600" dirty="0"/>
              <a:t>582 to 732 AD</a:t>
            </a:r>
          </a:p>
        </p:txBody>
      </p:sp>
      <p:sp>
        <p:nvSpPr>
          <p:cNvPr id="7" name="Content Placeholder 6">
            <a:extLst>
              <a:ext uri="{FF2B5EF4-FFF2-40B4-BE49-F238E27FC236}">
                <a16:creationId xmlns:a16="http://schemas.microsoft.com/office/drawing/2014/main" id="{5953ADA9-0F25-8FC3-D92E-08EE230FA0A9}"/>
              </a:ext>
            </a:extLst>
          </p:cNvPr>
          <p:cNvSpPr>
            <a:spLocks noGrp="1"/>
          </p:cNvSpPr>
          <p:nvPr>
            <p:ph sz="half" idx="2"/>
          </p:nvPr>
        </p:nvSpPr>
        <p:spPr>
          <a:xfrm>
            <a:off x="313083" y="2238375"/>
            <a:ext cx="5560943" cy="4480477"/>
          </a:xfrm>
        </p:spPr>
        <p:txBody>
          <a:bodyPr>
            <a:normAutofit lnSpcReduction="10000"/>
          </a:bodyPr>
          <a:lstStyle/>
          <a:p>
            <a:r>
              <a:rPr lang="en-US" sz="2800" dirty="0"/>
              <a:t>582 Mohammed meets the Arain Monk Bahira who predicts that Mohammed will become a prophet. He advises Mohammed’s uncle to protect him from Jews and Byzantine Christians</a:t>
            </a:r>
          </a:p>
          <a:p>
            <a:r>
              <a:rPr lang="en-US" sz="2800" dirty="0"/>
              <a:t>732 Charles Martel defeats the Muslim advance from Spain into France at the Battle of Tours—Europe was saved from Islam</a:t>
            </a:r>
          </a:p>
        </p:txBody>
      </p:sp>
      <p:sp>
        <p:nvSpPr>
          <p:cNvPr id="8" name="Content Placeholder 7">
            <a:extLst>
              <a:ext uri="{FF2B5EF4-FFF2-40B4-BE49-F238E27FC236}">
                <a16:creationId xmlns:a16="http://schemas.microsoft.com/office/drawing/2014/main" id="{12DF0EE1-0F51-10DC-D1CD-7F0A88222DD6}"/>
              </a:ext>
            </a:extLst>
          </p:cNvPr>
          <p:cNvSpPr>
            <a:spLocks noGrp="1"/>
          </p:cNvSpPr>
          <p:nvPr>
            <p:ph sz="quarter" idx="4"/>
          </p:nvPr>
        </p:nvSpPr>
        <p:spPr>
          <a:xfrm>
            <a:off x="6338315" y="2238373"/>
            <a:ext cx="5673123" cy="4480477"/>
          </a:xfrm>
        </p:spPr>
        <p:txBody>
          <a:bodyPr>
            <a:normAutofit lnSpcReduction="10000"/>
          </a:bodyPr>
          <a:lstStyle/>
          <a:p>
            <a:r>
              <a:rPr lang="en-US" sz="2800" dirty="0"/>
              <a:t>612 Mohammed receives his second vision and starts to preach publicly in Mecca</a:t>
            </a:r>
          </a:p>
          <a:p>
            <a:r>
              <a:rPr lang="en-US" sz="2800" dirty="0"/>
              <a:t>762 al-Mansur orders the construction of Baghdad (in modern Iran) as the new capital of Islam believers between Tigris and Euphrates Rivers—The Islam conquest looses its steam</a:t>
            </a:r>
          </a:p>
        </p:txBody>
      </p:sp>
      <p:sp>
        <p:nvSpPr>
          <p:cNvPr id="9" name="Text Placeholder 8">
            <a:extLst>
              <a:ext uri="{FF2B5EF4-FFF2-40B4-BE49-F238E27FC236}">
                <a16:creationId xmlns:a16="http://schemas.microsoft.com/office/drawing/2014/main" id="{29F9ED02-912A-FD77-EDA6-BAE19FEC4ED1}"/>
              </a:ext>
            </a:extLst>
          </p:cNvPr>
          <p:cNvSpPr>
            <a:spLocks noGrp="1"/>
          </p:cNvSpPr>
          <p:nvPr>
            <p:ph type="body" sz="quarter" idx="13"/>
          </p:nvPr>
        </p:nvSpPr>
        <p:spPr>
          <a:xfrm>
            <a:off x="6705141" y="1534288"/>
            <a:ext cx="4270248" cy="704087"/>
          </a:xfrm>
        </p:spPr>
        <p:txBody>
          <a:bodyPr>
            <a:normAutofit/>
          </a:bodyPr>
          <a:lstStyle/>
          <a:p>
            <a:r>
              <a:rPr lang="en-US" sz="3600" dirty="0"/>
              <a:t>612 to 762 AD</a:t>
            </a:r>
          </a:p>
        </p:txBody>
      </p:sp>
      <p:sp>
        <p:nvSpPr>
          <p:cNvPr id="5" name="Title 4">
            <a:extLst>
              <a:ext uri="{FF2B5EF4-FFF2-40B4-BE49-F238E27FC236}">
                <a16:creationId xmlns:a16="http://schemas.microsoft.com/office/drawing/2014/main" id="{FF6EF0C4-ED93-02B6-F709-B91294B7F175}"/>
              </a:ext>
            </a:extLst>
          </p:cNvPr>
          <p:cNvSpPr>
            <a:spLocks noGrp="1"/>
          </p:cNvSpPr>
          <p:nvPr>
            <p:ph type="title"/>
          </p:nvPr>
        </p:nvSpPr>
        <p:spPr>
          <a:xfrm>
            <a:off x="2268350" y="144783"/>
            <a:ext cx="7729728" cy="1188720"/>
          </a:xfrm>
        </p:spPr>
        <p:txBody>
          <a:bodyPr/>
          <a:lstStyle/>
          <a:p>
            <a:r>
              <a:rPr lang="en-US" dirty="0"/>
              <a:t>Two Dates for the 150 years</a:t>
            </a:r>
          </a:p>
        </p:txBody>
      </p:sp>
    </p:spTree>
    <p:extLst>
      <p:ext uri="{BB962C8B-B14F-4D97-AF65-F5344CB8AC3E}">
        <p14:creationId xmlns:p14="http://schemas.microsoft.com/office/powerpoint/2010/main" val="390470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0248CC3-0FF0-2642-F6A7-D411552B002A}"/>
              </a:ext>
            </a:extLst>
          </p:cNvPr>
          <p:cNvSpPr>
            <a:spLocks noGrp="1"/>
          </p:cNvSpPr>
          <p:nvPr>
            <p:ph type="title"/>
          </p:nvPr>
        </p:nvSpPr>
        <p:spPr>
          <a:xfrm>
            <a:off x="828401" y="673446"/>
            <a:ext cx="4494998" cy="1134640"/>
          </a:xfrm>
        </p:spPr>
        <p:txBody>
          <a:bodyPr/>
          <a:lstStyle/>
          <a:p>
            <a:r>
              <a:rPr lang="en-US" dirty="0"/>
              <a:t>The Battle of Tours</a:t>
            </a:r>
          </a:p>
        </p:txBody>
      </p:sp>
      <p:sp>
        <p:nvSpPr>
          <p:cNvPr id="11" name="Text Placeholder 10">
            <a:extLst>
              <a:ext uri="{FF2B5EF4-FFF2-40B4-BE49-F238E27FC236}">
                <a16:creationId xmlns:a16="http://schemas.microsoft.com/office/drawing/2014/main" id="{FC418C7D-7F34-8081-2D61-E84744085272}"/>
              </a:ext>
            </a:extLst>
          </p:cNvPr>
          <p:cNvSpPr>
            <a:spLocks noGrp="1"/>
          </p:cNvSpPr>
          <p:nvPr>
            <p:ph type="body" sz="half" idx="2"/>
          </p:nvPr>
        </p:nvSpPr>
        <p:spPr>
          <a:xfrm>
            <a:off x="1100659" y="2163408"/>
            <a:ext cx="3794760" cy="3959095"/>
          </a:xfrm>
        </p:spPr>
        <p:txBody>
          <a:bodyPr>
            <a:normAutofit lnSpcReduction="10000"/>
          </a:bodyPr>
          <a:lstStyle/>
          <a:p>
            <a:r>
              <a:rPr lang="en-US" sz="2400" dirty="0"/>
              <a:t>Fought on October 10, 732</a:t>
            </a:r>
          </a:p>
          <a:p>
            <a:r>
              <a:rPr lang="en-US" sz="2400" dirty="0"/>
              <a:t>Charles Martel, King of the Franks with 20-25,000 soldiers and had 1,000-1,500 dead</a:t>
            </a:r>
          </a:p>
          <a:p>
            <a:r>
              <a:rPr lang="en-US" sz="2400" dirty="0"/>
              <a:t>vs.</a:t>
            </a:r>
          </a:p>
          <a:p>
            <a:r>
              <a:rPr lang="en-US" sz="2400" dirty="0">
                <a:solidFill>
                  <a:srgbClr val="202122"/>
                </a:solidFill>
                <a:latin typeface="Arial" panose="020B0604020202020204" pitchFamily="34" charset="0"/>
              </a:rPr>
              <a:t>Abd al-Rahman al-</a:t>
            </a:r>
            <a:r>
              <a:rPr lang="en-US" sz="2400" dirty="0" err="1">
                <a:solidFill>
                  <a:srgbClr val="202122"/>
                </a:solidFill>
                <a:latin typeface="Arial" panose="020B0604020202020204" pitchFamily="34" charset="0"/>
              </a:rPr>
              <a:t>Ghafiq</a:t>
            </a:r>
            <a:r>
              <a:rPr lang="en-US" sz="2400" dirty="0">
                <a:solidFill>
                  <a:srgbClr val="202122"/>
                </a:solidFill>
                <a:latin typeface="Arial" panose="020B0604020202020204" pitchFamily="34" charset="0"/>
              </a:rPr>
              <a:t>, al </a:t>
            </a:r>
            <a:r>
              <a:rPr lang="en-US" sz="2400" dirty="0" err="1">
                <a:solidFill>
                  <a:srgbClr val="202122"/>
                </a:solidFill>
                <a:latin typeface="Arial" panose="020B0604020202020204" pitchFamily="34" charset="0"/>
              </a:rPr>
              <a:t>Andalus</a:t>
            </a:r>
            <a:r>
              <a:rPr lang="en-US" sz="2400" dirty="0">
                <a:solidFill>
                  <a:srgbClr val="202122"/>
                </a:solidFill>
                <a:latin typeface="Arial" panose="020B0604020202020204" pitchFamily="34" charset="0"/>
              </a:rPr>
              <a:t> governor—died and &gt;12,000 dead (army strength 20,000 to 80,000)</a:t>
            </a:r>
            <a:endParaRPr lang="en-US" sz="2400" dirty="0"/>
          </a:p>
        </p:txBody>
      </p:sp>
      <p:pic>
        <p:nvPicPr>
          <p:cNvPr id="1034" name="Picture 10" descr="Battle of Tours | Facts, History, &amp; Importance | Britannica">
            <a:extLst>
              <a:ext uri="{FF2B5EF4-FFF2-40B4-BE49-F238E27FC236}">
                <a16:creationId xmlns:a16="http://schemas.microsoft.com/office/drawing/2014/main" id="{A80A1979-655A-A160-43F5-72638BD9060C}"/>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3667" r="2366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72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6B8A95-0C15-34F3-55F8-2E61F54785E6}"/>
              </a:ext>
            </a:extLst>
          </p:cNvPr>
          <p:cNvSpPr>
            <a:spLocks noGrp="1"/>
          </p:cNvSpPr>
          <p:nvPr>
            <p:ph type="title"/>
          </p:nvPr>
        </p:nvSpPr>
        <p:spPr/>
        <p:txBody>
          <a:bodyPr/>
          <a:lstStyle/>
          <a:p>
            <a:r>
              <a:rPr lang="en-US" dirty="0"/>
              <a:t>Baghdad—the Round City</a:t>
            </a:r>
          </a:p>
        </p:txBody>
      </p:sp>
      <p:sp>
        <p:nvSpPr>
          <p:cNvPr id="9" name="Text Placeholder 8">
            <a:extLst>
              <a:ext uri="{FF2B5EF4-FFF2-40B4-BE49-F238E27FC236}">
                <a16:creationId xmlns:a16="http://schemas.microsoft.com/office/drawing/2014/main" id="{30BABDDB-7D59-618C-DCB1-6B99D271CE94}"/>
              </a:ext>
            </a:extLst>
          </p:cNvPr>
          <p:cNvSpPr>
            <a:spLocks noGrp="1"/>
          </p:cNvSpPr>
          <p:nvPr>
            <p:ph type="body" sz="half" idx="2"/>
          </p:nvPr>
        </p:nvSpPr>
        <p:spPr>
          <a:xfrm>
            <a:off x="1115568" y="3549917"/>
            <a:ext cx="3794760" cy="3361245"/>
          </a:xfrm>
        </p:spPr>
        <p:txBody>
          <a:bodyPr>
            <a:normAutofit/>
          </a:bodyPr>
          <a:lstStyle/>
          <a:p>
            <a:r>
              <a:rPr lang="en-US" sz="2400" dirty="0"/>
              <a:t>Founded in 762</a:t>
            </a:r>
          </a:p>
          <a:p>
            <a:r>
              <a:rPr lang="en-US" sz="2400" dirty="0"/>
              <a:t>By</a:t>
            </a:r>
          </a:p>
          <a:p>
            <a:r>
              <a:rPr lang="en-US" sz="2400" dirty="0"/>
              <a:t>Al-Mansur</a:t>
            </a:r>
          </a:p>
          <a:p>
            <a:r>
              <a:rPr lang="en-US" sz="2400" dirty="0"/>
              <a:t>Became the new cultural center of Islam</a:t>
            </a:r>
          </a:p>
          <a:p>
            <a:r>
              <a:rPr lang="en-US" sz="2400" dirty="0"/>
              <a:t>Appealed to the newly converted Persians</a:t>
            </a:r>
          </a:p>
        </p:txBody>
      </p:sp>
      <p:pic>
        <p:nvPicPr>
          <p:cNvPr id="4098" name="Picture 2" descr="Story of cities #3: the birth of Baghdad was a landmark for world  civilisation | Cities | The Guardian">
            <a:extLst>
              <a:ext uri="{FF2B5EF4-FFF2-40B4-BE49-F238E27FC236}">
                <a16:creationId xmlns:a16="http://schemas.microsoft.com/office/drawing/2014/main" id="{45D9668B-B666-EAD4-D790-84264C869C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02327" y="1222743"/>
            <a:ext cx="5711454" cy="4283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475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B84984-E142-FD2B-A8D6-99CBD020D1D2}"/>
              </a:ext>
            </a:extLst>
          </p:cNvPr>
          <p:cNvSpPr>
            <a:spLocks noGrp="1"/>
          </p:cNvSpPr>
          <p:nvPr>
            <p:ph type="title"/>
          </p:nvPr>
        </p:nvSpPr>
        <p:spPr/>
        <p:txBody>
          <a:bodyPr/>
          <a:lstStyle/>
          <a:p>
            <a:r>
              <a:rPr lang="en-US" dirty="0"/>
              <a:t>The Traditional 150 years</a:t>
            </a:r>
          </a:p>
        </p:txBody>
      </p:sp>
      <p:sp>
        <p:nvSpPr>
          <p:cNvPr id="7" name="Content Placeholder 6">
            <a:extLst>
              <a:ext uri="{FF2B5EF4-FFF2-40B4-BE49-F238E27FC236}">
                <a16:creationId xmlns:a16="http://schemas.microsoft.com/office/drawing/2014/main" id="{0656B158-DF8C-65C4-2541-1BC1763E7646}"/>
              </a:ext>
            </a:extLst>
          </p:cNvPr>
          <p:cNvSpPr>
            <a:spLocks noGrp="1"/>
          </p:cNvSpPr>
          <p:nvPr>
            <p:ph sz="half" idx="1"/>
          </p:nvPr>
        </p:nvSpPr>
        <p:spPr>
          <a:xfrm>
            <a:off x="478466" y="2638043"/>
            <a:ext cx="5375218" cy="4273119"/>
          </a:xfrm>
        </p:spPr>
        <p:txBody>
          <a:bodyPr>
            <a:normAutofit fontScale="92500"/>
          </a:bodyPr>
          <a:lstStyle/>
          <a:p>
            <a:r>
              <a:rPr lang="en-US" sz="2400" dirty="0"/>
              <a:t>1299 AD—July 27, Othman first invaded the territory of Nicomedia</a:t>
            </a:r>
          </a:p>
          <a:p>
            <a:pPr lvl="1"/>
            <a:r>
              <a:rPr lang="en-US" sz="2000" dirty="0"/>
              <a:t>Edward Gibbon, The Decline and Fall of the Roman Empire, vol vi., chapter 64, 236.</a:t>
            </a:r>
          </a:p>
          <a:p>
            <a:r>
              <a:rPr lang="en-US" sz="2400" dirty="0"/>
              <a:t>1449 AD—July 27, (</a:t>
            </a:r>
            <a:r>
              <a:rPr lang="en-US" sz="2400" dirty="0" err="1"/>
              <a:t>Deacozes</a:t>
            </a:r>
            <a:r>
              <a:rPr lang="en-US" sz="2400" dirty="0"/>
              <a:t>) </a:t>
            </a:r>
            <a:r>
              <a:rPr lang="en-US" sz="2400" b="0" i="0" dirty="0">
                <a:solidFill>
                  <a:srgbClr val="333333"/>
                </a:solidFill>
                <a:effectLst/>
                <a:latin typeface="Helvetica Neue"/>
              </a:rPr>
              <a:t>Constantine XI accepted the Byzantine crown only with the permission of the Ottoman Sultan Murad II (</a:t>
            </a:r>
            <a:r>
              <a:rPr lang="en-US" sz="2400" b="0" i="0" dirty="0" err="1">
                <a:solidFill>
                  <a:srgbClr val="333333"/>
                </a:solidFill>
                <a:effectLst/>
                <a:latin typeface="Helvetica Neue"/>
              </a:rPr>
              <a:t>Amurath</a:t>
            </a:r>
            <a:r>
              <a:rPr lang="en-US" sz="2400" b="0" i="0" dirty="0">
                <a:solidFill>
                  <a:srgbClr val="333333"/>
                </a:solidFill>
                <a:effectLst/>
                <a:latin typeface="Helvetica Neue"/>
              </a:rPr>
              <a:t>) (ruled 1421-1444, 1445-1451 A.D.)</a:t>
            </a:r>
            <a:endParaRPr lang="en-US" sz="2400" dirty="0"/>
          </a:p>
          <a:p>
            <a:r>
              <a:rPr lang="en-US" sz="2400" dirty="0"/>
              <a:t>1840—August 11,  Ottoman Empire (Turkey) yields to the European powers</a:t>
            </a:r>
          </a:p>
        </p:txBody>
      </p:sp>
      <p:sp>
        <p:nvSpPr>
          <p:cNvPr id="8" name="Content Placeholder 7">
            <a:extLst>
              <a:ext uri="{FF2B5EF4-FFF2-40B4-BE49-F238E27FC236}">
                <a16:creationId xmlns:a16="http://schemas.microsoft.com/office/drawing/2014/main" id="{1DFA23E3-0191-73FA-D71D-24CFDB765338}"/>
              </a:ext>
            </a:extLst>
          </p:cNvPr>
          <p:cNvSpPr>
            <a:spLocks noGrp="1"/>
          </p:cNvSpPr>
          <p:nvPr>
            <p:ph sz="half" idx="2"/>
          </p:nvPr>
        </p:nvSpPr>
        <p:spPr>
          <a:xfrm>
            <a:off x="6338315" y="2638044"/>
            <a:ext cx="5506355" cy="3986040"/>
          </a:xfrm>
        </p:spPr>
        <p:txBody>
          <a:bodyPr>
            <a:normAutofit fontScale="92500"/>
          </a:bodyPr>
          <a:lstStyle/>
          <a:p>
            <a:r>
              <a:rPr lang="en-US" sz="3200" dirty="0"/>
              <a:t>And they had tails like unto scorpions, and there were stings in their tails: and their power [was] to hurt men five months. </a:t>
            </a:r>
          </a:p>
          <a:p>
            <a:pPr lvl="1"/>
            <a:r>
              <a:rPr lang="en-US" sz="3000" dirty="0"/>
              <a:t>Revelation 9:10.</a:t>
            </a:r>
          </a:p>
          <a:p>
            <a:r>
              <a:rPr lang="en-US" sz="3200" dirty="0"/>
              <a:t>5 months=150 years from 1299 to 1449</a:t>
            </a:r>
          </a:p>
        </p:txBody>
      </p:sp>
    </p:spTree>
    <p:extLst>
      <p:ext uri="{BB962C8B-B14F-4D97-AF65-F5344CB8AC3E}">
        <p14:creationId xmlns:p14="http://schemas.microsoft.com/office/powerpoint/2010/main" val="3454031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FB1D5-CB25-8556-167A-A3D805FACB67}"/>
              </a:ext>
            </a:extLst>
          </p:cNvPr>
          <p:cNvSpPr>
            <a:spLocks noGrp="1"/>
          </p:cNvSpPr>
          <p:nvPr>
            <p:ph type="title"/>
          </p:nvPr>
        </p:nvSpPr>
        <p:spPr>
          <a:xfrm>
            <a:off x="2231136" y="99988"/>
            <a:ext cx="7729728" cy="1188720"/>
          </a:xfrm>
        </p:spPr>
        <p:txBody>
          <a:bodyPr/>
          <a:lstStyle/>
          <a:p>
            <a:r>
              <a:rPr lang="en-US" dirty="0"/>
              <a:t>Spirit of Prophecy Confirmation</a:t>
            </a:r>
          </a:p>
        </p:txBody>
      </p:sp>
      <p:sp>
        <p:nvSpPr>
          <p:cNvPr id="3" name="Content Placeholder 2">
            <a:extLst>
              <a:ext uri="{FF2B5EF4-FFF2-40B4-BE49-F238E27FC236}">
                <a16:creationId xmlns:a16="http://schemas.microsoft.com/office/drawing/2014/main" id="{695D5A9C-47A3-13EF-DDBF-7EACAF6B6838}"/>
              </a:ext>
            </a:extLst>
          </p:cNvPr>
          <p:cNvSpPr>
            <a:spLocks noGrp="1"/>
          </p:cNvSpPr>
          <p:nvPr>
            <p:ph sz="half" idx="1"/>
          </p:nvPr>
        </p:nvSpPr>
        <p:spPr>
          <a:xfrm>
            <a:off x="233570" y="1351722"/>
            <a:ext cx="5620113" cy="5456582"/>
          </a:xfrm>
        </p:spPr>
        <p:txBody>
          <a:bodyPr>
            <a:normAutofit lnSpcReduction="10000"/>
          </a:bodyPr>
          <a:lstStyle/>
          <a:p>
            <a:r>
              <a:rPr lang="en-US" b="1" dirty="0"/>
              <a:t> In the year 1840 another remarkable fulfillment of prophecy excited widespread interest</a:t>
            </a:r>
            <a:r>
              <a:rPr lang="en-US" dirty="0"/>
              <a:t>. Two years before, Josiah </a:t>
            </a:r>
            <a:r>
              <a:rPr lang="en-US" dirty="0" err="1"/>
              <a:t>Litch</a:t>
            </a:r>
            <a:r>
              <a:rPr lang="en-US" dirty="0"/>
              <a:t>, one of the leading ministers preaching the second advent, published </a:t>
            </a:r>
            <a:r>
              <a:rPr lang="en-US" b="1" dirty="0"/>
              <a:t>an exposition of Revelation 9, predicting the fall of the Ottoman Empire</a:t>
            </a:r>
            <a:r>
              <a:rPr lang="en-US" dirty="0"/>
              <a:t>. According to his calculations, this power was to be overthrown "in A.D. 1840, sometime in the month of August;" and only a few days previous to its accomplishment he wrote:</a:t>
            </a:r>
          </a:p>
          <a:p>
            <a:r>
              <a:rPr lang="en-US" dirty="0"/>
              <a:t> "Allowing the first period, 150 years, to have been exactly fulfilled before </a:t>
            </a:r>
            <a:r>
              <a:rPr lang="en-US" dirty="0" err="1"/>
              <a:t>Deacozes</a:t>
            </a:r>
            <a:r>
              <a:rPr lang="en-US" dirty="0"/>
              <a:t> ascended the throne by permission of the Turks, and that the 391 years, fifteen days, commenced at the close of the first period, it will end on the 11th of August, 1840, when the Ottoman power in Constantinople may be expected to be broken. And this, I believe, will be found to be the case.“</a:t>
            </a:r>
          </a:p>
          <a:p>
            <a:pPr lvl="1"/>
            <a:r>
              <a:rPr lang="en-US" dirty="0"/>
              <a:t>--Josiah </a:t>
            </a:r>
            <a:r>
              <a:rPr lang="en-US" dirty="0" err="1"/>
              <a:t>Litch</a:t>
            </a:r>
            <a:r>
              <a:rPr lang="en-US" dirty="0"/>
              <a:t>, in Signs of the Times, and Expositor of Prophecy, Aug. 1, 1840.  {GC 334.4} </a:t>
            </a:r>
          </a:p>
        </p:txBody>
      </p:sp>
      <p:sp>
        <p:nvSpPr>
          <p:cNvPr id="4" name="Content Placeholder 3">
            <a:extLst>
              <a:ext uri="{FF2B5EF4-FFF2-40B4-BE49-F238E27FC236}">
                <a16:creationId xmlns:a16="http://schemas.microsoft.com/office/drawing/2014/main" id="{B82048CD-78EB-9105-70F0-950010F702BD}"/>
              </a:ext>
            </a:extLst>
          </p:cNvPr>
          <p:cNvSpPr>
            <a:spLocks noGrp="1"/>
          </p:cNvSpPr>
          <p:nvPr>
            <p:ph sz="half" idx="2"/>
          </p:nvPr>
        </p:nvSpPr>
        <p:spPr>
          <a:xfrm>
            <a:off x="6338315" y="1288708"/>
            <a:ext cx="5101624" cy="5519596"/>
          </a:xfrm>
        </p:spPr>
        <p:txBody>
          <a:bodyPr>
            <a:normAutofit lnSpcReduction="10000"/>
          </a:bodyPr>
          <a:lstStyle/>
          <a:p>
            <a:r>
              <a:rPr lang="en-US" dirty="0"/>
              <a:t> </a:t>
            </a:r>
            <a:r>
              <a:rPr lang="en-US" sz="3200" dirty="0"/>
              <a:t>At the very time specified, Turkey, through her ambassadors, accepted the protection of the allied powers of Europe, and thus placed herself under the control of Christian nations. The event exactly fulfilled the prediction…. </a:t>
            </a:r>
          </a:p>
          <a:p>
            <a:pPr lvl="1"/>
            <a:r>
              <a:rPr lang="en-US" sz="3000" dirty="0"/>
              <a:t>{GC 335.1} </a:t>
            </a:r>
            <a:endParaRPr lang="en-US" dirty="0"/>
          </a:p>
        </p:txBody>
      </p:sp>
    </p:spTree>
    <p:extLst>
      <p:ext uri="{BB962C8B-B14F-4D97-AF65-F5344CB8AC3E}">
        <p14:creationId xmlns:p14="http://schemas.microsoft.com/office/powerpoint/2010/main" val="1734361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5ED09-4272-C200-0873-C5388F72A5A9}"/>
              </a:ext>
            </a:extLst>
          </p:cNvPr>
          <p:cNvSpPr>
            <a:spLocks noGrp="1"/>
          </p:cNvSpPr>
          <p:nvPr>
            <p:ph type="title"/>
          </p:nvPr>
        </p:nvSpPr>
        <p:spPr/>
        <p:txBody>
          <a:bodyPr/>
          <a:lstStyle/>
          <a:p>
            <a:r>
              <a:rPr lang="en-US" dirty="0"/>
              <a:t>Apollyon</a:t>
            </a:r>
          </a:p>
        </p:txBody>
      </p:sp>
      <p:sp>
        <p:nvSpPr>
          <p:cNvPr id="3" name="Content Placeholder 2">
            <a:extLst>
              <a:ext uri="{FF2B5EF4-FFF2-40B4-BE49-F238E27FC236}">
                <a16:creationId xmlns:a16="http://schemas.microsoft.com/office/drawing/2014/main" id="{FDADFE3F-7118-2786-0149-9A89F8B77CC2}"/>
              </a:ext>
            </a:extLst>
          </p:cNvPr>
          <p:cNvSpPr>
            <a:spLocks noGrp="1"/>
          </p:cNvSpPr>
          <p:nvPr>
            <p:ph sz="half" idx="1"/>
          </p:nvPr>
        </p:nvSpPr>
        <p:spPr>
          <a:xfrm>
            <a:off x="568842" y="2638044"/>
            <a:ext cx="5284841" cy="4076416"/>
          </a:xfrm>
        </p:spPr>
        <p:txBody>
          <a:bodyPr>
            <a:normAutofit fontScale="92500"/>
          </a:bodyPr>
          <a:lstStyle/>
          <a:p>
            <a:r>
              <a:rPr lang="en-US" sz="3200" dirty="0"/>
              <a:t>And they had a king over them, [which is] the angel of the bottomless pit, whose name in the Hebrew tongue [is] Abaddon, but in the Greek tongue hath [his] name Apollyon. </a:t>
            </a:r>
          </a:p>
          <a:p>
            <a:pPr lvl="1"/>
            <a:r>
              <a:rPr lang="en-US" sz="2800" dirty="0"/>
              <a:t>Revelation 9:11</a:t>
            </a:r>
          </a:p>
        </p:txBody>
      </p:sp>
      <p:sp>
        <p:nvSpPr>
          <p:cNvPr id="4" name="Content Placeholder 3">
            <a:extLst>
              <a:ext uri="{FF2B5EF4-FFF2-40B4-BE49-F238E27FC236}">
                <a16:creationId xmlns:a16="http://schemas.microsoft.com/office/drawing/2014/main" id="{309F8E57-B512-E96B-37BD-695B32E7A806}"/>
              </a:ext>
            </a:extLst>
          </p:cNvPr>
          <p:cNvSpPr>
            <a:spLocks noGrp="1"/>
          </p:cNvSpPr>
          <p:nvPr>
            <p:ph sz="half" idx="2"/>
          </p:nvPr>
        </p:nvSpPr>
        <p:spPr>
          <a:xfrm>
            <a:off x="6338315" y="2638043"/>
            <a:ext cx="5091685" cy="4118947"/>
          </a:xfrm>
        </p:spPr>
        <p:txBody>
          <a:bodyPr>
            <a:normAutofit fontScale="92500"/>
          </a:bodyPr>
          <a:lstStyle/>
          <a:p>
            <a:r>
              <a:rPr lang="en-US" sz="3200" dirty="0"/>
              <a:t>Apollyon= Osman—the caliph and commander of the Turks who establishes the Ottoman Empire</a:t>
            </a:r>
          </a:p>
          <a:p>
            <a:r>
              <a:rPr lang="en-US" sz="3200" dirty="0"/>
              <a:t>Apollyon means </a:t>
            </a:r>
            <a:r>
              <a:rPr lang="en-US" sz="3200" i="1" dirty="0"/>
              <a:t>destroyer</a:t>
            </a:r>
            <a:r>
              <a:rPr lang="en-US" sz="3200" dirty="0"/>
              <a:t> and </a:t>
            </a:r>
            <a:r>
              <a:rPr lang="en-US" sz="3200" i="1" dirty="0"/>
              <a:t>Osman</a:t>
            </a:r>
            <a:r>
              <a:rPr lang="en-US" sz="3200" dirty="0"/>
              <a:t> means </a:t>
            </a:r>
            <a:r>
              <a:rPr lang="en-US" sz="3200" i="1" dirty="0"/>
              <a:t>bone breaker</a:t>
            </a:r>
            <a:r>
              <a:rPr lang="en-US" sz="3200" dirty="0"/>
              <a:t>. It is the name of the large royal vulture among the Arabs.</a:t>
            </a:r>
          </a:p>
        </p:txBody>
      </p:sp>
    </p:spTree>
    <p:extLst>
      <p:ext uri="{BB962C8B-B14F-4D97-AF65-F5344CB8AC3E}">
        <p14:creationId xmlns:p14="http://schemas.microsoft.com/office/powerpoint/2010/main" val="1457410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7 Statements From the Cross">
            <a:extLst>
              <a:ext uri="{FF2B5EF4-FFF2-40B4-BE49-F238E27FC236}">
                <a16:creationId xmlns:a16="http://schemas.microsoft.com/office/drawing/2014/main" id="{4BF6CC68-9B44-9F74-79AF-B8CEC5B3D7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28625"/>
            <a:ext cx="11430000" cy="60007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F0761AE-7649-9350-D4BF-730A6B0EF221}"/>
              </a:ext>
            </a:extLst>
          </p:cNvPr>
          <p:cNvSpPr>
            <a:spLocks noGrp="1"/>
          </p:cNvSpPr>
          <p:nvPr>
            <p:ph type="title"/>
          </p:nvPr>
        </p:nvSpPr>
        <p:spPr/>
        <p:txBody>
          <a:bodyPr/>
          <a:lstStyle/>
          <a:p>
            <a:r>
              <a:rPr lang="en-US" dirty="0"/>
              <a:t>The Day Star Rise in Your Heart</a:t>
            </a:r>
          </a:p>
        </p:txBody>
      </p:sp>
      <p:sp>
        <p:nvSpPr>
          <p:cNvPr id="4" name="Content Placeholder 3">
            <a:extLst>
              <a:ext uri="{FF2B5EF4-FFF2-40B4-BE49-F238E27FC236}">
                <a16:creationId xmlns:a16="http://schemas.microsoft.com/office/drawing/2014/main" id="{1FBD2B06-F513-C742-5F9D-2C1A4BA262CE}"/>
              </a:ext>
            </a:extLst>
          </p:cNvPr>
          <p:cNvSpPr>
            <a:spLocks noGrp="1"/>
          </p:cNvSpPr>
          <p:nvPr>
            <p:ph sz="half" idx="2"/>
          </p:nvPr>
        </p:nvSpPr>
        <p:spPr>
          <a:xfrm>
            <a:off x="7173202" y="3274148"/>
            <a:ext cx="4270247" cy="3101982"/>
          </a:xfrm>
        </p:spPr>
        <p:txBody>
          <a:bodyPr>
            <a:normAutofit fontScale="92500"/>
          </a:bodyPr>
          <a:lstStyle/>
          <a:p>
            <a:r>
              <a:rPr lang="en-US" sz="2800" dirty="0"/>
              <a:t>We have also a more sure word of prophecy; whereunto ye do well that ye take heed, as unto a light that shineth in a dark place, until the day dawn, and the day star arise in your hearts: </a:t>
            </a:r>
          </a:p>
        </p:txBody>
      </p:sp>
    </p:spTree>
    <p:extLst>
      <p:ext uri="{BB962C8B-B14F-4D97-AF65-F5344CB8AC3E}">
        <p14:creationId xmlns:p14="http://schemas.microsoft.com/office/powerpoint/2010/main" val="2527538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D29B34-B0DF-5D39-597B-D061F81E7417}"/>
              </a:ext>
            </a:extLst>
          </p:cNvPr>
          <p:cNvSpPr>
            <a:spLocks noGrp="1"/>
          </p:cNvSpPr>
          <p:nvPr>
            <p:ph type="body" idx="1"/>
          </p:nvPr>
        </p:nvSpPr>
        <p:spPr/>
        <p:txBody>
          <a:bodyPr/>
          <a:lstStyle/>
          <a:p>
            <a:r>
              <a:rPr lang="en-US" dirty="0"/>
              <a:t>Edward gibbons—English Historian</a:t>
            </a:r>
          </a:p>
        </p:txBody>
      </p:sp>
      <p:sp>
        <p:nvSpPr>
          <p:cNvPr id="8" name="Text Placeholder 7">
            <a:extLst>
              <a:ext uri="{FF2B5EF4-FFF2-40B4-BE49-F238E27FC236}">
                <a16:creationId xmlns:a16="http://schemas.microsoft.com/office/drawing/2014/main" id="{B9E5677D-AD34-5E4B-E38C-141CCBB63E88}"/>
              </a:ext>
            </a:extLst>
          </p:cNvPr>
          <p:cNvSpPr>
            <a:spLocks noGrp="1"/>
          </p:cNvSpPr>
          <p:nvPr>
            <p:ph type="body" sz="quarter" idx="13"/>
          </p:nvPr>
        </p:nvSpPr>
        <p:spPr/>
        <p:txBody>
          <a:bodyPr/>
          <a:lstStyle/>
          <a:p>
            <a:r>
              <a:rPr lang="en-US" dirty="0"/>
              <a:t>Dr. Albert Barnes—Presbyterian </a:t>
            </a:r>
          </a:p>
        </p:txBody>
      </p:sp>
      <p:sp>
        <p:nvSpPr>
          <p:cNvPr id="4" name="Title 3">
            <a:extLst>
              <a:ext uri="{FF2B5EF4-FFF2-40B4-BE49-F238E27FC236}">
                <a16:creationId xmlns:a16="http://schemas.microsoft.com/office/drawing/2014/main" id="{7F71CD6F-E184-1266-4CAE-B821C23ED48D}"/>
              </a:ext>
            </a:extLst>
          </p:cNvPr>
          <p:cNvSpPr>
            <a:spLocks noGrp="1"/>
          </p:cNvSpPr>
          <p:nvPr>
            <p:ph type="title"/>
          </p:nvPr>
        </p:nvSpPr>
        <p:spPr/>
        <p:txBody>
          <a:bodyPr/>
          <a:lstStyle/>
          <a:p>
            <a:r>
              <a:rPr lang="en-US" dirty="0"/>
              <a:t>Two Authors</a:t>
            </a:r>
          </a:p>
        </p:txBody>
      </p:sp>
      <p:pic>
        <p:nvPicPr>
          <p:cNvPr id="2050" name="Picture 2" descr="The 100 best nonfiction books: No 83 – The History of the Decline and Fall  of the Roman Empire by Edward Gibbon (1776-1788) | History books | The  Guardian">
            <a:extLst>
              <a:ext uri="{FF2B5EF4-FFF2-40B4-BE49-F238E27FC236}">
                <a16:creationId xmlns:a16="http://schemas.microsoft.com/office/drawing/2014/main" id="{0B7D0CFF-EC47-FB89-6D6A-70F7233471C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12772" y="3160712"/>
            <a:ext cx="5640342" cy="33842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lbert Barnes | American clergyman and writer | Britannica">
            <a:extLst>
              <a:ext uri="{FF2B5EF4-FFF2-40B4-BE49-F238E27FC236}">
                <a16:creationId xmlns:a16="http://schemas.microsoft.com/office/drawing/2014/main" id="{C1BFCA35-0887-DFD8-10F2-1BFC145451BD}"/>
              </a:ext>
            </a:extLst>
          </p:cNvPr>
          <p:cNvPicPr>
            <a:picLocks noGrp="1" noChangeAspect="1" noChangeArrowheads="1"/>
          </p:cNvPicPr>
          <p:nvPr>
            <p:ph sz="quarter" idx="4"/>
          </p:nvPr>
        </p:nvPicPr>
        <p:blipFill rotWithShape="1">
          <a:blip r:embed="rId3">
            <a:extLst>
              <a:ext uri="{28A0092B-C50C-407E-A947-70E740481C1C}">
                <a14:useLocalDpi xmlns:a14="http://schemas.microsoft.com/office/drawing/2010/main" val="0"/>
              </a:ext>
            </a:extLst>
          </a:blip>
          <a:srcRect t="14256"/>
          <a:stretch/>
        </p:blipFill>
        <p:spPr bwMode="auto">
          <a:xfrm>
            <a:off x="6096000" y="3160711"/>
            <a:ext cx="5252145" cy="3384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021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BE2E8-78CD-F460-16E0-FD1AF4C5E213}"/>
              </a:ext>
            </a:extLst>
          </p:cNvPr>
          <p:cNvSpPr>
            <a:spLocks noGrp="1"/>
          </p:cNvSpPr>
          <p:nvPr>
            <p:ph type="title"/>
          </p:nvPr>
        </p:nvSpPr>
        <p:spPr/>
        <p:txBody>
          <a:bodyPr/>
          <a:lstStyle/>
          <a:p>
            <a:r>
              <a:rPr lang="en-US" dirty="0"/>
              <a:t>Satan Sends the Woes but God Allows it</a:t>
            </a:r>
          </a:p>
        </p:txBody>
      </p:sp>
      <p:sp>
        <p:nvSpPr>
          <p:cNvPr id="3" name="Content Placeholder 2">
            <a:extLst>
              <a:ext uri="{FF2B5EF4-FFF2-40B4-BE49-F238E27FC236}">
                <a16:creationId xmlns:a16="http://schemas.microsoft.com/office/drawing/2014/main" id="{2B79DE29-DF43-F399-DB66-611213A479E0}"/>
              </a:ext>
            </a:extLst>
          </p:cNvPr>
          <p:cNvSpPr>
            <a:spLocks noGrp="1"/>
          </p:cNvSpPr>
          <p:nvPr>
            <p:ph idx="1"/>
          </p:nvPr>
        </p:nvSpPr>
        <p:spPr>
          <a:xfrm>
            <a:off x="2231136" y="2638044"/>
            <a:ext cx="7729728" cy="3633547"/>
          </a:xfrm>
        </p:spPr>
        <p:txBody>
          <a:bodyPr>
            <a:normAutofit/>
          </a:bodyPr>
          <a:lstStyle/>
          <a:p>
            <a:r>
              <a:rPr lang="en-US" sz="3200" dirty="0"/>
              <a:t>Therefore rejoice, [ye] heavens, and ye that dwell in them. </a:t>
            </a:r>
            <a:r>
              <a:rPr lang="en-US" sz="3200" b="1" dirty="0"/>
              <a:t>Woe</a:t>
            </a:r>
            <a:r>
              <a:rPr lang="en-US" sz="3200" dirty="0"/>
              <a:t> to the </a:t>
            </a:r>
            <a:r>
              <a:rPr lang="en-US" sz="3200" dirty="0" err="1"/>
              <a:t>inhabiters</a:t>
            </a:r>
            <a:r>
              <a:rPr lang="en-US" sz="3200" dirty="0"/>
              <a:t> of the earth and of the sea! for the </a:t>
            </a:r>
            <a:r>
              <a:rPr lang="en-US" sz="3200" b="1" dirty="0"/>
              <a:t>devil</a:t>
            </a:r>
            <a:r>
              <a:rPr lang="en-US" sz="3200" dirty="0"/>
              <a:t> is come down unto you, having </a:t>
            </a:r>
            <a:r>
              <a:rPr lang="en-US" sz="3200" b="1" dirty="0"/>
              <a:t>great wrath</a:t>
            </a:r>
            <a:r>
              <a:rPr lang="en-US" sz="3200" dirty="0"/>
              <a:t>, because he </a:t>
            </a:r>
            <a:r>
              <a:rPr lang="en-US" sz="3200" dirty="0" err="1"/>
              <a:t>knoweth</a:t>
            </a:r>
            <a:r>
              <a:rPr lang="en-US" sz="3200" dirty="0"/>
              <a:t> that he hath but a short time. </a:t>
            </a:r>
          </a:p>
          <a:p>
            <a:pPr lvl="1"/>
            <a:r>
              <a:rPr lang="en-US" dirty="0"/>
              <a:t>Revelation 12:12.</a:t>
            </a:r>
          </a:p>
        </p:txBody>
      </p:sp>
    </p:spTree>
    <p:extLst>
      <p:ext uri="{BB962C8B-B14F-4D97-AF65-F5344CB8AC3E}">
        <p14:creationId xmlns:p14="http://schemas.microsoft.com/office/powerpoint/2010/main" val="169184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DD4ECD-9CD0-AEB3-12D0-909B672D03C0}"/>
              </a:ext>
            </a:extLst>
          </p:cNvPr>
          <p:cNvSpPr>
            <a:spLocks noGrp="1"/>
          </p:cNvSpPr>
          <p:nvPr>
            <p:ph type="title"/>
          </p:nvPr>
        </p:nvSpPr>
        <p:spPr/>
        <p:txBody>
          <a:bodyPr/>
          <a:lstStyle/>
          <a:p>
            <a:r>
              <a:rPr lang="en-US" dirty="0"/>
              <a:t>An Overview of the Three Woes</a:t>
            </a:r>
          </a:p>
        </p:txBody>
      </p:sp>
      <p:sp>
        <p:nvSpPr>
          <p:cNvPr id="6" name="Content Placeholder 5">
            <a:extLst>
              <a:ext uri="{FF2B5EF4-FFF2-40B4-BE49-F238E27FC236}">
                <a16:creationId xmlns:a16="http://schemas.microsoft.com/office/drawing/2014/main" id="{F81EC291-A062-A174-8229-CA20ECD399C9}"/>
              </a:ext>
            </a:extLst>
          </p:cNvPr>
          <p:cNvSpPr>
            <a:spLocks noGrp="1"/>
          </p:cNvSpPr>
          <p:nvPr>
            <p:ph idx="1"/>
          </p:nvPr>
        </p:nvSpPr>
        <p:spPr>
          <a:xfrm>
            <a:off x="2231136" y="2638044"/>
            <a:ext cx="7729728" cy="3752817"/>
          </a:xfrm>
        </p:spPr>
        <p:txBody>
          <a:bodyPr>
            <a:normAutofit/>
          </a:bodyPr>
          <a:lstStyle/>
          <a:p>
            <a:r>
              <a:rPr lang="en-US" sz="3200" dirty="0"/>
              <a:t>And I beheld, and heard an angel flying through the midst of heaven, saying with a loud voice, </a:t>
            </a:r>
            <a:r>
              <a:rPr lang="en-US" sz="3200" b="1" dirty="0"/>
              <a:t>Woe, woe, woe</a:t>
            </a:r>
            <a:r>
              <a:rPr lang="en-US" sz="3200" dirty="0"/>
              <a:t>, to the </a:t>
            </a:r>
            <a:r>
              <a:rPr lang="en-US" sz="3200" dirty="0" err="1"/>
              <a:t>inhabiters</a:t>
            </a:r>
            <a:r>
              <a:rPr lang="en-US" sz="3200" dirty="0"/>
              <a:t> of the earth by reason of the other voices of the </a:t>
            </a:r>
            <a:r>
              <a:rPr lang="en-US" sz="3200" b="1" dirty="0"/>
              <a:t>trumpet of the three angels</a:t>
            </a:r>
            <a:r>
              <a:rPr lang="en-US" sz="3200" dirty="0"/>
              <a:t>, which are yet to sound! </a:t>
            </a:r>
          </a:p>
          <a:p>
            <a:pPr lvl="1"/>
            <a:r>
              <a:rPr lang="en-US" dirty="0"/>
              <a:t>Revelation 8:13.</a:t>
            </a:r>
          </a:p>
        </p:txBody>
      </p:sp>
    </p:spTree>
    <p:extLst>
      <p:ext uri="{BB962C8B-B14F-4D97-AF65-F5344CB8AC3E}">
        <p14:creationId xmlns:p14="http://schemas.microsoft.com/office/powerpoint/2010/main" val="3211883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E1F83-DC1B-0DB3-627D-26D0D5B67AA1}"/>
              </a:ext>
            </a:extLst>
          </p:cNvPr>
          <p:cNvSpPr>
            <a:spLocks noGrp="1"/>
          </p:cNvSpPr>
          <p:nvPr>
            <p:ph type="title"/>
          </p:nvPr>
        </p:nvSpPr>
        <p:spPr/>
        <p:txBody>
          <a:bodyPr/>
          <a:lstStyle/>
          <a:p>
            <a:r>
              <a:rPr lang="en-US" dirty="0"/>
              <a:t>New look at the 3 Woes</a:t>
            </a:r>
          </a:p>
        </p:txBody>
      </p:sp>
      <p:sp>
        <p:nvSpPr>
          <p:cNvPr id="4" name="Text Placeholder 3">
            <a:extLst>
              <a:ext uri="{FF2B5EF4-FFF2-40B4-BE49-F238E27FC236}">
                <a16:creationId xmlns:a16="http://schemas.microsoft.com/office/drawing/2014/main" id="{8368090F-01DE-DA1D-250B-96234FB3434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71975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188F85-E552-7826-F57F-62D0710844E2}"/>
              </a:ext>
            </a:extLst>
          </p:cNvPr>
          <p:cNvSpPr>
            <a:spLocks noGrp="1"/>
          </p:cNvSpPr>
          <p:nvPr>
            <p:ph type="title"/>
          </p:nvPr>
        </p:nvSpPr>
        <p:spPr>
          <a:xfrm>
            <a:off x="2101927" y="353436"/>
            <a:ext cx="7729728" cy="1188720"/>
          </a:xfrm>
        </p:spPr>
        <p:txBody>
          <a:bodyPr/>
          <a:lstStyle/>
          <a:p>
            <a:r>
              <a:rPr lang="en-US" dirty="0"/>
              <a:t>Satan’s Three Attacks on Redemption</a:t>
            </a:r>
          </a:p>
        </p:txBody>
      </p:sp>
      <p:graphicFrame>
        <p:nvGraphicFramePr>
          <p:cNvPr id="6" name="Content Placeholder 5">
            <a:extLst>
              <a:ext uri="{FF2B5EF4-FFF2-40B4-BE49-F238E27FC236}">
                <a16:creationId xmlns:a16="http://schemas.microsoft.com/office/drawing/2014/main" id="{8ADF2347-E41C-A6AE-CE8F-8140A1182C10}"/>
              </a:ext>
            </a:extLst>
          </p:cNvPr>
          <p:cNvGraphicFramePr>
            <a:graphicFrameLocks noGrp="1"/>
          </p:cNvGraphicFramePr>
          <p:nvPr>
            <p:ph idx="1"/>
            <p:extLst>
              <p:ext uri="{D42A27DB-BD31-4B8C-83A1-F6EECF244321}">
                <p14:modId xmlns:p14="http://schemas.microsoft.com/office/powerpoint/2010/main" val="2314789589"/>
              </p:ext>
            </p:extLst>
          </p:nvPr>
        </p:nvGraphicFramePr>
        <p:xfrm>
          <a:off x="982316" y="1903344"/>
          <a:ext cx="10338353"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4933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614D1-D9C5-26DB-79EA-15BF13D02E9C}"/>
              </a:ext>
            </a:extLst>
          </p:cNvPr>
          <p:cNvSpPr>
            <a:spLocks noGrp="1"/>
          </p:cNvSpPr>
          <p:nvPr>
            <p:ph type="title"/>
          </p:nvPr>
        </p:nvSpPr>
        <p:spPr/>
        <p:txBody>
          <a:bodyPr/>
          <a:lstStyle/>
          <a:p>
            <a:r>
              <a:rPr lang="en-US" dirty="0"/>
              <a:t>The Attack on the Godhead</a:t>
            </a:r>
          </a:p>
        </p:txBody>
      </p:sp>
      <p:sp>
        <p:nvSpPr>
          <p:cNvPr id="4" name="Text Placeholder 3">
            <a:extLst>
              <a:ext uri="{FF2B5EF4-FFF2-40B4-BE49-F238E27FC236}">
                <a16:creationId xmlns:a16="http://schemas.microsoft.com/office/drawing/2014/main" id="{6DDA6F18-3412-4D4A-8C41-9A919C95731E}"/>
              </a:ext>
            </a:extLst>
          </p:cNvPr>
          <p:cNvSpPr>
            <a:spLocks noGrp="1"/>
          </p:cNvSpPr>
          <p:nvPr>
            <p:ph type="body" idx="1"/>
          </p:nvPr>
        </p:nvSpPr>
        <p:spPr>
          <a:xfrm>
            <a:off x="1293026" y="2395065"/>
            <a:ext cx="4718304" cy="576262"/>
          </a:xfrm>
        </p:spPr>
        <p:txBody>
          <a:bodyPr/>
          <a:lstStyle/>
          <a:p>
            <a:r>
              <a:rPr lang="en-US" dirty="0"/>
              <a:t>Revelation 9:1,2</a:t>
            </a:r>
          </a:p>
        </p:txBody>
      </p:sp>
      <p:sp>
        <p:nvSpPr>
          <p:cNvPr id="5" name="Content Placeholder 4">
            <a:extLst>
              <a:ext uri="{FF2B5EF4-FFF2-40B4-BE49-F238E27FC236}">
                <a16:creationId xmlns:a16="http://schemas.microsoft.com/office/drawing/2014/main" id="{74572789-611C-2577-F98E-B6EA74B6BAC9}"/>
              </a:ext>
            </a:extLst>
          </p:cNvPr>
          <p:cNvSpPr>
            <a:spLocks noGrp="1"/>
          </p:cNvSpPr>
          <p:nvPr>
            <p:ph sz="half" idx="2"/>
          </p:nvPr>
        </p:nvSpPr>
        <p:spPr>
          <a:xfrm>
            <a:off x="819978" y="2917135"/>
            <a:ext cx="5193726" cy="3245125"/>
          </a:xfrm>
        </p:spPr>
        <p:txBody>
          <a:bodyPr>
            <a:normAutofit fontScale="92500" lnSpcReduction="10000"/>
          </a:bodyPr>
          <a:lstStyle/>
          <a:p>
            <a:r>
              <a:rPr lang="en-US" dirty="0"/>
              <a:t> 9:1 And the fifth angel sounded, and I saw a </a:t>
            </a:r>
            <a:r>
              <a:rPr lang="en-US" b="1" dirty="0"/>
              <a:t>star</a:t>
            </a:r>
            <a:r>
              <a:rPr lang="en-US" dirty="0"/>
              <a:t> fall from heaven unto the earth: and to him was given the </a:t>
            </a:r>
            <a:r>
              <a:rPr lang="en-US" b="1" dirty="0"/>
              <a:t>key</a:t>
            </a:r>
            <a:r>
              <a:rPr lang="en-US" dirty="0"/>
              <a:t> of the bottomless pit.  </a:t>
            </a:r>
          </a:p>
          <a:p>
            <a:r>
              <a:rPr lang="en-US" dirty="0"/>
              <a:t> 9:2	And he opened the bottomless pit; and there arose a </a:t>
            </a:r>
            <a:r>
              <a:rPr lang="en-US" b="1" dirty="0"/>
              <a:t>smoke</a:t>
            </a:r>
            <a:r>
              <a:rPr lang="en-US" dirty="0"/>
              <a:t> out of the pit, as the smoke of a great </a:t>
            </a:r>
            <a:r>
              <a:rPr lang="en-US" b="1" dirty="0"/>
              <a:t>furnace</a:t>
            </a:r>
            <a:r>
              <a:rPr lang="en-US" dirty="0"/>
              <a:t>; and the </a:t>
            </a:r>
            <a:r>
              <a:rPr lang="en-US" b="1" dirty="0"/>
              <a:t>sun</a:t>
            </a:r>
            <a:r>
              <a:rPr lang="en-US" dirty="0"/>
              <a:t> and the </a:t>
            </a:r>
            <a:r>
              <a:rPr lang="en-US" b="1" dirty="0"/>
              <a:t>air</a:t>
            </a:r>
            <a:r>
              <a:rPr lang="en-US" dirty="0"/>
              <a:t> were darkened by reason of the smoke of the pit. </a:t>
            </a:r>
          </a:p>
        </p:txBody>
      </p:sp>
      <p:sp>
        <p:nvSpPr>
          <p:cNvPr id="6" name="Text Placeholder 5">
            <a:extLst>
              <a:ext uri="{FF2B5EF4-FFF2-40B4-BE49-F238E27FC236}">
                <a16:creationId xmlns:a16="http://schemas.microsoft.com/office/drawing/2014/main" id="{231BAC20-48E3-4460-D544-9670EB61E72F}"/>
              </a:ext>
            </a:extLst>
          </p:cNvPr>
          <p:cNvSpPr>
            <a:spLocks noGrp="1"/>
          </p:cNvSpPr>
          <p:nvPr>
            <p:ph type="body" sz="quarter" idx="3"/>
          </p:nvPr>
        </p:nvSpPr>
        <p:spPr>
          <a:xfrm>
            <a:off x="6180670" y="2476499"/>
            <a:ext cx="4718304" cy="576262"/>
          </a:xfrm>
        </p:spPr>
        <p:txBody>
          <a:bodyPr/>
          <a:lstStyle/>
          <a:p>
            <a:r>
              <a:rPr lang="en-US" dirty="0"/>
              <a:t>Interpretation</a:t>
            </a:r>
          </a:p>
        </p:txBody>
      </p:sp>
      <p:sp>
        <p:nvSpPr>
          <p:cNvPr id="7" name="Content Placeholder 6">
            <a:extLst>
              <a:ext uri="{FF2B5EF4-FFF2-40B4-BE49-F238E27FC236}">
                <a16:creationId xmlns:a16="http://schemas.microsoft.com/office/drawing/2014/main" id="{6536DE89-C5E7-05A3-2B48-E8281193BBBF}"/>
              </a:ext>
            </a:extLst>
          </p:cNvPr>
          <p:cNvSpPr>
            <a:spLocks noGrp="1"/>
          </p:cNvSpPr>
          <p:nvPr>
            <p:ph sz="quarter" idx="4"/>
          </p:nvPr>
        </p:nvSpPr>
        <p:spPr>
          <a:xfrm>
            <a:off x="6180669" y="2971328"/>
            <a:ext cx="5259269" cy="3190932"/>
          </a:xfrm>
        </p:spPr>
        <p:txBody>
          <a:bodyPr>
            <a:normAutofit fontScale="92500" lnSpcReduction="10000"/>
          </a:bodyPr>
          <a:lstStyle/>
          <a:p>
            <a:r>
              <a:rPr lang="en-US" dirty="0"/>
              <a:t>The Star is Mohammed 570-632 AD the prophet of Islam (Submission); </a:t>
            </a:r>
            <a:r>
              <a:rPr lang="en-US" b="1" dirty="0"/>
              <a:t>Revelation 12:4</a:t>
            </a:r>
            <a:r>
              <a:rPr lang="en-US" dirty="0"/>
              <a:t>.</a:t>
            </a:r>
          </a:p>
          <a:p>
            <a:r>
              <a:rPr lang="en-US" dirty="0"/>
              <a:t>Key is the Koran—the false gospel; 2 Cor. 11:14-15; </a:t>
            </a:r>
            <a:r>
              <a:rPr lang="en-US" b="1" dirty="0"/>
              <a:t>Luke 11:15</a:t>
            </a:r>
            <a:r>
              <a:rPr lang="en-US" dirty="0"/>
              <a:t>; Matthew 16:19</a:t>
            </a:r>
          </a:p>
          <a:p>
            <a:r>
              <a:rPr lang="en-US" dirty="0"/>
              <a:t>Bottomless Pit—Wilderness/Arabian desert, a desolate place. </a:t>
            </a:r>
            <a:r>
              <a:rPr lang="en-US" b="1" dirty="0"/>
              <a:t>Revelation 20:3</a:t>
            </a:r>
            <a:r>
              <a:rPr lang="en-US" dirty="0"/>
              <a:t>.</a:t>
            </a:r>
          </a:p>
          <a:p>
            <a:r>
              <a:rPr lang="en-US" dirty="0"/>
              <a:t>Smoke—Recited Prayers; </a:t>
            </a:r>
            <a:r>
              <a:rPr lang="en-US" b="1" dirty="0"/>
              <a:t>Psalms 141:2</a:t>
            </a:r>
            <a:r>
              <a:rPr lang="en-US" dirty="0"/>
              <a:t>; Matthew 6:5-7.</a:t>
            </a:r>
          </a:p>
        </p:txBody>
      </p:sp>
    </p:spTree>
    <p:extLst>
      <p:ext uri="{BB962C8B-B14F-4D97-AF65-F5344CB8AC3E}">
        <p14:creationId xmlns:p14="http://schemas.microsoft.com/office/powerpoint/2010/main" val="4222767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568F1-661B-7AF8-5FE5-2231321D6BE3}"/>
              </a:ext>
            </a:extLst>
          </p:cNvPr>
          <p:cNvSpPr>
            <a:spLocks noGrp="1"/>
          </p:cNvSpPr>
          <p:nvPr>
            <p:ph type="title"/>
          </p:nvPr>
        </p:nvSpPr>
        <p:spPr/>
        <p:txBody>
          <a:bodyPr/>
          <a:lstStyle/>
          <a:p>
            <a:r>
              <a:rPr lang="en-US" dirty="0"/>
              <a:t>The Attack on Divinity—the Godhead</a:t>
            </a:r>
          </a:p>
        </p:txBody>
      </p:sp>
      <p:sp>
        <p:nvSpPr>
          <p:cNvPr id="3" name="Text Placeholder 2">
            <a:extLst>
              <a:ext uri="{FF2B5EF4-FFF2-40B4-BE49-F238E27FC236}">
                <a16:creationId xmlns:a16="http://schemas.microsoft.com/office/drawing/2014/main" id="{3BD01755-876A-6ED6-8211-08B0755B3A87}"/>
              </a:ext>
            </a:extLst>
          </p:cNvPr>
          <p:cNvSpPr>
            <a:spLocks noGrp="1"/>
          </p:cNvSpPr>
          <p:nvPr>
            <p:ph type="body" idx="1"/>
          </p:nvPr>
        </p:nvSpPr>
        <p:spPr/>
        <p:txBody>
          <a:bodyPr/>
          <a:lstStyle/>
          <a:p>
            <a:r>
              <a:rPr lang="en-US" dirty="0"/>
              <a:t>The Sun—Jesus Christ</a:t>
            </a:r>
          </a:p>
        </p:txBody>
      </p:sp>
      <p:sp>
        <p:nvSpPr>
          <p:cNvPr id="4" name="Content Placeholder 3">
            <a:extLst>
              <a:ext uri="{FF2B5EF4-FFF2-40B4-BE49-F238E27FC236}">
                <a16:creationId xmlns:a16="http://schemas.microsoft.com/office/drawing/2014/main" id="{00B8BAC0-CEA5-E20B-36B4-363FA8803A7F}"/>
              </a:ext>
            </a:extLst>
          </p:cNvPr>
          <p:cNvSpPr>
            <a:spLocks noGrp="1"/>
          </p:cNvSpPr>
          <p:nvPr>
            <p:ph sz="half" idx="2"/>
          </p:nvPr>
        </p:nvSpPr>
        <p:spPr>
          <a:xfrm>
            <a:off x="676656" y="2753084"/>
            <a:ext cx="4663440" cy="3945890"/>
          </a:xfrm>
        </p:spPr>
        <p:txBody>
          <a:bodyPr>
            <a:normAutofit lnSpcReduction="10000"/>
          </a:bodyPr>
          <a:lstStyle/>
          <a:p>
            <a:r>
              <a:rPr lang="en-US" dirty="0"/>
              <a:t>But unto you that fear my name shall the </a:t>
            </a:r>
            <a:r>
              <a:rPr lang="en-US" b="1" dirty="0"/>
              <a:t>Sun of righteousness </a:t>
            </a:r>
            <a:r>
              <a:rPr lang="en-US" dirty="0"/>
              <a:t>arise with healing in his wings; and ye shall go forth, and grow up as calves of the stall. Malachi 4:2.</a:t>
            </a:r>
          </a:p>
          <a:p>
            <a:r>
              <a:rPr lang="en-US" dirty="0"/>
              <a:t>I Jesus have sent mine angel to testify unto you these things in the churches. I am the root and the offspring of David, [and] the bright and </a:t>
            </a:r>
            <a:r>
              <a:rPr lang="en-US" b="1" dirty="0"/>
              <a:t>morning star</a:t>
            </a:r>
            <a:r>
              <a:rPr lang="en-US" dirty="0"/>
              <a:t>. Revelation 22:16.</a:t>
            </a:r>
          </a:p>
        </p:txBody>
      </p:sp>
      <p:sp>
        <p:nvSpPr>
          <p:cNvPr id="5" name="Text Placeholder 4">
            <a:extLst>
              <a:ext uri="{FF2B5EF4-FFF2-40B4-BE49-F238E27FC236}">
                <a16:creationId xmlns:a16="http://schemas.microsoft.com/office/drawing/2014/main" id="{98B4DC7B-D8B0-1AE4-E5AB-F7DA3AA11E09}"/>
              </a:ext>
            </a:extLst>
          </p:cNvPr>
          <p:cNvSpPr>
            <a:spLocks noGrp="1"/>
          </p:cNvSpPr>
          <p:nvPr>
            <p:ph type="body" sz="quarter" idx="3"/>
          </p:nvPr>
        </p:nvSpPr>
        <p:spPr/>
        <p:txBody>
          <a:bodyPr/>
          <a:lstStyle/>
          <a:p>
            <a:r>
              <a:rPr lang="en-US" dirty="0"/>
              <a:t>The Air—The Spirit of God</a:t>
            </a:r>
          </a:p>
        </p:txBody>
      </p:sp>
      <p:sp>
        <p:nvSpPr>
          <p:cNvPr id="6" name="Content Placeholder 5">
            <a:extLst>
              <a:ext uri="{FF2B5EF4-FFF2-40B4-BE49-F238E27FC236}">
                <a16:creationId xmlns:a16="http://schemas.microsoft.com/office/drawing/2014/main" id="{95F0F5D9-1893-7676-DC60-07613764ABDC}"/>
              </a:ext>
            </a:extLst>
          </p:cNvPr>
          <p:cNvSpPr>
            <a:spLocks noGrp="1"/>
          </p:cNvSpPr>
          <p:nvPr>
            <p:ph sz="quarter" idx="4"/>
          </p:nvPr>
        </p:nvSpPr>
        <p:spPr>
          <a:xfrm>
            <a:off x="6007608" y="2750990"/>
            <a:ext cx="4663440" cy="3947984"/>
          </a:xfrm>
        </p:spPr>
        <p:txBody>
          <a:bodyPr>
            <a:normAutofit lnSpcReduction="10000"/>
          </a:bodyPr>
          <a:lstStyle/>
          <a:p>
            <a:r>
              <a:rPr lang="en-US" dirty="0"/>
              <a:t>The </a:t>
            </a:r>
            <a:r>
              <a:rPr lang="en-US" b="1" dirty="0"/>
              <a:t>wind</a:t>
            </a:r>
            <a:r>
              <a:rPr lang="en-US" dirty="0"/>
              <a:t> </a:t>
            </a:r>
            <a:r>
              <a:rPr lang="en-US" dirty="0" err="1"/>
              <a:t>bloweth</a:t>
            </a:r>
            <a:r>
              <a:rPr lang="en-US" dirty="0"/>
              <a:t> where it </a:t>
            </a:r>
            <a:r>
              <a:rPr lang="en-US" dirty="0" err="1"/>
              <a:t>listeth</a:t>
            </a:r>
            <a:r>
              <a:rPr lang="en-US" dirty="0"/>
              <a:t>, and thou </a:t>
            </a:r>
            <a:r>
              <a:rPr lang="en-US" dirty="0" err="1"/>
              <a:t>hearest</a:t>
            </a:r>
            <a:r>
              <a:rPr lang="en-US" dirty="0"/>
              <a:t> the sound thereof, but canst not tell whence it cometh, and whither it </a:t>
            </a:r>
            <a:r>
              <a:rPr lang="en-US" dirty="0" err="1"/>
              <a:t>goeth</a:t>
            </a:r>
            <a:r>
              <a:rPr lang="en-US" dirty="0"/>
              <a:t>: so is every one that is born of the </a:t>
            </a:r>
            <a:r>
              <a:rPr lang="en-US" b="1" dirty="0"/>
              <a:t>Spirit</a:t>
            </a:r>
            <a:r>
              <a:rPr lang="en-US" dirty="0"/>
              <a:t>.  John 3:8.</a:t>
            </a:r>
          </a:p>
          <a:p>
            <a:r>
              <a:rPr lang="en-US" dirty="0"/>
              <a:t>And when he had said this, he </a:t>
            </a:r>
            <a:r>
              <a:rPr lang="en-US" b="1" dirty="0"/>
              <a:t>breathed</a:t>
            </a:r>
            <a:r>
              <a:rPr lang="en-US" dirty="0"/>
              <a:t> on [them], and saith unto them, Receive ye the </a:t>
            </a:r>
            <a:r>
              <a:rPr lang="en-US" b="1" dirty="0"/>
              <a:t>Holy</a:t>
            </a:r>
            <a:r>
              <a:rPr lang="en-US" dirty="0"/>
              <a:t> </a:t>
            </a:r>
            <a:r>
              <a:rPr lang="en-US" b="1" dirty="0"/>
              <a:t>Ghost</a:t>
            </a:r>
            <a:r>
              <a:rPr lang="en-US" dirty="0"/>
              <a:t>: John 20:22.</a:t>
            </a:r>
          </a:p>
        </p:txBody>
      </p:sp>
    </p:spTree>
    <p:extLst>
      <p:ext uri="{BB962C8B-B14F-4D97-AF65-F5344CB8AC3E}">
        <p14:creationId xmlns:p14="http://schemas.microsoft.com/office/powerpoint/2010/main" val="1629622220"/>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258</TotalTime>
  <Words>2290</Words>
  <Application>Microsoft Office PowerPoint</Application>
  <PresentationFormat>Widescreen</PresentationFormat>
  <Paragraphs>136</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Gill Sans MT</vt:lpstr>
      <vt:lpstr>Helvetica Neue</vt:lpstr>
      <vt:lpstr>Parcel</vt:lpstr>
      <vt:lpstr>Mohammed and Islam—The First Woe</vt:lpstr>
      <vt:lpstr>Something New and Original  on the 5th Trumpet</vt:lpstr>
      <vt:lpstr>Two Authors</vt:lpstr>
      <vt:lpstr>Satan Sends the Woes but God Allows it</vt:lpstr>
      <vt:lpstr>An Overview of the Three Woes</vt:lpstr>
      <vt:lpstr>New look at the 3 Woes</vt:lpstr>
      <vt:lpstr>Satan’s Three Attacks on Redemption</vt:lpstr>
      <vt:lpstr>The Attack on the Godhead</vt:lpstr>
      <vt:lpstr>The Attack on Divinity—the Godhead</vt:lpstr>
      <vt:lpstr>Al Qur’an</vt:lpstr>
      <vt:lpstr>Koran speaks out</vt:lpstr>
      <vt:lpstr>Mohammedanism denies Jesus’ Divinity</vt:lpstr>
      <vt:lpstr>The Locusts-Scorpions—the Arabs</vt:lpstr>
      <vt:lpstr>Abu bakr’s words—the First caliph</vt:lpstr>
      <vt:lpstr>The five months</vt:lpstr>
      <vt:lpstr>The Five Months—Mentioned Two Times are two different events and dates</vt:lpstr>
      <vt:lpstr>Five Months are 150 years of Islam Expansion</vt:lpstr>
      <vt:lpstr>Brief Biography of Mohammed</vt:lpstr>
      <vt:lpstr>Ali’s description of Mohammed</vt:lpstr>
      <vt:lpstr>Two Dates for the 150 years</vt:lpstr>
      <vt:lpstr>The Battle of Tours</vt:lpstr>
      <vt:lpstr>Baghdad—the Round City</vt:lpstr>
      <vt:lpstr>The Traditional 150 years</vt:lpstr>
      <vt:lpstr>Spirit of Prophecy Confirmation</vt:lpstr>
      <vt:lpstr>Apollyon</vt:lpstr>
      <vt:lpstr>The Day Star Rise in Your Heart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Mohammed and Islam—The First Woe</dc:title>
  <dc:creator>IDEL SUAREZ</dc:creator>
  <cp:lastModifiedBy>IDEL SUAREZ</cp:lastModifiedBy>
  <cp:revision>5</cp:revision>
  <dcterms:created xsi:type="dcterms:W3CDTF">2023-03-16T14:55:39Z</dcterms:created>
  <dcterms:modified xsi:type="dcterms:W3CDTF">2023-03-16T20:56:50Z</dcterms:modified>
</cp:coreProperties>
</file>