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341A"/>
    <a:srgbClr val="DBDEC0"/>
    <a:srgbClr val="FFFFA3"/>
    <a:srgbClr val="422C16"/>
    <a:srgbClr val="0C788E"/>
    <a:srgbClr val="006666"/>
    <a:srgbClr val="54381C"/>
    <a:srgbClr val="A50021"/>
    <a:srgbClr val="E6E6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3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7392B-7365-416B-BC9A-FF9370F909B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C0210-A864-48CC-9566-A0BBCB14D49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86F86-52E6-43FF-B06B-D8A14CF280B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30CA0-C7D3-499C-8BC1-57300477EF7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99373-1DF6-4080-9D3D-FBE3FC197BB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15D94-2A26-4EC4-939E-326C7AF471D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16C338-083F-4C29-9BB4-9B66B3018C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CFAF7-9DF2-4934-89C2-9F48CCA0F2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ACDAD-C845-4E3A-A6C3-419709E1522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74B5F-A2DF-4BE2-B145-850FBE0536B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46502-8BB2-400F-930F-060DBE61579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1565DB-753E-4AA8-87BB-E558E458A09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642910" y="2214554"/>
            <a:ext cx="6429420" cy="647700"/>
          </a:xfrm>
        </p:spPr>
        <p:txBody>
          <a:bodyPr/>
          <a:lstStyle/>
          <a:p>
            <a:pPr algn="l"/>
            <a:r>
              <a:rPr lang="es-UY" sz="8000" b="1" dirty="0" smtClean="0">
                <a:solidFill>
                  <a:srgbClr val="4E341A"/>
                </a:solidFill>
                <a:latin typeface="Bahnschrift SemiBold Condensed" pitchFamily="34" charset="0"/>
              </a:rPr>
              <a:t>Logros </a:t>
            </a:r>
            <a:br>
              <a:rPr lang="es-UY" sz="8000" b="1" dirty="0" smtClean="0">
                <a:solidFill>
                  <a:srgbClr val="4E341A"/>
                </a:solidFill>
                <a:latin typeface="Bahnschrift SemiBold Condensed" pitchFamily="34" charset="0"/>
              </a:rPr>
            </a:br>
            <a:r>
              <a:rPr lang="es-UY" sz="8000" b="1" dirty="0" smtClean="0">
                <a:solidFill>
                  <a:srgbClr val="4E341A"/>
                </a:solidFill>
                <a:latin typeface="Bahnschrift SemiBold Condensed" pitchFamily="34" charset="0"/>
              </a:rPr>
              <a:t>de Familia</a:t>
            </a:r>
            <a:endParaRPr lang="es-ES" sz="8000" b="1" dirty="0">
              <a:solidFill>
                <a:srgbClr val="4E341A"/>
              </a:solidFill>
              <a:latin typeface="Bahnschrift SemiBold Condensed" pitchFamily="34" charset="0"/>
            </a:endParaRPr>
          </a:p>
        </p:txBody>
      </p:sp>
      <p:sp>
        <p:nvSpPr>
          <p:cNvPr id="2216" name="Rectangle 168"/>
          <p:cNvSpPr>
            <a:spLocks noChangeArrowheads="1"/>
          </p:cNvSpPr>
          <p:nvPr/>
        </p:nvSpPr>
        <p:spPr bwMode="auto">
          <a:xfrm>
            <a:off x="714348" y="4714884"/>
            <a:ext cx="51847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Nuevo </a:t>
            </a:r>
            <a:r>
              <a:rPr lang="en-US" sz="2800" b="1" dirty="0" err="1" smtClean="0">
                <a:solidFill>
                  <a:schemeClr val="bg1"/>
                </a:solidFill>
              </a:rPr>
              <a:t>Testamento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72206"/>
            <a:ext cx="785786" cy="785794"/>
          </a:xfrm>
          <a:prstGeom prst="rect">
            <a:avLst/>
          </a:prstGeom>
          <a:solidFill>
            <a:srgbClr val="FFFF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600" b="1" dirty="0" smtClean="0">
                <a:solidFill>
                  <a:srgbClr val="4E341A"/>
                </a:solidFill>
              </a:rPr>
              <a:t>2</a:t>
            </a:r>
            <a:endParaRPr lang="en-US" sz="6600" b="1" dirty="0">
              <a:solidFill>
                <a:srgbClr val="4E341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4. IDENTIDAD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Efesios 3:14, 15, 16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214282" y="2174875"/>
            <a:ext cx="4572032" cy="3951288"/>
          </a:xfrm>
        </p:spPr>
        <p:txBody>
          <a:bodyPr/>
          <a:lstStyle/>
          <a:p>
            <a:r>
              <a:rPr lang="es-ES" dirty="0" smtClean="0"/>
              <a:t>Por esta causa doblo mis rodillas ante el </a:t>
            </a:r>
            <a:r>
              <a:rPr lang="es-ES" b="1" dirty="0" smtClean="0">
                <a:latin typeface="Algerian" pitchFamily="82" charset="0"/>
              </a:rPr>
              <a:t>Padre</a:t>
            </a:r>
            <a:r>
              <a:rPr lang="es-ES" dirty="0" smtClean="0"/>
              <a:t> de nuestro Señor </a:t>
            </a:r>
            <a:r>
              <a:rPr lang="es-ES" b="1" dirty="0" smtClean="0">
                <a:latin typeface="Algerian" pitchFamily="82" charset="0"/>
              </a:rPr>
              <a:t>Jesucristo</a:t>
            </a:r>
            <a:r>
              <a:rPr lang="es-ES" dirty="0" smtClean="0"/>
              <a:t>, </a:t>
            </a:r>
            <a:br>
              <a:rPr lang="es-ES" dirty="0" smtClean="0"/>
            </a:br>
            <a:r>
              <a:rPr lang="es-ES" b="1" i="1" u="sng" dirty="0" smtClean="0"/>
              <a:t>de quien toma nombre </a:t>
            </a:r>
            <a:r>
              <a:rPr lang="es-ES" dirty="0" smtClean="0"/>
              <a:t>toda familia en los cielos y en la tierra</a:t>
            </a:r>
            <a:r>
              <a:rPr lang="es-ES" dirty="0"/>
              <a:t>,</a:t>
            </a:r>
            <a:r>
              <a:rPr lang="es-ES" dirty="0" smtClean="0"/>
              <a:t>  para que os </a:t>
            </a:r>
            <a:r>
              <a:rPr lang="es-ES" b="1" i="1" u="sng" dirty="0" smtClean="0"/>
              <a:t>dé</a:t>
            </a:r>
            <a:r>
              <a:rPr lang="es-ES" dirty="0" smtClean="0"/>
              <a:t>, conforme a las </a:t>
            </a:r>
            <a:r>
              <a:rPr lang="es-ES" b="1" i="1" u="sng" dirty="0" smtClean="0"/>
              <a:t>riquezas de su gloria</a:t>
            </a:r>
            <a:r>
              <a:rPr lang="es-ES" dirty="0" smtClean="0"/>
              <a:t>, el ser fortalecidos con </a:t>
            </a:r>
            <a:r>
              <a:rPr lang="es-ES" b="1" i="1" u="sng" dirty="0" smtClean="0"/>
              <a:t>poder en el hombre interior </a:t>
            </a:r>
            <a:r>
              <a:rPr lang="es-ES" dirty="0" smtClean="0"/>
              <a:t>por su </a:t>
            </a:r>
            <a:r>
              <a:rPr lang="es-ES" b="1" dirty="0" smtClean="0">
                <a:latin typeface="Algerian" pitchFamily="82" charset="0"/>
              </a:rPr>
              <a:t>Espíritu</a:t>
            </a:r>
            <a:r>
              <a:rPr lang="es-ES" dirty="0" smtClean="0"/>
              <a:t>; </a:t>
            </a:r>
            <a:br>
              <a:rPr lang="es-ES" dirty="0" smtClean="0"/>
            </a:b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572132" y="2143116"/>
            <a:ext cx="2357454" cy="928694"/>
          </a:xfrm>
          <a:prstGeom prst="ellipse">
            <a:avLst/>
          </a:prstGeom>
          <a:solidFill>
            <a:srgbClr val="DBD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NOMBRE</a:t>
            </a:r>
            <a:endParaRPr lang="en-US" b="1" dirty="0">
              <a:solidFill>
                <a:srgbClr val="4E341A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6072198" y="3214686"/>
            <a:ext cx="357190" cy="285752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072330" y="3214686"/>
            <a:ext cx="500066" cy="285752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072066" y="3571876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Riquezas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929454" y="3571876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Poder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5643570" y="4286256"/>
            <a:ext cx="285752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7430314" y="4285462"/>
            <a:ext cx="285752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143504" y="4572008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Gloria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929454" y="4572008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Interior</a:t>
            </a:r>
            <a:endParaRPr lang="en-US" b="1" dirty="0">
              <a:solidFill>
                <a:srgbClr val="4E341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5. EMPATÍA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28596" y="1714488"/>
            <a:ext cx="4040188" cy="639762"/>
          </a:xfrm>
        </p:spPr>
        <p:txBody>
          <a:bodyPr/>
          <a:lstStyle/>
          <a:p>
            <a:r>
              <a:rPr lang="es-ES" dirty="0" smtClean="0"/>
              <a:t>Efesios 3:17, 18, 19 </a:t>
            </a:r>
            <a:r>
              <a:rPr lang="es-ES" dirty="0" err="1" smtClean="0"/>
              <a:t>pp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285720" y="2357430"/>
            <a:ext cx="4254502" cy="3951288"/>
          </a:xfrm>
        </p:spPr>
        <p:txBody>
          <a:bodyPr/>
          <a:lstStyle/>
          <a:p>
            <a:r>
              <a:rPr lang="es-ES" dirty="0"/>
              <a:t>P</a:t>
            </a:r>
            <a:r>
              <a:rPr lang="es-ES" dirty="0" smtClean="0"/>
              <a:t>ara que habite Cristo por la </a:t>
            </a:r>
            <a:r>
              <a:rPr lang="es-ES" b="1" i="1" u="sng" dirty="0" smtClean="0"/>
              <a:t>fe</a:t>
            </a:r>
            <a:r>
              <a:rPr lang="es-ES" dirty="0" smtClean="0"/>
              <a:t> en vuestros corazones, a fin de que, arraigados y cimentados en </a:t>
            </a:r>
            <a:r>
              <a:rPr lang="es-ES" b="1" i="1" u="sng" dirty="0" smtClean="0"/>
              <a:t>amor</a:t>
            </a:r>
            <a:r>
              <a:rPr lang="es-ES" dirty="0" smtClean="0"/>
              <a:t>, seáis plenamente capaces de </a:t>
            </a:r>
            <a:r>
              <a:rPr lang="es-ES" b="1" i="1" u="sng" dirty="0" smtClean="0"/>
              <a:t>comprender</a:t>
            </a:r>
            <a:r>
              <a:rPr lang="es-ES" dirty="0" smtClean="0"/>
              <a:t> con todos los santos cuál sea la anchura, la longitud, la profundidad y la altura, y de </a:t>
            </a:r>
            <a:r>
              <a:rPr lang="es-ES" b="1" i="1" u="sng" dirty="0" smtClean="0"/>
              <a:t>conocer</a:t>
            </a:r>
            <a:r>
              <a:rPr lang="es-ES" dirty="0" smtClean="0"/>
              <a:t> el amor de Cristo,…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357818" y="2000240"/>
            <a:ext cx="2357454" cy="928694"/>
          </a:xfrm>
          <a:prstGeom prst="ellipse">
            <a:avLst/>
          </a:prstGeom>
          <a:solidFill>
            <a:srgbClr val="DBD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CRISTO</a:t>
            </a:r>
            <a:endParaRPr lang="en-US" b="1" dirty="0">
              <a:solidFill>
                <a:srgbClr val="4E341A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5857884" y="3071810"/>
            <a:ext cx="357190" cy="285752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858016" y="3071810"/>
            <a:ext cx="500066" cy="285752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857752" y="3429000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Fe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715140" y="3429000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Amor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15140" y="4000504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Cimentar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57752" y="4000504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Habitar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5572132" y="4643446"/>
            <a:ext cx="1841954" cy="428628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715008" y="5214950"/>
            <a:ext cx="164307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Comprender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715008" y="5786454"/>
            <a:ext cx="164307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Conocer</a:t>
            </a:r>
            <a:endParaRPr lang="en-US" b="1" dirty="0">
              <a:solidFill>
                <a:srgbClr val="4E341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6. VINCULACIÓN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Efesios 3:19-20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28596" y="2357430"/>
            <a:ext cx="4257676" cy="3951288"/>
          </a:xfrm>
        </p:spPr>
        <p:txBody>
          <a:bodyPr/>
          <a:lstStyle/>
          <a:p>
            <a:r>
              <a:rPr lang="es-ES" dirty="0"/>
              <a:t>P</a:t>
            </a:r>
            <a:r>
              <a:rPr lang="es-ES" dirty="0" smtClean="0"/>
              <a:t>ara que seáis llenos de toda </a:t>
            </a:r>
            <a:r>
              <a:rPr lang="es-ES" b="1" i="1" u="sng" dirty="0" smtClean="0"/>
              <a:t>plenitud </a:t>
            </a:r>
            <a:r>
              <a:rPr lang="es-ES" dirty="0" smtClean="0"/>
              <a:t>de Dios.  Y a Aquel que es poderoso para hacer todas las cosas mucho más </a:t>
            </a:r>
            <a:r>
              <a:rPr lang="es-ES" b="1" i="1" u="sng" dirty="0" smtClean="0"/>
              <a:t>abundantemente</a:t>
            </a:r>
            <a:r>
              <a:rPr lang="es-ES" dirty="0" smtClean="0"/>
              <a:t> de lo que </a:t>
            </a:r>
            <a:r>
              <a:rPr lang="es-ES" b="1" i="1" u="sng" dirty="0" smtClean="0"/>
              <a:t>pedimos o entendemos</a:t>
            </a:r>
            <a:r>
              <a:rPr lang="es-ES" dirty="0" smtClean="0"/>
              <a:t>, según el poder que actúa en nosotros </a:t>
            </a:r>
            <a:br>
              <a:rPr lang="es-ES" dirty="0" smtClean="0"/>
            </a:b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786446" y="2000240"/>
            <a:ext cx="2000264" cy="928694"/>
          </a:xfrm>
          <a:prstGeom prst="ellipse">
            <a:avLst/>
          </a:prstGeom>
          <a:solidFill>
            <a:srgbClr val="DBD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PLENITUD DE DIOS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5643570" y="5286388"/>
            <a:ext cx="2286016" cy="928694"/>
          </a:xfrm>
          <a:prstGeom prst="ellipse">
            <a:avLst/>
          </a:prstGeom>
          <a:solidFill>
            <a:srgbClr val="DBD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NECESIDAD</a:t>
            </a:r>
          </a:p>
          <a:p>
            <a:pPr algn="ctr"/>
            <a:r>
              <a:rPr lang="es-ES" b="1" dirty="0" smtClean="0">
                <a:solidFill>
                  <a:srgbClr val="4E341A"/>
                </a:solidFill>
              </a:rPr>
              <a:t>HUMANA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00892" y="4857760"/>
            <a:ext cx="185738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Petición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857752" y="4857760"/>
            <a:ext cx="185738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Comprensión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143636" y="3643314"/>
            <a:ext cx="128588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Acción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own Arrow 45"/>
          <p:cNvSpPr/>
          <p:nvPr/>
        </p:nvSpPr>
        <p:spPr>
          <a:xfrm>
            <a:off x="5786446" y="3071810"/>
            <a:ext cx="1841954" cy="428628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own Arrow 46"/>
          <p:cNvSpPr/>
          <p:nvPr/>
        </p:nvSpPr>
        <p:spPr>
          <a:xfrm rot="10800000">
            <a:off x="5857884" y="4286256"/>
            <a:ext cx="1841954" cy="428628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010152" y="5010160"/>
            <a:ext cx="185738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Comprensión</a:t>
            </a:r>
            <a:endParaRPr lang="en-US" b="1" dirty="0">
              <a:solidFill>
                <a:srgbClr val="4E341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7</a:t>
            </a:r>
            <a:r>
              <a:rPr lang="es-ES" dirty="0" smtClean="0"/>
              <a:t>. Trascendencia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Efesios 3:21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28596" y="2357430"/>
            <a:ext cx="4257676" cy="3951288"/>
          </a:xfrm>
        </p:spPr>
        <p:txBody>
          <a:bodyPr/>
          <a:lstStyle/>
          <a:p>
            <a:r>
              <a:rPr lang="es-ES" sz="3600" dirty="0"/>
              <a:t>A</a:t>
            </a:r>
            <a:r>
              <a:rPr lang="es-ES" sz="3600" dirty="0" smtClean="0"/>
              <a:t> </a:t>
            </a:r>
            <a:r>
              <a:rPr lang="es-ES" sz="3600" b="1" i="1" u="sng" dirty="0"/>
              <a:t>É</a:t>
            </a:r>
            <a:r>
              <a:rPr lang="es-ES" sz="3600" b="1" i="1" u="sng" dirty="0" smtClean="0"/>
              <a:t>l sea gloria </a:t>
            </a:r>
            <a:r>
              <a:rPr lang="es-ES" sz="3600" dirty="0" smtClean="0"/>
              <a:t>en la </a:t>
            </a:r>
            <a:r>
              <a:rPr lang="es-ES" sz="3600" b="1" i="1" u="sng" dirty="0" smtClean="0"/>
              <a:t>iglesia</a:t>
            </a:r>
            <a:r>
              <a:rPr lang="es-ES" sz="3600" dirty="0" smtClean="0"/>
              <a:t> en Cristo Jesús por todas las </a:t>
            </a:r>
            <a:r>
              <a:rPr lang="es-ES" sz="3600" b="1" i="1" u="sng" dirty="0" smtClean="0"/>
              <a:t>edades,</a:t>
            </a:r>
            <a:r>
              <a:rPr lang="es-ES" sz="3600" dirty="0" smtClean="0"/>
              <a:t> por los siglos de los siglos. Amén. </a:t>
            </a:r>
            <a:r>
              <a:rPr lang="es-ES" dirty="0" smtClean="0"/>
              <a:t/>
            </a:r>
            <a:br>
              <a:rPr lang="es-ES" dirty="0" smtClean="0"/>
            </a:b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643570" y="2000240"/>
            <a:ext cx="2000264" cy="928694"/>
          </a:xfrm>
          <a:prstGeom prst="ellipse">
            <a:avLst/>
          </a:prstGeom>
          <a:solidFill>
            <a:srgbClr val="DBD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HOY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5643570" y="4929198"/>
            <a:ext cx="2286016" cy="928694"/>
          </a:xfrm>
          <a:prstGeom prst="ellipse">
            <a:avLst/>
          </a:prstGeom>
          <a:solidFill>
            <a:srgbClr val="DBD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ETERNIDAD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143636" y="3643314"/>
            <a:ext cx="128588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Iglesia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own Arrow 45"/>
          <p:cNvSpPr/>
          <p:nvPr/>
        </p:nvSpPr>
        <p:spPr>
          <a:xfrm>
            <a:off x="5786446" y="3071810"/>
            <a:ext cx="1841954" cy="428628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own Arrow 46"/>
          <p:cNvSpPr/>
          <p:nvPr/>
        </p:nvSpPr>
        <p:spPr>
          <a:xfrm rot="10800000">
            <a:off x="5857884" y="4286256"/>
            <a:ext cx="1841954" cy="428628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JUAN: </a:t>
            </a:r>
            <a:r>
              <a:rPr lang="en-US" dirty="0" smtClean="0"/>
              <a:t>“</a:t>
            </a:r>
            <a:r>
              <a:rPr lang="en-US" dirty="0" err="1" smtClean="0"/>
              <a:t>Jehová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favorable”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Lucas 1:5-7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143116"/>
            <a:ext cx="4497388" cy="3951288"/>
          </a:xfrm>
        </p:spPr>
        <p:txBody>
          <a:bodyPr/>
          <a:lstStyle/>
          <a:p>
            <a:r>
              <a:rPr lang="es-ES" sz="1800" dirty="0" smtClean="0"/>
              <a:t>Hubo en los días de Herodes, rey de Judea, un </a:t>
            </a:r>
            <a:r>
              <a:rPr lang="es-ES" sz="1800" b="1" i="1" u="sng" dirty="0" smtClean="0"/>
              <a:t>sacerdote llamado Zacarías</a:t>
            </a:r>
            <a:r>
              <a:rPr lang="es-ES" sz="1800" dirty="0" smtClean="0"/>
              <a:t>, de la clase de </a:t>
            </a:r>
            <a:r>
              <a:rPr lang="es-ES" sz="1800" dirty="0" err="1" smtClean="0"/>
              <a:t>Abías</a:t>
            </a:r>
            <a:r>
              <a:rPr lang="es-ES" sz="1800" dirty="0" smtClean="0"/>
              <a:t>; su mujer era de </a:t>
            </a:r>
            <a:r>
              <a:rPr lang="es-ES" sz="1800" b="1" i="1" u="sng" dirty="0" smtClean="0"/>
              <a:t>las hijas de Aarón, y se llamaba </a:t>
            </a:r>
            <a:r>
              <a:rPr lang="es-ES" sz="1800" b="1" i="1" u="sng" dirty="0" err="1" smtClean="0"/>
              <a:t>Elisabet</a:t>
            </a:r>
            <a:r>
              <a:rPr lang="es-ES" sz="1800" dirty="0" smtClean="0"/>
              <a:t>.  Ambos eran </a:t>
            </a:r>
            <a:r>
              <a:rPr lang="es-ES" sz="1800" b="1" i="1" u="sng" dirty="0" smtClean="0"/>
              <a:t>justos </a:t>
            </a:r>
            <a:r>
              <a:rPr lang="es-ES" sz="1800" dirty="0" smtClean="0"/>
              <a:t>delante de Dios, y andaban </a:t>
            </a:r>
            <a:r>
              <a:rPr lang="es-ES" sz="1800" b="1" i="1" u="sng" dirty="0" smtClean="0"/>
              <a:t>irreprensibles</a:t>
            </a:r>
            <a:r>
              <a:rPr lang="es-ES" sz="1800" dirty="0" smtClean="0"/>
              <a:t> en todos los mandamientos y ordenanzas del Señor. Pero </a:t>
            </a:r>
            <a:r>
              <a:rPr lang="es-ES" sz="1800" b="1" i="1" u="sng" dirty="0" smtClean="0"/>
              <a:t>no tenían hijo</a:t>
            </a:r>
            <a:r>
              <a:rPr lang="es-ES" sz="1800" dirty="0" smtClean="0"/>
              <a:t>, porque </a:t>
            </a:r>
            <a:r>
              <a:rPr lang="es-ES" sz="1800" dirty="0" err="1" smtClean="0"/>
              <a:t>Elisabet</a:t>
            </a:r>
            <a:r>
              <a:rPr lang="es-ES" sz="1800" dirty="0" smtClean="0"/>
              <a:t> era </a:t>
            </a:r>
            <a:r>
              <a:rPr lang="es-ES" sz="1800" b="1" i="1" u="sng" dirty="0" smtClean="0"/>
              <a:t>estéril</a:t>
            </a:r>
            <a:r>
              <a:rPr lang="es-ES" sz="1800" dirty="0" smtClean="0"/>
              <a:t>, y ambos eran ya de </a:t>
            </a:r>
            <a:r>
              <a:rPr lang="es-ES" sz="1800" b="1" i="1" u="sng" dirty="0" smtClean="0"/>
              <a:t>edad avanzada. </a:t>
            </a:r>
            <a:r>
              <a:rPr lang="es-ES" dirty="0" smtClean="0"/>
              <a:t/>
            </a:r>
            <a:br>
              <a:rPr lang="es-ES" dirty="0" smtClean="0"/>
            </a:b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smtClean="0"/>
              <a:t>Lucas 1:13-17</a:t>
            </a:r>
            <a:endParaRPr lang="en-US" dirty="0"/>
          </a:p>
        </p:txBody>
      </p:sp>
      <p:sp>
        <p:nvSpPr>
          <p:cNvPr id="25" name="Content Placeholder 24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356131" cy="3951288"/>
          </a:xfrm>
        </p:spPr>
        <p:txBody>
          <a:bodyPr/>
          <a:lstStyle/>
          <a:p>
            <a:r>
              <a:rPr lang="es-ES" sz="2000" dirty="0" smtClean="0"/>
              <a:t>Pero el ángel le dijo: Zacarías, no temas; porque tu oración ha sido oída, y tu mujer </a:t>
            </a:r>
            <a:r>
              <a:rPr lang="es-ES" sz="2000" dirty="0" err="1" smtClean="0"/>
              <a:t>Elisabet</a:t>
            </a:r>
            <a:r>
              <a:rPr lang="es-ES" sz="2000" dirty="0" smtClean="0"/>
              <a:t> te dará a luz un hijo, y llamarás su nombre </a:t>
            </a:r>
            <a:r>
              <a:rPr lang="es-ES" sz="2000" b="1" dirty="0" smtClean="0"/>
              <a:t>Juan. </a:t>
            </a:r>
            <a:r>
              <a:rPr lang="es-ES" sz="2000" dirty="0" smtClean="0"/>
              <a:t>Y tendrás </a:t>
            </a:r>
            <a:r>
              <a:rPr lang="es-ES" sz="2000" b="1" dirty="0" smtClean="0"/>
              <a:t>gozo y alegría</a:t>
            </a:r>
            <a:r>
              <a:rPr lang="es-ES" sz="2000" dirty="0" smtClean="0"/>
              <a:t>, y muchos se regocijarán de su nacimiento; </a:t>
            </a:r>
            <a:r>
              <a:rPr lang="es-ES" sz="2000" dirty="0"/>
              <a:t> </a:t>
            </a:r>
            <a:r>
              <a:rPr lang="es-ES" sz="2000" dirty="0" smtClean="0"/>
              <a:t>porque </a:t>
            </a:r>
            <a:r>
              <a:rPr lang="es-ES" sz="2000" b="1" i="1" u="sng" dirty="0" smtClean="0"/>
              <a:t>será grande </a:t>
            </a:r>
            <a:r>
              <a:rPr lang="es-ES" sz="2000" dirty="0" smtClean="0"/>
              <a:t>delante de Dios…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214942" y="5357826"/>
            <a:ext cx="285752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Precursor de Cristo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00166" y="5357826"/>
            <a:ext cx="185738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Sacerdocio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29" name="Right Arrow 28"/>
          <p:cNvSpPr/>
          <p:nvPr/>
        </p:nvSpPr>
        <p:spPr>
          <a:xfrm>
            <a:off x="3714744" y="5357826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8147</TotalTime>
  <Words>330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Diseño predeterminado</vt:lpstr>
      <vt:lpstr>Logros  de Familia</vt:lpstr>
      <vt:lpstr>4. IDENTIDAD</vt:lpstr>
      <vt:lpstr>5. EMPATÍA</vt:lpstr>
      <vt:lpstr>6. VINCULACIÓN</vt:lpstr>
      <vt:lpstr>7. Trascendencia</vt:lpstr>
      <vt:lpstr>JUAN: “Jehová es favorable”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Raquel Orce</cp:lastModifiedBy>
  <cp:revision>784</cp:revision>
  <dcterms:created xsi:type="dcterms:W3CDTF">2010-05-23T14:28:12Z</dcterms:created>
  <dcterms:modified xsi:type="dcterms:W3CDTF">2023-03-19T04:28:31Z</dcterms:modified>
</cp:coreProperties>
</file>