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66" r:id="rId4"/>
    <p:sldId id="271" r:id="rId5"/>
    <p:sldId id="302" r:id="rId6"/>
    <p:sldId id="292" r:id="rId7"/>
    <p:sldId id="272" r:id="rId8"/>
    <p:sldId id="286" r:id="rId9"/>
    <p:sldId id="287" r:id="rId10"/>
    <p:sldId id="281" r:id="rId11"/>
    <p:sldId id="293" r:id="rId12"/>
    <p:sldId id="294" r:id="rId13"/>
    <p:sldId id="297" r:id="rId14"/>
    <p:sldId id="298" r:id="rId15"/>
    <p:sldId id="299" r:id="rId16"/>
    <p:sldId id="263" r:id="rId17"/>
    <p:sldId id="269" r:id="rId18"/>
    <p:sldId id="259" r:id="rId19"/>
    <p:sldId id="300" r:id="rId20"/>
    <p:sldId id="262" r:id="rId21"/>
    <p:sldId id="30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24"/>
    <p:restoredTop sz="95833"/>
  </p:normalViewPr>
  <p:slideViewPr>
    <p:cSldViewPr snapToGrid="0">
      <p:cViewPr varScale="1">
        <p:scale>
          <a:sx n="98" d="100"/>
          <a:sy n="98" d="100"/>
        </p:scale>
        <p:origin x="208" y="856"/>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EAE34-3A9A-404F-BE75-0FD8056072DD}" type="doc">
      <dgm:prSet loTypeId="urn:microsoft.com/office/officeart/2005/8/layout/cycle2" loCatId="" qsTypeId="urn:microsoft.com/office/officeart/2005/8/quickstyle/simple1" qsCatId="simple" csTypeId="urn:microsoft.com/office/officeart/2005/8/colors/colorful3" csCatId="colorful" phldr="1"/>
      <dgm:spPr/>
      <dgm:t>
        <a:bodyPr/>
        <a:lstStyle/>
        <a:p>
          <a:endParaRPr lang="en-US"/>
        </a:p>
      </dgm:t>
    </dgm:pt>
    <dgm:pt modelId="{90696D50-B5D7-0548-AE27-7CEC8ADD2773}">
      <dgm:prSet phldrT="[Text]"/>
      <dgm:spPr>
        <a:solidFill>
          <a:srgbClr val="C00000"/>
        </a:solidFill>
      </dgm:spPr>
      <dgm:t>
        <a:bodyPr/>
        <a:lstStyle/>
        <a:p>
          <a:r>
            <a:rPr lang="en-US" dirty="0"/>
            <a:t>Action</a:t>
          </a:r>
        </a:p>
      </dgm:t>
    </dgm:pt>
    <dgm:pt modelId="{8565540E-9903-AB4A-9216-6E1048D87A42}" type="parTrans" cxnId="{00B2CA6E-A8F2-4D4F-982E-9205BAD736F9}">
      <dgm:prSet/>
      <dgm:spPr/>
      <dgm:t>
        <a:bodyPr/>
        <a:lstStyle/>
        <a:p>
          <a:endParaRPr lang="en-US"/>
        </a:p>
      </dgm:t>
    </dgm:pt>
    <dgm:pt modelId="{51273E2B-8A5E-2845-A437-A45092FC121F}" type="sibTrans" cxnId="{00B2CA6E-A8F2-4D4F-982E-9205BAD736F9}">
      <dgm:prSet/>
      <dgm:spPr/>
      <dgm:t>
        <a:bodyPr/>
        <a:lstStyle/>
        <a:p>
          <a:endParaRPr lang="en-US"/>
        </a:p>
      </dgm:t>
    </dgm:pt>
    <dgm:pt modelId="{CEEC2833-3233-8D49-A5D8-C8382DE0BB33}">
      <dgm:prSet phldrT="[Text]"/>
      <dgm:spPr/>
      <dgm:t>
        <a:bodyPr/>
        <a:lstStyle/>
        <a:p>
          <a:r>
            <a:rPr lang="en-US" dirty="0"/>
            <a:t>Study</a:t>
          </a:r>
        </a:p>
      </dgm:t>
    </dgm:pt>
    <dgm:pt modelId="{722545FC-FED4-D147-9CDA-1EBEE00122A4}" type="parTrans" cxnId="{E59C7EA4-FE1A-2E47-ADA2-D63FC67728DC}">
      <dgm:prSet/>
      <dgm:spPr/>
      <dgm:t>
        <a:bodyPr/>
        <a:lstStyle/>
        <a:p>
          <a:endParaRPr lang="en-US"/>
        </a:p>
      </dgm:t>
    </dgm:pt>
    <dgm:pt modelId="{2FF1F07E-96B6-2642-AADF-6198B4736408}" type="sibTrans" cxnId="{E59C7EA4-FE1A-2E47-ADA2-D63FC67728DC}">
      <dgm:prSet/>
      <dgm:spPr/>
      <dgm:t>
        <a:bodyPr/>
        <a:lstStyle/>
        <a:p>
          <a:endParaRPr lang="en-US"/>
        </a:p>
      </dgm:t>
    </dgm:pt>
    <dgm:pt modelId="{FF8DDA9B-AFA7-AE49-95EC-93DF1D1512DD}">
      <dgm:prSet phldrT="[Text]"/>
      <dgm:spPr/>
      <dgm:t>
        <a:bodyPr/>
        <a:lstStyle/>
        <a:p>
          <a:r>
            <a:rPr lang="en-US" dirty="0"/>
            <a:t>Plan</a:t>
          </a:r>
        </a:p>
      </dgm:t>
    </dgm:pt>
    <dgm:pt modelId="{B0412905-8E03-484C-959E-6EAFE1D3326E}" type="parTrans" cxnId="{FA55D30C-923D-344D-BBCC-AB787CCA49F2}">
      <dgm:prSet/>
      <dgm:spPr/>
      <dgm:t>
        <a:bodyPr/>
        <a:lstStyle/>
        <a:p>
          <a:endParaRPr lang="en-US"/>
        </a:p>
      </dgm:t>
    </dgm:pt>
    <dgm:pt modelId="{990F409E-07E1-D84E-91B3-B70A0652A6BF}" type="sibTrans" cxnId="{FA55D30C-923D-344D-BBCC-AB787CCA49F2}">
      <dgm:prSet/>
      <dgm:spPr/>
      <dgm:t>
        <a:bodyPr/>
        <a:lstStyle/>
        <a:p>
          <a:endParaRPr lang="en-US"/>
        </a:p>
      </dgm:t>
    </dgm:pt>
    <dgm:pt modelId="{3C9EF4B7-8B85-1C43-9F32-F2A53F5D7245}">
      <dgm:prSet phldrT="[Text]"/>
      <dgm:spPr/>
      <dgm:t>
        <a:bodyPr/>
        <a:lstStyle/>
        <a:p>
          <a:r>
            <a:rPr lang="en-US" dirty="0"/>
            <a:t>Pray</a:t>
          </a:r>
        </a:p>
      </dgm:t>
    </dgm:pt>
    <dgm:pt modelId="{6C6C076D-C3E2-6B40-A48F-52BC69FEFB74}" type="parTrans" cxnId="{F9797617-CF7E-5947-8960-D8CA7EE71CE0}">
      <dgm:prSet/>
      <dgm:spPr/>
      <dgm:t>
        <a:bodyPr/>
        <a:lstStyle/>
        <a:p>
          <a:endParaRPr lang="en-US"/>
        </a:p>
      </dgm:t>
    </dgm:pt>
    <dgm:pt modelId="{5B35E7A5-5AEF-024A-B5B6-E44B337813FB}" type="sibTrans" cxnId="{F9797617-CF7E-5947-8960-D8CA7EE71CE0}">
      <dgm:prSet/>
      <dgm:spPr/>
      <dgm:t>
        <a:bodyPr/>
        <a:lstStyle/>
        <a:p>
          <a:endParaRPr lang="en-US"/>
        </a:p>
      </dgm:t>
    </dgm:pt>
    <dgm:pt modelId="{AF27A3FE-19AC-7F43-BC15-E2ECCAAFD93A}" type="pres">
      <dgm:prSet presAssocID="{8B7EAE34-3A9A-404F-BE75-0FD8056072DD}" presName="cycle" presStyleCnt="0">
        <dgm:presLayoutVars>
          <dgm:dir/>
          <dgm:resizeHandles val="exact"/>
        </dgm:presLayoutVars>
      </dgm:prSet>
      <dgm:spPr/>
    </dgm:pt>
    <dgm:pt modelId="{7EECB115-B0D2-9A44-80BE-E09BB1012BEA}" type="pres">
      <dgm:prSet presAssocID="{90696D50-B5D7-0548-AE27-7CEC8ADD2773}" presName="node" presStyleLbl="node1" presStyleIdx="0" presStyleCnt="4" custScaleX="135298">
        <dgm:presLayoutVars>
          <dgm:bulletEnabled val="1"/>
        </dgm:presLayoutVars>
      </dgm:prSet>
      <dgm:spPr/>
    </dgm:pt>
    <dgm:pt modelId="{7EF554F7-9235-C245-B141-E005D2EDFB94}" type="pres">
      <dgm:prSet presAssocID="{51273E2B-8A5E-2845-A437-A45092FC121F}" presName="sibTrans" presStyleLbl="sibTrans2D1" presStyleIdx="0" presStyleCnt="4"/>
      <dgm:spPr/>
    </dgm:pt>
    <dgm:pt modelId="{6CA32438-62F8-7F47-B261-2D4C57BD7806}" type="pres">
      <dgm:prSet presAssocID="{51273E2B-8A5E-2845-A437-A45092FC121F}" presName="connectorText" presStyleLbl="sibTrans2D1" presStyleIdx="0" presStyleCnt="4"/>
      <dgm:spPr/>
    </dgm:pt>
    <dgm:pt modelId="{A0582FCC-5636-7745-9FDC-C1E8776034C0}" type="pres">
      <dgm:prSet presAssocID="{CEEC2833-3233-8D49-A5D8-C8382DE0BB33}" presName="node" presStyleLbl="node1" presStyleIdx="1" presStyleCnt="4" custScaleX="122745">
        <dgm:presLayoutVars>
          <dgm:bulletEnabled val="1"/>
        </dgm:presLayoutVars>
      </dgm:prSet>
      <dgm:spPr/>
    </dgm:pt>
    <dgm:pt modelId="{91257971-5636-A941-8B7A-D05F0C131C53}" type="pres">
      <dgm:prSet presAssocID="{2FF1F07E-96B6-2642-AADF-6198B4736408}" presName="sibTrans" presStyleLbl="sibTrans2D1" presStyleIdx="1" presStyleCnt="4"/>
      <dgm:spPr/>
    </dgm:pt>
    <dgm:pt modelId="{8B932EE3-680A-DF4B-8430-ADD592C09A2D}" type="pres">
      <dgm:prSet presAssocID="{2FF1F07E-96B6-2642-AADF-6198B4736408}" presName="connectorText" presStyleLbl="sibTrans2D1" presStyleIdx="1" presStyleCnt="4"/>
      <dgm:spPr/>
    </dgm:pt>
    <dgm:pt modelId="{95E9014C-ADD5-9846-B0B2-805C05EA9D69}" type="pres">
      <dgm:prSet presAssocID="{FF8DDA9B-AFA7-AE49-95EC-93DF1D1512DD}" presName="node" presStyleLbl="node1" presStyleIdx="2" presStyleCnt="4" custScaleX="124119">
        <dgm:presLayoutVars>
          <dgm:bulletEnabled val="1"/>
        </dgm:presLayoutVars>
      </dgm:prSet>
      <dgm:spPr/>
    </dgm:pt>
    <dgm:pt modelId="{299A0D3C-1DA5-3449-A7E9-5CCFB19164E6}" type="pres">
      <dgm:prSet presAssocID="{990F409E-07E1-D84E-91B3-B70A0652A6BF}" presName="sibTrans" presStyleLbl="sibTrans2D1" presStyleIdx="2" presStyleCnt="4"/>
      <dgm:spPr/>
    </dgm:pt>
    <dgm:pt modelId="{63E7E7C3-C4C3-014A-8ED1-FB816FF7C18E}" type="pres">
      <dgm:prSet presAssocID="{990F409E-07E1-D84E-91B3-B70A0652A6BF}" presName="connectorText" presStyleLbl="sibTrans2D1" presStyleIdx="2" presStyleCnt="4"/>
      <dgm:spPr/>
    </dgm:pt>
    <dgm:pt modelId="{C89C3926-57F8-F545-8516-1F7ECFB80CDD}" type="pres">
      <dgm:prSet presAssocID="{3C9EF4B7-8B85-1C43-9F32-F2A53F5D7245}" presName="node" presStyleLbl="node1" presStyleIdx="3" presStyleCnt="4" custScaleX="133340">
        <dgm:presLayoutVars>
          <dgm:bulletEnabled val="1"/>
        </dgm:presLayoutVars>
      </dgm:prSet>
      <dgm:spPr/>
    </dgm:pt>
    <dgm:pt modelId="{323408D6-E96D-E341-A6E2-F075B892690E}" type="pres">
      <dgm:prSet presAssocID="{5B35E7A5-5AEF-024A-B5B6-E44B337813FB}" presName="sibTrans" presStyleLbl="sibTrans2D1" presStyleIdx="3" presStyleCnt="4"/>
      <dgm:spPr/>
    </dgm:pt>
    <dgm:pt modelId="{DA0F81A5-5A0F-7840-981C-DC5EAB86F9BE}" type="pres">
      <dgm:prSet presAssocID="{5B35E7A5-5AEF-024A-B5B6-E44B337813FB}" presName="connectorText" presStyleLbl="sibTrans2D1" presStyleIdx="3" presStyleCnt="4"/>
      <dgm:spPr/>
    </dgm:pt>
  </dgm:ptLst>
  <dgm:cxnLst>
    <dgm:cxn modelId="{222E5C0C-0157-F84F-8EF5-7E436450D4FB}" type="presOf" srcId="{5B35E7A5-5AEF-024A-B5B6-E44B337813FB}" destId="{DA0F81A5-5A0F-7840-981C-DC5EAB86F9BE}" srcOrd="1" destOrd="0" presId="urn:microsoft.com/office/officeart/2005/8/layout/cycle2"/>
    <dgm:cxn modelId="{FA55D30C-923D-344D-BBCC-AB787CCA49F2}" srcId="{8B7EAE34-3A9A-404F-BE75-0FD8056072DD}" destId="{FF8DDA9B-AFA7-AE49-95EC-93DF1D1512DD}" srcOrd="2" destOrd="0" parTransId="{B0412905-8E03-484C-959E-6EAFE1D3326E}" sibTransId="{990F409E-07E1-D84E-91B3-B70A0652A6BF}"/>
    <dgm:cxn modelId="{F9797617-CF7E-5947-8960-D8CA7EE71CE0}" srcId="{8B7EAE34-3A9A-404F-BE75-0FD8056072DD}" destId="{3C9EF4B7-8B85-1C43-9F32-F2A53F5D7245}" srcOrd="3" destOrd="0" parTransId="{6C6C076D-C3E2-6B40-A48F-52BC69FEFB74}" sibTransId="{5B35E7A5-5AEF-024A-B5B6-E44B337813FB}"/>
    <dgm:cxn modelId="{EA08FE1C-EA66-9549-BC55-6E08207445AC}" type="presOf" srcId="{2FF1F07E-96B6-2642-AADF-6198B4736408}" destId="{8B932EE3-680A-DF4B-8430-ADD592C09A2D}" srcOrd="1" destOrd="0" presId="urn:microsoft.com/office/officeart/2005/8/layout/cycle2"/>
    <dgm:cxn modelId="{7DD9462F-69E0-0742-BB18-427A837BEE41}" type="presOf" srcId="{990F409E-07E1-D84E-91B3-B70A0652A6BF}" destId="{63E7E7C3-C4C3-014A-8ED1-FB816FF7C18E}" srcOrd="1" destOrd="0" presId="urn:microsoft.com/office/officeart/2005/8/layout/cycle2"/>
    <dgm:cxn modelId="{02DA964C-8A27-CC48-A20C-47E59F3708AB}" type="presOf" srcId="{FF8DDA9B-AFA7-AE49-95EC-93DF1D1512DD}" destId="{95E9014C-ADD5-9846-B0B2-805C05EA9D69}" srcOrd="0" destOrd="0" presId="urn:microsoft.com/office/officeart/2005/8/layout/cycle2"/>
    <dgm:cxn modelId="{00B2CA6E-A8F2-4D4F-982E-9205BAD736F9}" srcId="{8B7EAE34-3A9A-404F-BE75-0FD8056072DD}" destId="{90696D50-B5D7-0548-AE27-7CEC8ADD2773}" srcOrd="0" destOrd="0" parTransId="{8565540E-9903-AB4A-9216-6E1048D87A42}" sibTransId="{51273E2B-8A5E-2845-A437-A45092FC121F}"/>
    <dgm:cxn modelId="{A313FF84-6F0B-1F42-BCBA-1FEA7F29B483}" type="presOf" srcId="{CEEC2833-3233-8D49-A5D8-C8382DE0BB33}" destId="{A0582FCC-5636-7745-9FDC-C1E8776034C0}" srcOrd="0" destOrd="0" presId="urn:microsoft.com/office/officeart/2005/8/layout/cycle2"/>
    <dgm:cxn modelId="{0A1A108F-80DB-9440-8763-93830F0F3866}" type="presOf" srcId="{2FF1F07E-96B6-2642-AADF-6198B4736408}" destId="{91257971-5636-A941-8B7A-D05F0C131C53}" srcOrd="0" destOrd="0" presId="urn:microsoft.com/office/officeart/2005/8/layout/cycle2"/>
    <dgm:cxn modelId="{E59C7EA4-FE1A-2E47-ADA2-D63FC67728DC}" srcId="{8B7EAE34-3A9A-404F-BE75-0FD8056072DD}" destId="{CEEC2833-3233-8D49-A5D8-C8382DE0BB33}" srcOrd="1" destOrd="0" parTransId="{722545FC-FED4-D147-9CDA-1EBEE00122A4}" sibTransId="{2FF1F07E-96B6-2642-AADF-6198B4736408}"/>
    <dgm:cxn modelId="{A8184BA6-8F73-B845-8861-9681DB8F0DBC}" type="presOf" srcId="{51273E2B-8A5E-2845-A437-A45092FC121F}" destId="{6CA32438-62F8-7F47-B261-2D4C57BD7806}" srcOrd="1" destOrd="0" presId="urn:microsoft.com/office/officeart/2005/8/layout/cycle2"/>
    <dgm:cxn modelId="{F2F835A9-7624-1D41-9AE1-E6C613DEF340}" type="presOf" srcId="{5B35E7A5-5AEF-024A-B5B6-E44B337813FB}" destId="{323408D6-E96D-E341-A6E2-F075B892690E}" srcOrd="0" destOrd="0" presId="urn:microsoft.com/office/officeart/2005/8/layout/cycle2"/>
    <dgm:cxn modelId="{0387B8D8-2E42-A246-A66B-27261280B254}" type="presOf" srcId="{3C9EF4B7-8B85-1C43-9F32-F2A53F5D7245}" destId="{C89C3926-57F8-F545-8516-1F7ECFB80CDD}" srcOrd="0" destOrd="0" presId="urn:microsoft.com/office/officeart/2005/8/layout/cycle2"/>
    <dgm:cxn modelId="{5A5853D9-53E8-8E4B-A30B-9EDD479135A6}" type="presOf" srcId="{8B7EAE34-3A9A-404F-BE75-0FD8056072DD}" destId="{AF27A3FE-19AC-7F43-BC15-E2ECCAAFD93A}" srcOrd="0" destOrd="0" presId="urn:microsoft.com/office/officeart/2005/8/layout/cycle2"/>
    <dgm:cxn modelId="{0605FAE5-34CF-A44E-8CAE-7E0A1F68240E}" type="presOf" srcId="{90696D50-B5D7-0548-AE27-7CEC8ADD2773}" destId="{7EECB115-B0D2-9A44-80BE-E09BB1012BEA}" srcOrd="0" destOrd="0" presId="urn:microsoft.com/office/officeart/2005/8/layout/cycle2"/>
    <dgm:cxn modelId="{586C6CEA-F38B-7845-886A-BF26F267DA93}" type="presOf" srcId="{990F409E-07E1-D84E-91B3-B70A0652A6BF}" destId="{299A0D3C-1DA5-3449-A7E9-5CCFB19164E6}" srcOrd="0" destOrd="0" presId="urn:microsoft.com/office/officeart/2005/8/layout/cycle2"/>
    <dgm:cxn modelId="{D283BCEC-DA1B-5949-92C3-9C240DEF039B}" type="presOf" srcId="{51273E2B-8A5E-2845-A437-A45092FC121F}" destId="{7EF554F7-9235-C245-B141-E005D2EDFB94}" srcOrd="0" destOrd="0" presId="urn:microsoft.com/office/officeart/2005/8/layout/cycle2"/>
    <dgm:cxn modelId="{2B5282F1-841B-8B43-8EEE-C45C72A2D1F5}" type="presParOf" srcId="{AF27A3FE-19AC-7F43-BC15-E2ECCAAFD93A}" destId="{7EECB115-B0D2-9A44-80BE-E09BB1012BEA}" srcOrd="0" destOrd="0" presId="urn:microsoft.com/office/officeart/2005/8/layout/cycle2"/>
    <dgm:cxn modelId="{BE8815EC-8E61-4C4D-9603-D63CB21485E8}" type="presParOf" srcId="{AF27A3FE-19AC-7F43-BC15-E2ECCAAFD93A}" destId="{7EF554F7-9235-C245-B141-E005D2EDFB94}" srcOrd="1" destOrd="0" presId="urn:microsoft.com/office/officeart/2005/8/layout/cycle2"/>
    <dgm:cxn modelId="{D3D1F2C8-08A3-1E4A-BC5B-B73588CB0DB8}" type="presParOf" srcId="{7EF554F7-9235-C245-B141-E005D2EDFB94}" destId="{6CA32438-62F8-7F47-B261-2D4C57BD7806}" srcOrd="0" destOrd="0" presId="urn:microsoft.com/office/officeart/2005/8/layout/cycle2"/>
    <dgm:cxn modelId="{B118D358-0B88-394B-8F97-FD70644B825D}" type="presParOf" srcId="{AF27A3FE-19AC-7F43-BC15-E2ECCAAFD93A}" destId="{A0582FCC-5636-7745-9FDC-C1E8776034C0}" srcOrd="2" destOrd="0" presId="urn:microsoft.com/office/officeart/2005/8/layout/cycle2"/>
    <dgm:cxn modelId="{DA76A44D-B325-3244-AFD1-E28E153E6003}" type="presParOf" srcId="{AF27A3FE-19AC-7F43-BC15-E2ECCAAFD93A}" destId="{91257971-5636-A941-8B7A-D05F0C131C53}" srcOrd="3" destOrd="0" presId="urn:microsoft.com/office/officeart/2005/8/layout/cycle2"/>
    <dgm:cxn modelId="{CE50B7DD-26C3-2E4E-BE0F-8BC8608583CB}" type="presParOf" srcId="{91257971-5636-A941-8B7A-D05F0C131C53}" destId="{8B932EE3-680A-DF4B-8430-ADD592C09A2D}" srcOrd="0" destOrd="0" presId="urn:microsoft.com/office/officeart/2005/8/layout/cycle2"/>
    <dgm:cxn modelId="{6A892F0C-AE46-914F-9D01-7FFD6D79F25F}" type="presParOf" srcId="{AF27A3FE-19AC-7F43-BC15-E2ECCAAFD93A}" destId="{95E9014C-ADD5-9846-B0B2-805C05EA9D69}" srcOrd="4" destOrd="0" presId="urn:microsoft.com/office/officeart/2005/8/layout/cycle2"/>
    <dgm:cxn modelId="{995F340B-206C-9F4F-857D-5541435155E7}" type="presParOf" srcId="{AF27A3FE-19AC-7F43-BC15-E2ECCAAFD93A}" destId="{299A0D3C-1DA5-3449-A7E9-5CCFB19164E6}" srcOrd="5" destOrd="0" presId="urn:microsoft.com/office/officeart/2005/8/layout/cycle2"/>
    <dgm:cxn modelId="{79E6BAA8-79FB-3C43-BFF7-239DFC417BCE}" type="presParOf" srcId="{299A0D3C-1DA5-3449-A7E9-5CCFB19164E6}" destId="{63E7E7C3-C4C3-014A-8ED1-FB816FF7C18E}" srcOrd="0" destOrd="0" presId="urn:microsoft.com/office/officeart/2005/8/layout/cycle2"/>
    <dgm:cxn modelId="{9B7A68EB-8F7A-3B49-8968-764F89BE3A1D}" type="presParOf" srcId="{AF27A3FE-19AC-7F43-BC15-E2ECCAAFD93A}" destId="{C89C3926-57F8-F545-8516-1F7ECFB80CDD}" srcOrd="6" destOrd="0" presId="urn:microsoft.com/office/officeart/2005/8/layout/cycle2"/>
    <dgm:cxn modelId="{F29B0025-204C-9C46-878F-6E744A6A62FB}" type="presParOf" srcId="{AF27A3FE-19AC-7F43-BC15-E2ECCAAFD93A}" destId="{323408D6-E96D-E341-A6E2-F075B892690E}" srcOrd="7" destOrd="0" presId="urn:microsoft.com/office/officeart/2005/8/layout/cycle2"/>
    <dgm:cxn modelId="{B7BDD146-AE6C-6E4B-8F4C-8F5A4BBF0061}" type="presParOf" srcId="{323408D6-E96D-E341-A6E2-F075B892690E}" destId="{DA0F81A5-5A0F-7840-981C-DC5EAB86F9BE}"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CB115-B0D2-9A44-80BE-E09BB1012BEA}">
      <dsp:nvSpPr>
        <dsp:cNvPr id="0" name=""/>
        <dsp:cNvSpPr/>
      </dsp:nvSpPr>
      <dsp:spPr>
        <a:xfrm>
          <a:off x="2557397" y="724"/>
          <a:ext cx="1487104" cy="1099132"/>
        </a:xfrm>
        <a:prstGeom prst="ellipse">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Action</a:t>
          </a:r>
        </a:p>
      </dsp:txBody>
      <dsp:txXfrm>
        <a:off x="2775178" y="161688"/>
        <a:ext cx="1051542" cy="777204"/>
      </dsp:txXfrm>
    </dsp:sp>
    <dsp:sp modelId="{7EF554F7-9235-C245-B141-E005D2EDFB94}">
      <dsp:nvSpPr>
        <dsp:cNvPr id="0" name=""/>
        <dsp:cNvSpPr/>
      </dsp:nvSpPr>
      <dsp:spPr>
        <a:xfrm rot="2700000">
          <a:off x="3775968" y="952245"/>
          <a:ext cx="224830" cy="37095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3785846" y="1002589"/>
        <a:ext cx="157381" cy="222575"/>
      </dsp:txXfrm>
    </dsp:sp>
    <dsp:sp modelId="{A0582FCC-5636-7745-9FDC-C1E8776034C0}">
      <dsp:nvSpPr>
        <dsp:cNvPr id="0" name=""/>
        <dsp:cNvSpPr/>
      </dsp:nvSpPr>
      <dsp:spPr>
        <a:xfrm>
          <a:off x="3794365" y="1168705"/>
          <a:ext cx="1349130" cy="1099132"/>
        </a:xfrm>
        <a:prstGeom prst="ellipse">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Study</a:t>
          </a:r>
        </a:p>
      </dsp:txBody>
      <dsp:txXfrm>
        <a:off x="3991941" y="1329669"/>
        <a:ext cx="953978" cy="777204"/>
      </dsp:txXfrm>
    </dsp:sp>
    <dsp:sp modelId="{91257971-5636-A941-8B7A-D05F0C131C53}">
      <dsp:nvSpPr>
        <dsp:cNvPr id="0" name=""/>
        <dsp:cNvSpPr/>
      </dsp:nvSpPr>
      <dsp:spPr>
        <a:xfrm rot="8100000">
          <a:off x="3772929" y="2111132"/>
          <a:ext cx="235324" cy="370957"/>
        </a:xfrm>
        <a:prstGeom prst="rightArrow">
          <a:avLst>
            <a:gd name="adj1" fmla="val 60000"/>
            <a:gd name="adj2" fmla="val 50000"/>
          </a:avLst>
        </a:prstGeom>
        <a:solidFill>
          <a:schemeClr val="accent3">
            <a:hueOff val="903533"/>
            <a:satOff val="33333"/>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3833187" y="2160363"/>
        <a:ext cx="164727" cy="222575"/>
      </dsp:txXfrm>
    </dsp:sp>
    <dsp:sp modelId="{95E9014C-ADD5-9846-B0B2-805C05EA9D69}">
      <dsp:nvSpPr>
        <dsp:cNvPr id="0" name=""/>
        <dsp:cNvSpPr/>
      </dsp:nvSpPr>
      <dsp:spPr>
        <a:xfrm>
          <a:off x="2618833" y="2336685"/>
          <a:ext cx="1364232" cy="1099132"/>
        </a:xfrm>
        <a:prstGeom prst="ellipse">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Plan</a:t>
          </a:r>
        </a:p>
      </dsp:txBody>
      <dsp:txXfrm>
        <a:off x="2818620" y="2497649"/>
        <a:ext cx="964658" cy="777204"/>
      </dsp:txXfrm>
    </dsp:sp>
    <dsp:sp modelId="{299A0D3C-1DA5-3449-A7E9-5CCFB19164E6}">
      <dsp:nvSpPr>
        <dsp:cNvPr id="0" name=""/>
        <dsp:cNvSpPr/>
      </dsp:nvSpPr>
      <dsp:spPr>
        <a:xfrm rot="13500000">
          <a:off x="2614752" y="2127143"/>
          <a:ext cx="225136" cy="370957"/>
        </a:xfrm>
        <a:prstGeom prst="rightArrow">
          <a:avLst>
            <a:gd name="adj1" fmla="val 60000"/>
            <a:gd name="adj2" fmla="val 50000"/>
          </a:avLst>
        </a:prstGeom>
        <a:solidFill>
          <a:schemeClr val="accent3">
            <a:hueOff val="1807066"/>
            <a:satOff val="66667"/>
            <a:lumOff val="-98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10800000">
        <a:off x="2672402" y="2225213"/>
        <a:ext cx="157595" cy="222575"/>
      </dsp:txXfrm>
    </dsp:sp>
    <dsp:sp modelId="{C89C3926-57F8-F545-8516-1F7ECFB80CDD}">
      <dsp:nvSpPr>
        <dsp:cNvPr id="0" name=""/>
        <dsp:cNvSpPr/>
      </dsp:nvSpPr>
      <dsp:spPr>
        <a:xfrm>
          <a:off x="1400177" y="1168705"/>
          <a:ext cx="1465583" cy="1099132"/>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Pray</a:t>
          </a:r>
        </a:p>
      </dsp:txBody>
      <dsp:txXfrm>
        <a:off x="1614807" y="1329669"/>
        <a:ext cx="1036323" cy="777204"/>
      </dsp:txXfrm>
    </dsp:sp>
    <dsp:sp modelId="{323408D6-E96D-E341-A6E2-F075B892690E}">
      <dsp:nvSpPr>
        <dsp:cNvPr id="0" name=""/>
        <dsp:cNvSpPr/>
      </dsp:nvSpPr>
      <dsp:spPr>
        <a:xfrm rot="18900000">
          <a:off x="2604197" y="954243"/>
          <a:ext cx="214641" cy="370957"/>
        </a:xfrm>
        <a:prstGeom prst="rightArrow">
          <a:avLst>
            <a:gd name="adj1" fmla="val 60000"/>
            <a:gd name="adj2" fmla="val 50000"/>
          </a:avLst>
        </a:prstGeom>
        <a:solidFill>
          <a:schemeClr val="accent3">
            <a:hueOff val="2710599"/>
            <a:satOff val="100000"/>
            <a:lumOff val="-1470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a:off x="2613627" y="1051200"/>
        <a:ext cx="150249" cy="22257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FBFC-0089-F6C1-6720-D95299937C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849E1D-2BFE-BCBD-94C6-FC72D89B07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7DF5289-E9F3-EF46-21D2-F104C341C917}"/>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8489472E-FCD3-058A-8AC9-4120AE415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50F19F-8C4D-EB4D-D2E0-3DB0945D16B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420852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6D5EA-F71A-0A6B-B88D-A9BB83174A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D4CF75-63C2-B14C-349B-47EA7CA5BA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8C0CDA-26B7-8C50-5F0B-43AB4896DE6D}"/>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BB5E4023-6D48-CE0A-8302-6260B5F586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41DAA5-0320-6273-B841-2A64BABEDAF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88811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054915-9A04-9A81-715D-50139F7BB0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970E6A-00D6-F210-C1AC-E8E0C8467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73EC8-02C0-AD14-26B2-929F04AE8458}"/>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14599A18-752A-2CBF-04C1-1BC93FEDF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76CBE5-58BF-FA21-652F-6E8B9D8E8198}"/>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4251198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BA31-9264-D1F8-1302-3446FE2CE2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7234CC-822D-15DC-33D5-E51194EA5A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2331D-2B4C-0314-2A2D-99608029658D}"/>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F2ECA880-1F0D-EF80-13CC-6EC9F1E607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49189-F294-7846-2B0D-2B7227BA3865}"/>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5429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56AC-A87B-5386-B956-B1BBFBA6BF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BD583D-0210-BC12-48B5-EEB9FDBA7F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4DF9FF-C458-A73D-4A19-3E6445CBBEBA}"/>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48F99220-14D2-BB30-F21B-088E409E2E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FB434E-552B-D4F9-B53E-7ACF5DC184D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2902161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02B9D-F0C3-F8D2-4270-5F9345B454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B21B4B-90EC-C92E-9563-830BD41548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64FCCA-32AB-28EC-3C5A-8AD767261E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1E2DBC-4292-6B4F-29A2-CFA3B4774A5B}"/>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1B9E6154-3503-914E-BDA1-F2946AAFA6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B8976F-19F7-32B0-92FA-DCF0B08C2F4F}"/>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736294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5F56C-945C-A6AA-5324-F6FC786A75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3CE386-3FD4-D52C-FD98-F53B6CA41B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9DB4FD-052D-1E60-3B97-04428C9BFB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244872-4319-C17D-70F5-FF676228AC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A30F53-336D-2058-99B5-9D5A60EE7A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FDA6BE-CB30-A839-83EF-DF0B2B6FA00B}"/>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8" name="Footer Placeholder 7">
            <a:extLst>
              <a:ext uri="{FF2B5EF4-FFF2-40B4-BE49-F238E27FC236}">
                <a16:creationId xmlns:a16="http://schemas.microsoft.com/office/drawing/2014/main" id="{14A0CA29-4ED0-822E-5C50-8806088270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A12797-E848-850E-EDCC-E53E08AB07C7}"/>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3546915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657B7-3CDA-3935-6D5B-DDD94954E2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617FA5-77C3-FAE6-0C46-F2D9CD1D7995}"/>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4" name="Footer Placeholder 3">
            <a:extLst>
              <a:ext uri="{FF2B5EF4-FFF2-40B4-BE49-F238E27FC236}">
                <a16:creationId xmlns:a16="http://schemas.microsoft.com/office/drawing/2014/main" id="{B0B924F3-823A-5598-C984-CD4F88B630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29555E-BCCD-6FF2-5382-D622E4D023B9}"/>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89908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4F0A1D-FEA0-9E24-899A-F5FD9ECD200A}"/>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3" name="Footer Placeholder 2">
            <a:extLst>
              <a:ext uri="{FF2B5EF4-FFF2-40B4-BE49-F238E27FC236}">
                <a16:creationId xmlns:a16="http://schemas.microsoft.com/office/drawing/2014/main" id="{1A408E95-B7C8-FFE6-136E-A61C61F5167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D8E189-E78C-7D66-9C45-8CDF880CB7EE}"/>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3760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86EE-5554-6D38-25C8-D1D7B7010D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9B2F8E-6054-C65B-CBCE-D12FF1D3B9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381C0E-6736-4F89-F5D8-62CDFBED07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5C6CE1-E580-16C1-E4B5-2E54718D6180}"/>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F11E8C29-5D12-FC37-116F-B2FD3C66FD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0DFEE-29F2-0F51-D2C7-9BE34BD571E2}"/>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68219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452AE-2EC0-27AD-DF74-F6340DE262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6B9603-FFAB-15B5-07B8-3BBC34D814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9CC2C3-9713-3470-8C9C-3ACAA307E7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49F07-208E-38ED-F3DE-E7FF80BEC5E2}"/>
              </a:ext>
            </a:extLst>
          </p:cNvPr>
          <p:cNvSpPr>
            <a:spLocks noGrp="1"/>
          </p:cNvSpPr>
          <p:nvPr>
            <p:ph type="dt" sz="half" idx="10"/>
          </p:nvPr>
        </p:nvSpPr>
        <p:spPr/>
        <p:txBody>
          <a:bodyPr/>
          <a:lstStyle/>
          <a:p>
            <a:fld id="{9B8812CD-E3F8-D54C-A62A-42D2ECBB7854}" type="datetimeFigureOut">
              <a:rPr lang="en-US" smtClean="0"/>
              <a:t>3/20/23</a:t>
            </a:fld>
            <a:endParaRPr lang="en-US"/>
          </a:p>
        </p:txBody>
      </p:sp>
      <p:sp>
        <p:nvSpPr>
          <p:cNvPr id="6" name="Footer Placeholder 5">
            <a:extLst>
              <a:ext uri="{FF2B5EF4-FFF2-40B4-BE49-F238E27FC236}">
                <a16:creationId xmlns:a16="http://schemas.microsoft.com/office/drawing/2014/main" id="{3AD629C6-3770-5415-868F-D4CCC594C1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F1F731-C393-49B3-82D9-2EE0384DB113}"/>
              </a:ext>
            </a:extLst>
          </p:cNvPr>
          <p:cNvSpPr>
            <a:spLocks noGrp="1"/>
          </p:cNvSpPr>
          <p:nvPr>
            <p:ph type="sldNum" sz="quarter" idx="12"/>
          </p:nvPr>
        </p:nvSpPr>
        <p:spPr/>
        <p:txBody>
          <a:bodyPr/>
          <a:lstStyle/>
          <a:p>
            <a:fld id="{26F61E87-E092-ED4B-8E9B-C51ABC7A9967}" type="slidenum">
              <a:rPr lang="en-US" smtClean="0"/>
              <a:t>‹#›</a:t>
            </a:fld>
            <a:endParaRPr lang="en-US"/>
          </a:p>
        </p:txBody>
      </p:sp>
    </p:spTree>
    <p:extLst>
      <p:ext uri="{BB962C8B-B14F-4D97-AF65-F5344CB8AC3E}">
        <p14:creationId xmlns:p14="http://schemas.microsoft.com/office/powerpoint/2010/main" val="193032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BB7D89-1253-0C9C-407B-CC1AECD564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4B7375-7834-CFED-A862-D3DFEF7625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2D390-2DEE-9635-4AC0-FDFE6DC51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8812CD-E3F8-D54C-A62A-42D2ECBB7854}" type="datetimeFigureOut">
              <a:rPr lang="en-US" smtClean="0"/>
              <a:t>3/20/23</a:t>
            </a:fld>
            <a:endParaRPr lang="en-US"/>
          </a:p>
        </p:txBody>
      </p:sp>
      <p:sp>
        <p:nvSpPr>
          <p:cNvPr id="5" name="Footer Placeholder 4">
            <a:extLst>
              <a:ext uri="{FF2B5EF4-FFF2-40B4-BE49-F238E27FC236}">
                <a16:creationId xmlns:a16="http://schemas.microsoft.com/office/drawing/2014/main" id="{7A5F2283-E0A0-407B-0463-95749CB6AA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1BE76B-024B-12D7-74C6-EF818375A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F61E87-E092-ED4B-8E9B-C51ABC7A9967}" type="slidenum">
              <a:rPr lang="en-US" smtClean="0"/>
              <a:t>‹#›</a:t>
            </a:fld>
            <a:endParaRPr lang="en-US"/>
          </a:p>
        </p:txBody>
      </p:sp>
    </p:spTree>
    <p:extLst>
      <p:ext uri="{BB962C8B-B14F-4D97-AF65-F5344CB8AC3E}">
        <p14:creationId xmlns:p14="http://schemas.microsoft.com/office/powerpoint/2010/main" val="278998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FF1A-99F2-2226-2015-5E02F67E58F1}"/>
              </a:ext>
            </a:extLst>
          </p:cNvPr>
          <p:cNvSpPr>
            <a:spLocks noGrp="1"/>
          </p:cNvSpPr>
          <p:nvPr>
            <p:ph type="ctrTitle"/>
          </p:nvPr>
        </p:nvSpPr>
        <p:spPr>
          <a:xfrm>
            <a:off x="5875020" y="1122363"/>
            <a:ext cx="4792980" cy="2387600"/>
          </a:xfrm>
        </p:spPr>
        <p:txBody>
          <a:bodyPr/>
          <a:lstStyle/>
          <a:p>
            <a:r>
              <a:rPr lang="en-US" b="1" dirty="0"/>
              <a:t>Leadership of Nehemiah II</a:t>
            </a:r>
          </a:p>
        </p:txBody>
      </p:sp>
      <p:sp>
        <p:nvSpPr>
          <p:cNvPr id="3" name="Subtitle 2">
            <a:extLst>
              <a:ext uri="{FF2B5EF4-FFF2-40B4-BE49-F238E27FC236}">
                <a16:creationId xmlns:a16="http://schemas.microsoft.com/office/drawing/2014/main" id="{13C63CB5-5ED5-6970-5BEC-A416FE0C17BB}"/>
              </a:ext>
            </a:extLst>
          </p:cNvPr>
          <p:cNvSpPr>
            <a:spLocks noGrp="1"/>
          </p:cNvSpPr>
          <p:nvPr>
            <p:ph type="subTitle" idx="1"/>
          </p:nvPr>
        </p:nvSpPr>
        <p:spPr>
          <a:xfrm>
            <a:off x="3855720" y="4012248"/>
            <a:ext cx="9144000" cy="1655762"/>
          </a:xfrm>
        </p:spPr>
        <p:txBody>
          <a:bodyPr/>
          <a:lstStyle/>
          <a:p>
            <a:r>
              <a:rPr lang="en-US" dirty="0"/>
              <a:t>By Pastor Tzvetan </a:t>
            </a:r>
            <a:r>
              <a:rPr lang="en-US" dirty="0" err="1"/>
              <a:t>Petkov</a:t>
            </a:r>
            <a:endParaRPr lang="en-US" dirty="0"/>
          </a:p>
        </p:txBody>
      </p:sp>
    </p:spTree>
    <p:extLst>
      <p:ext uri="{BB962C8B-B14F-4D97-AF65-F5344CB8AC3E}">
        <p14:creationId xmlns:p14="http://schemas.microsoft.com/office/powerpoint/2010/main" val="176183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FB93-41AA-22E4-76C9-9DA729BA8421}"/>
              </a:ext>
            </a:extLst>
          </p:cNvPr>
          <p:cNvSpPr>
            <a:spLocks noGrp="1"/>
          </p:cNvSpPr>
          <p:nvPr>
            <p:ph type="title"/>
          </p:nvPr>
        </p:nvSpPr>
        <p:spPr/>
        <p:txBody>
          <a:bodyPr/>
          <a:lstStyle/>
          <a:p>
            <a:r>
              <a:rPr lang="en-US" dirty="0"/>
              <a:t>READY AND WILLING</a:t>
            </a:r>
          </a:p>
        </p:txBody>
      </p:sp>
      <p:sp>
        <p:nvSpPr>
          <p:cNvPr id="3" name="Content Placeholder 2">
            <a:extLst>
              <a:ext uri="{FF2B5EF4-FFF2-40B4-BE49-F238E27FC236}">
                <a16:creationId xmlns:a16="http://schemas.microsoft.com/office/drawing/2014/main" id="{0F468B3B-39DC-597E-1FB2-BE43143E305B}"/>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A2115A0C-03FB-8557-35F2-7223FB7B09D7}"/>
              </a:ext>
            </a:extLst>
          </p:cNvPr>
          <p:cNvSpPr>
            <a:spLocks noGrp="1"/>
          </p:cNvSpPr>
          <p:nvPr>
            <p:ph sz="half" idx="2"/>
          </p:nvPr>
        </p:nvSpPr>
        <p:spPr/>
        <p:txBody>
          <a:bodyPr/>
          <a:lstStyle/>
          <a:p>
            <a:r>
              <a:rPr lang="en-US" dirty="0"/>
              <a:t>Men of prayer should be men of action. Those who are ready and willing, will find ways and means of working. Nehemiah did not depend upon uncertainties. The means which he lacked he solicited from those who were able to bestow.—The Southern Watchman, March 15, 1904. – {</a:t>
            </a:r>
            <a:r>
              <a:rPr lang="en-US" dirty="0" err="1"/>
              <a:t>ChS</a:t>
            </a:r>
            <a:r>
              <a:rPr lang="en-US" dirty="0"/>
              <a:t> 171.4}</a:t>
            </a:r>
          </a:p>
        </p:txBody>
      </p:sp>
    </p:spTree>
    <p:extLst>
      <p:ext uri="{BB962C8B-B14F-4D97-AF65-F5344CB8AC3E}">
        <p14:creationId xmlns:p14="http://schemas.microsoft.com/office/powerpoint/2010/main" val="3490475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73558-5226-FB03-2109-33581F25CBF8}"/>
              </a:ext>
            </a:extLst>
          </p:cNvPr>
          <p:cNvSpPr>
            <a:spLocks noGrp="1"/>
          </p:cNvSpPr>
          <p:nvPr>
            <p:ph type="title"/>
          </p:nvPr>
        </p:nvSpPr>
        <p:spPr/>
        <p:txBody>
          <a:bodyPr/>
          <a:lstStyle/>
          <a:p>
            <a:r>
              <a:rPr lang="en-US" dirty="0"/>
              <a:t>Enthusiasm</a:t>
            </a:r>
          </a:p>
        </p:txBody>
      </p:sp>
      <p:sp>
        <p:nvSpPr>
          <p:cNvPr id="3" name="Content Placeholder 2">
            <a:extLst>
              <a:ext uri="{FF2B5EF4-FFF2-40B4-BE49-F238E27FC236}">
                <a16:creationId xmlns:a16="http://schemas.microsoft.com/office/drawing/2014/main" id="{43462239-252F-1471-43FA-3B131F2A4DD5}"/>
              </a:ext>
            </a:extLst>
          </p:cNvPr>
          <p:cNvSpPr>
            <a:spLocks noGrp="1"/>
          </p:cNvSpPr>
          <p:nvPr>
            <p:ph sz="half" idx="1"/>
          </p:nvPr>
        </p:nvSpPr>
        <p:spPr/>
        <p:txBody>
          <a:bodyPr>
            <a:normAutofit fontScale="85000" lnSpcReduction="20000"/>
          </a:bodyPr>
          <a:lstStyle/>
          <a:p>
            <a:endParaRPr lang="en-US"/>
          </a:p>
        </p:txBody>
      </p:sp>
      <p:sp>
        <p:nvSpPr>
          <p:cNvPr id="4" name="Content Placeholder 3">
            <a:extLst>
              <a:ext uri="{FF2B5EF4-FFF2-40B4-BE49-F238E27FC236}">
                <a16:creationId xmlns:a16="http://schemas.microsoft.com/office/drawing/2014/main" id="{A186A230-1E6E-1856-8CBA-4CC06153A174}"/>
              </a:ext>
            </a:extLst>
          </p:cNvPr>
          <p:cNvSpPr>
            <a:spLocks noGrp="1"/>
          </p:cNvSpPr>
          <p:nvPr>
            <p:ph sz="half" idx="2"/>
          </p:nvPr>
        </p:nvSpPr>
        <p:spPr>
          <a:xfrm>
            <a:off x="5865223" y="1825625"/>
            <a:ext cx="5488577" cy="4667250"/>
          </a:xfrm>
        </p:spPr>
        <p:txBody>
          <a:bodyPr>
            <a:normAutofit fontScale="85000" lnSpcReduction="20000"/>
          </a:bodyPr>
          <a:lstStyle/>
          <a:p>
            <a:r>
              <a:rPr lang="en-US" dirty="0"/>
              <a:t>In the days of the apostles the Christian believers were filled with earnestness and enthusiasm. So untiringly did they labor for their Master that in a comparatively short time, notwithstanding fierce opposition, the gospel of the kingdom was sounded to all the inhabited parts of the earth. The zeal manifested at this time by the followers of Jesus has been recorded by the pen of inspiration for the encouragement of believers in every age. Of the church at Ephesus, which the Lord Jesus used as a symbol of the entire Christian church in the apostolic age, the faithful and true Witness declared: AA 578.1</a:t>
            </a:r>
          </a:p>
        </p:txBody>
      </p:sp>
    </p:spTree>
    <p:extLst>
      <p:ext uri="{BB962C8B-B14F-4D97-AF65-F5344CB8AC3E}">
        <p14:creationId xmlns:p14="http://schemas.microsoft.com/office/powerpoint/2010/main" val="4207684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B9286-D4B9-A37C-FB34-17AEDF321330}"/>
              </a:ext>
            </a:extLst>
          </p:cNvPr>
          <p:cNvSpPr>
            <a:spLocks noGrp="1"/>
          </p:cNvSpPr>
          <p:nvPr>
            <p:ph type="title"/>
          </p:nvPr>
        </p:nvSpPr>
        <p:spPr/>
        <p:txBody>
          <a:bodyPr/>
          <a:lstStyle/>
          <a:p>
            <a:r>
              <a:rPr lang="en-US" dirty="0"/>
              <a:t>Enthusiasm</a:t>
            </a:r>
          </a:p>
        </p:txBody>
      </p:sp>
      <p:sp>
        <p:nvSpPr>
          <p:cNvPr id="3" name="Content Placeholder 2">
            <a:extLst>
              <a:ext uri="{FF2B5EF4-FFF2-40B4-BE49-F238E27FC236}">
                <a16:creationId xmlns:a16="http://schemas.microsoft.com/office/drawing/2014/main" id="{27BE1EA1-EF46-F4FD-C3FA-1365231B142A}"/>
              </a:ext>
            </a:extLst>
          </p:cNvPr>
          <p:cNvSpPr>
            <a:spLocks noGrp="1"/>
          </p:cNvSpPr>
          <p:nvPr>
            <p:ph sz="half" idx="1"/>
          </p:nvPr>
        </p:nvSpPr>
        <p:spPr/>
        <p:txBody>
          <a:bodyPr>
            <a:normAutofit fontScale="85000" lnSpcReduction="20000"/>
          </a:bodyPr>
          <a:lstStyle/>
          <a:p>
            <a:endParaRPr lang="en-US"/>
          </a:p>
        </p:txBody>
      </p:sp>
      <p:sp>
        <p:nvSpPr>
          <p:cNvPr id="4" name="Content Placeholder 3">
            <a:extLst>
              <a:ext uri="{FF2B5EF4-FFF2-40B4-BE49-F238E27FC236}">
                <a16:creationId xmlns:a16="http://schemas.microsoft.com/office/drawing/2014/main" id="{799C1AC8-596B-86F2-B3B6-361A6096763E}"/>
              </a:ext>
            </a:extLst>
          </p:cNvPr>
          <p:cNvSpPr>
            <a:spLocks noGrp="1"/>
          </p:cNvSpPr>
          <p:nvPr>
            <p:ph sz="half" idx="2"/>
          </p:nvPr>
        </p:nvSpPr>
        <p:spPr>
          <a:xfrm>
            <a:off x="6172200" y="927463"/>
            <a:ext cx="5181600" cy="5249500"/>
          </a:xfrm>
        </p:spPr>
        <p:txBody>
          <a:bodyPr>
            <a:normAutofit fontScale="85000" lnSpcReduction="20000"/>
          </a:bodyPr>
          <a:lstStyle/>
          <a:p>
            <a:r>
              <a:rPr lang="en-US" dirty="0"/>
              <a:t>We need </a:t>
            </a:r>
            <a:r>
              <a:rPr lang="en-US" dirty="0" err="1"/>
              <a:t>Nehemiahs</a:t>
            </a:r>
            <a:r>
              <a:rPr lang="en-US" dirty="0"/>
              <a:t> …His energy and determination inspired the people of Jerusalem; and strength and courage took the place of feebleness and discouragement. His holy purpose, his high hope, his cheerful consecration to the work, were contagious. The people caught the enthusiasm of their leader, and in his sphere each man became a Nehemiah, and helped to make stronger the hand and heart of his neighbor. Here is a lesson for ministers of the present day. If they are listless, inactive, destitute of godly zeal, what can be expected of the people to whom they minister (The Southern Watchman, June 28, 1904)? 3BC 1137.2</a:t>
            </a:r>
          </a:p>
        </p:txBody>
      </p:sp>
    </p:spTree>
    <p:extLst>
      <p:ext uri="{BB962C8B-B14F-4D97-AF65-F5344CB8AC3E}">
        <p14:creationId xmlns:p14="http://schemas.microsoft.com/office/powerpoint/2010/main" val="4130190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importance of enthusiasm</a:t>
            </a:r>
          </a:p>
        </p:txBody>
      </p:sp>
      <p:sp>
        <p:nvSpPr>
          <p:cNvPr id="3" name="Content Placeholder 2"/>
          <p:cNvSpPr>
            <a:spLocks noGrp="1"/>
          </p:cNvSpPr>
          <p:nvPr>
            <p:ph idx="1"/>
          </p:nvPr>
        </p:nvSpPr>
        <p:spPr>
          <a:xfrm>
            <a:off x="6096000" y="1825625"/>
            <a:ext cx="5257800" cy="4351338"/>
          </a:xfrm>
        </p:spPr>
        <p:txBody>
          <a:bodyPr>
            <a:normAutofit/>
          </a:bodyPr>
          <a:lstStyle/>
          <a:p>
            <a:r>
              <a:rPr lang="en-US" dirty="0"/>
              <a:t>Some ministers who engage in the work of saving souls, fail to secure the best results, because they do not carry through with thoroughness the work that they began with so much enthusiasm. </a:t>
            </a:r>
            <a:r>
              <a:rPr lang="en-US" sz="2400" i="1" dirty="0"/>
              <a:t>{GW92 70.4} </a:t>
            </a: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foster enthusiasm</a:t>
            </a:r>
          </a:p>
        </p:txBody>
      </p:sp>
      <p:sp>
        <p:nvSpPr>
          <p:cNvPr id="5" name="Rectangle 4"/>
          <p:cNvSpPr/>
          <p:nvPr/>
        </p:nvSpPr>
        <p:spPr>
          <a:xfrm>
            <a:off x="6553199" y="1267097"/>
            <a:ext cx="5020491" cy="4832092"/>
          </a:xfrm>
          <a:prstGeom prst="rect">
            <a:avLst/>
          </a:prstGeom>
        </p:spPr>
        <p:txBody>
          <a:bodyPr wrap="square">
            <a:spAutoFit/>
          </a:bodyPr>
          <a:lstStyle/>
          <a:p>
            <a:r>
              <a:rPr lang="en-US" sz="2800" dirty="0"/>
              <a:t>The messenger continued: "You are entertaining too limited ideas of the work for this time. You are trying to plan the work so that you can embrace it in your arms. You must take broader views. Your light must not be put under a bushel or under a bed, but on a candlestick, that it may give light to all that are in the house. Your house is the world. {CET 216.6}</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55E0E-9522-3290-72E9-36493F68F8BF}"/>
              </a:ext>
            </a:extLst>
          </p:cNvPr>
          <p:cNvSpPr>
            <a:spLocks noGrp="1"/>
          </p:cNvSpPr>
          <p:nvPr>
            <p:ph type="title"/>
          </p:nvPr>
        </p:nvSpPr>
        <p:spPr/>
        <p:txBody>
          <a:bodyPr/>
          <a:lstStyle/>
          <a:p>
            <a:r>
              <a:rPr lang="en-US" dirty="0"/>
              <a:t>The work of the church</a:t>
            </a:r>
          </a:p>
        </p:txBody>
      </p:sp>
      <p:sp>
        <p:nvSpPr>
          <p:cNvPr id="4" name="Content Placeholder 3">
            <a:extLst>
              <a:ext uri="{FF2B5EF4-FFF2-40B4-BE49-F238E27FC236}">
                <a16:creationId xmlns:a16="http://schemas.microsoft.com/office/drawing/2014/main" id="{4BC6E4E1-31AC-D835-79AB-975D7F30A18B}"/>
              </a:ext>
            </a:extLst>
          </p:cNvPr>
          <p:cNvSpPr>
            <a:spLocks noGrp="1"/>
          </p:cNvSpPr>
          <p:nvPr>
            <p:ph sz="half" idx="1"/>
          </p:nvPr>
        </p:nvSpPr>
        <p:spPr>
          <a:xfrm>
            <a:off x="5852160" y="1690688"/>
            <a:ext cx="5510784" cy="4714594"/>
          </a:xfrm>
        </p:spPr>
        <p:txBody>
          <a:bodyPr>
            <a:normAutofit fontScale="77500" lnSpcReduction="20000"/>
          </a:bodyPr>
          <a:lstStyle/>
          <a:p>
            <a:r>
              <a:rPr lang="en-US" dirty="0"/>
              <a:t>Ministers should not do the work which belongs to the church, thus wearying themselves, and preventing others from performing their duty. They should teach the members how to labor in the church and in the community. There is work for all to do in their own borders, to build up the church, to make the social meetings interesting, and to train the youth of ability to become missionaries. All should cultivate spirituality and self-sacrifice, and by their means and their earnest prayers assist those who enter new and difficult fields. They should co-operate actively with the minister in his labors, making the section of country around them their field of missionary effort; and the larger churches should labor to build up and encourage those that are weak or few in numbers. HS 291.1</a:t>
            </a:r>
          </a:p>
        </p:txBody>
      </p:sp>
    </p:spTree>
    <p:extLst>
      <p:ext uri="{BB962C8B-B14F-4D97-AF65-F5344CB8AC3E}">
        <p14:creationId xmlns:p14="http://schemas.microsoft.com/office/powerpoint/2010/main" val="3337172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0A77-A85D-9F05-1F51-63C0AE7CA01F}"/>
              </a:ext>
            </a:extLst>
          </p:cNvPr>
          <p:cNvSpPr>
            <a:spLocks noGrp="1"/>
          </p:cNvSpPr>
          <p:nvPr>
            <p:ph type="title"/>
          </p:nvPr>
        </p:nvSpPr>
        <p:spPr/>
        <p:txBody>
          <a:bodyPr/>
          <a:lstStyle/>
          <a:p>
            <a:r>
              <a:rPr lang="en-US" dirty="0"/>
              <a:t>Church capable of ministering</a:t>
            </a:r>
          </a:p>
        </p:txBody>
      </p:sp>
      <p:sp>
        <p:nvSpPr>
          <p:cNvPr id="3" name="Content Placeholder 2">
            <a:extLst>
              <a:ext uri="{FF2B5EF4-FFF2-40B4-BE49-F238E27FC236}">
                <a16:creationId xmlns:a16="http://schemas.microsoft.com/office/drawing/2014/main" id="{484FD1E3-0BEE-6286-3EC7-175DCA2EB5A7}"/>
              </a:ext>
            </a:extLst>
          </p:cNvPr>
          <p:cNvSpPr>
            <a:spLocks noGrp="1"/>
          </p:cNvSpPr>
          <p:nvPr>
            <p:ph sz="half" idx="1"/>
          </p:nvPr>
        </p:nvSpPr>
        <p:spPr/>
        <p:txBody>
          <a:bodyPr>
            <a:normAutofit fontScale="85000" lnSpcReduction="10000"/>
          </a:bodyPr>
          <a:lstStyle/>
          <a:p>
            <a:endParaRPr lang="en-US"/>
          </a:p>
        </p:txBody>
      </p:sp>
      <p:sp>
        <p:nvSpPr>
          <p:cNvPr id="4" name="Content Placeholder 3">
            <a:extLst>
              <a:ext uri="{FF2B5EF4-FFF2-40B4-BE49-F238E27FC236}">
                <a16:creationId xmlns:a16="http://schemas.microsoft.com/office/drawing/2014/main" id="{4FC74F52-5493-94C4-3F4B-10A5B0273C6A}"/>
              </a:ext>
            </a:extLst>
          </p:cNvPr>
          <p:cNvSpPr>
            <a:spLocks noGrp="1"/>
          </p:cNvSpPr>
          <p:nvPr>
            <p:ph sz="half" idx="2"/>
          </p:nvPr>
        </p:nvSpPr>
        <p:spPr>
          <a:xfrm>
            <a:off x="6692347" y="2060575"/>
            <a:ext cx="4396341" cy="4200245"/>
          </a:xfrm>
        </p:spPr>
        <p:txBody>
          <a:bodyPr>
            <a:normAutofit fontScale="85000" lnSpcReduction="10000"/>
          </a:bodyPr>
          <a:lstStyle/>
          <a:p>
            <a:r>
              <a:rPr lang="en-US" dirty="0"/>
              <a:t>The </a:t>
            </a:r>
            <a:r>
              <a:rPr lang="en-US" dirty="0" err="1"/>
              <a:t>Saviour</a:t>
            </a:r>
            <a:r>
              <a:rPr lang="en-US" dirty="0"/>
              <a:t> has given His precious life in order to establish a church capable of ministering to the suffering, the sorrowful, and the tempted. A company of believers may be poor, uneducated, and unknown; yet in Christ they may do a work in the home, in the community, and even in “the regions beyond,” whose results shall be as far-reaching as eternity. MH 106.4</a:t>
            </a:r>
          </a:p>
        </p:txBody>
      </p:sp>
    </p:spTree>
    <p:extLst>
      <p:ext uri="{BB962C8B-B14F-4D97-AF65-F5344CB8AC3E}">
        <p14:creationId xmlns:p14="http://schemas.microsoft.com/office/powerpoint/2010/main" val="3499130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When is a missionary work accomplished?</a:t>
            </a:r>
          </a:p>
        </p:txBody>
      </p:sp>
      <p:sp>
        <p:nvSpPr>
          <p:cNvPr id="3" name="Content Placeholder 2"/>
          <p:cNvSpPr>
            <a:spLocks noGrp="1"/>
          </p:cNvSpPr>
          <p:nvPr>
            <p:ph idx="1"/>
          </p:nvPr>
        </p:nvSpPr>
        <p:spPr/>
        <p:txBody>
          <a:bodyPr/>
          <a:lstStyle/>
          <a:p>
            <a:endParaRPr lang="en-US" dirty="0"/>
          </a:p>
        </p:txBody>
      </p:sp>
      <p:grpSp>
        <p:nvGrpSpPr>
          <p:cNvPr id="16" name="Group 15"/>
          <p:cNvGrpSpPr/>
          <p:nvPr/>
        </p:nvGrpSpPr>
        <p:grpSpPr>
          <a:xfrm>
            <a:off x="1219200" y="1981200"/>
            <a:ext cx="8686800" cy="4267200"/>
            <a:chOff x="457200" y="2286000"/>
            <a:chExt cx="8229600" cy="3505200"/>
          </a:xfrm>
        </p:grpSpPr>
        <p:sp>
          <p:nvSpPr>
            <p:cNvPr id="4" name="Oval 3"/>
            <p:cNvSpPr/>
            <p:nvPr/>
          </p:nvSpPr>
          <p:spPr>
            <a:xfrm>
              <a:off x="457200" y="3429000"/>
              <a:ext cx="1676400"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Contact</a:t>
              </a:r>
            </a:p>
          </p:txBody>
        </p:sp>
        <p:sp>
          <p:nvSpPr>
            <p:cNvPr id="5" name="Oval 4"/>
            <p:cNvSpPr/>
            <p:nvPr/>
          </p:nvSpPr>
          <p:spPr>
            <a:xfrm>
              <a:off x="2413592" y="2333362"/>
              <a:ext cx="1981200"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Motivation</a:t>
              </a:r>
            </a:p>
          </p:txBody>
        </p:sp>
        <p:sp>
          <p:nvSpPr>
            <p:cNvPr id="6" name="Oval 5"/>
            <p:cNvSpPr/>
            <p:nvPr/>
          </p:nvSpPr>
          <p:spPr>
            <a:xfrm>
              <a:off x="5257799" y="2286000"/>
              <a:ext cx="1826434"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B Study-</a:t>
              </a:r>
            </a:p>
            <a:p>
              <a:pPr algn="ctr"/>
              <a:r>
                <a:rPr lang="en-US" dirty="0">
                  <a:effectLst>
                    <a:outerShdw blurRad="38100" dist="38100" dir="2700000" algn="tl">
                      <a:srgbClr val="000000">
                        <a:alpha val="43137"/>
                      </a:srgbClr>
                    </a:outerShdw>
                  </a:effectLst>
                </a:rPr>
                <a:t>Practices</a:t>
              </a:r>
            </a:p>
          </p:txBody>
        </p:sp>
        <p:sp>
          <p:nvSpPr>
            <p:cNvPr id="7" name="Oval 6"/>
            <p:cNvSpPr/>
            <p:nvPr/>
          </p:nvSpPr>
          <p:spPr>
            <a:xfrm>
              <a:off x="7010400" y="3505200"/>
              <a:ext cx="1676400" cy="9906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Baptism</a:t>
              </a:r>
            </a:p>
          </p:txBody>
        </p:sp>
        <p:sp>
          <p:nvSpPr>
            <p:cNvPr id="8" name="Right Arrow 7"/>
            <p:cNvSpPr/>
            <p:nvPr/>
          </p:nvSpPr>
          <p:spPr>
            <a:xfrm rot="19435047">
              <a:off x="1872752" y="3012809"/>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 name="Right Arrow 8"/>
            <p:cNvSpPr/>
            <p:nvPr/>
          </p:nvSpPr>
          <p:spPr>
            <a:xfrm>
              <a:off x="4495800" y="2514600"/>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1" name="Right Arrow 10"/>
            <p:cNvSpPr/>
            <p:nvPr/>
          </p:nvSpPr>
          <p:spPr>
            <a:xfrm rot="2427498">
              <a:off x="6968351" y="3026423"/>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 name="Right Arrow 12"/>
            <p:cNvSpPr/>
            <p:nvPr/>
          </p:nvSpPr>
          <p:spPr>
            <a:xfrm rot="9316001">
              <a:off x="6392285" y="4465443"/>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 name="Right Arrow 13"/>
            <p:cNvSpPr/>
            <p:nvPr/>
          </p:nvSpPr>
          <p:spPr>
            <a:xfrm rot="12645933">
              <a:off x="2131439" y="4390941"/>
              <a:ext cx="609600" cy="4572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 </a:t>
              </a:r>
            </a:p>
          </p:txBody>
        </p:sp>
        <p:sp>
          <p:nvSpPr>
            <p:cNvPr id="15" name="Oval 14"/>
            <p:cNvSpPr/>
            <p:nvPr/>
          </p:nvSpPr>
          <p:spPr>
            <a:xfrm>
              <a:off x="3200400" y="4727121"/>
              <a:ext cx="2819400" cy="1064079"/>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Become Missionary</a:t>
              </a:r>
            </a:p>
          </p:txBody>
        </p:sp>
      </p:grpSp>
      <p:sp>
        <p:nvSpPr>
          <p:cNvPr id="17" name="TextBox 16"/>
          <p:cNvSpPr txBox="1"/>
          <p:nvPr/>
        </p:nvSpPr>
        <p:spPr>
          <a:xfrm>
            <a:off x="3657600" y="3352800"/>
            <a:ext cx="4191000" cy="1200329"/>
          </a:xfrm>
          <a:prstGeom prst="rect">
            <a:avLst/>
          </a:prstGeom>
          <a:noFill/>
        </p:spPr>
        <p:txBody>
          <a:bodyPr wrap="square" rtlCol="0">
            <a:spAutoFit/>
          </a:bodyPr>
          <a:lstStyle/>
          <a:p>
            <a:pPr algn="ctr"/>
            <a:r>
              <a:rPr lang="en-US" dirty="0" err="1"/>
              <a:t>Mr</a:t>
            </a:r>
            <a:r>
              <a:rPr lang="en-US" dirty="0"/>
              <a:t> 1:2  As it is written in the prophets, Behold, I send my messenger before thy face, which shall prepare thy way before thee.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1981200" y="253440"/>
            <a:ext cx="8229240" cy="1142640"/>
          </a:xfrm>
          <a:prstGeom prst="rect">
            <a:avLst/>
          </a:prstGeom>
          <a:noFill/>
          <a:ln>
            <a:noFill/>
          </a:ln>
        </p:spPr>
        <p:txBody>
          <a:bodyPr lIns="90000" tIns="45000" bIns="45000" anchor="b">
            <a:normAutofit/>
          </a:bodyPr>
          <a:lstStyle/>
          <a:p>
            <a:pPr marL="54720"/>
            <a:r>
              <a:rPr lang="en-US" sz="4400" spc="-1" dirty="0">
                <a:latin typeface="+mj-lt"/>
              </a:rPr>
              <a:t>A woman of Samaria</a:t>
            </a:r>
          </a:p>
        </p:txBody>
      </p:sp>
      <p:sp>
        <p:nvSpPr>
          <p:cNvPr id="96" name="TextShape 2"/>
          <p:cNvSpPr txBox="1"/>
          <p:nvPr/>
        </p:nvSpPr>
        <p:spPr>
          <a:xfrm>
            <a:off x="6572795" y="1600200"/>
            <a:ext cx="4723920" cy="4724400"/>
          </a:xfrm>
          <a:prstGeom prst="rect">
            <a:avLst/>
          </a:prstGeom>
          <a:noFill/>
          <a:ln>
            <a:noFill/>
          </a:ln>
        </p:spPr>
        <p:txBody>
          <a:bodyPr lIns="90000" tIns="45000" rIns="90000" bIns="45000">
            <a:normAutofit/>
          </a:bodyPr>
          <a:lstStyle/>
          <a:p>
            <a:pPr marL="291960" indent="-291600">
              <a:buClr>
                <a:srgbClr val="72A376"/>
              </a:buClr>
              <a:buSzPct val="70000"/>
              <a:buFont typeface="Wingdings 2" charset="2"/>
              <a:buChar char=""/>
            </a:pPr>
            <a:r>
              <a:rPr lang="en-US" sz="2400" spc="-1" dirty="0"/>
              <a:t>Joh 4:5 Then cometh he to a city of Samaria, which is called Sychar, near to the parcel of ground that Jacob gave to his son Joseph.</a:t>
            </a:r>
          </a:p>
          <a:p>
            <a:pPr marL="291960" indent="-291600">
              <a:buClr>
                <a:srgbClr val="72A376"/>
              </a:buClr>
              <a:buSzPct val="70000"/>
              <a:buFont typeface="Wingdings 2" charset="2"/>
              <a:buChar char=""/>
            </a:pPr>
            <a:r>
              <a:rPr lang="en-US" sz="2400" spc="-1" dirty="0"/>
              <a:t>6 Now Jacob’s well was there. Jesus therefore, being wearied with [his] journey, sat thus on the well: [and] it was about the sixth hour.</a:t>
            </a:r>
          </a:p>
          <a:p>
            <a:pPr marL="291960" indent="-291600">
              <a:buClr>
                <a:srgbClr val="72A376"/>
              </a:buClr>
              <a:buSzPct val="70000"/>
              <a:buFont typeface="Wingdings 2" charset="2"/>
              <a:buChar char=""/>
            </a:pPr>
            <a:r>
              <a:rPr lang="en-US" sz="2400" spc="-1" dirty="0"/>
              <a:t>8 (For his disciples were gone away unto the city to buy meat.)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1981200" y="253440"/>
            <a:ext cx="8229240" cy="1142640"/>
          </a:xfrm>
          <a:prstGeom prst="rect">
            <a:avLst/>
          </a:prstGeom>
          <a:noFill/>
          <a:ln>
            <a:noFill/>
          </a:ln>
        </p:spPr>
        <p:txBody>
          <a:bodyPr lIns="90000" tIns="45000" bIns="45000" anchor="b">
            <a:normAutofit/>
          </a:bodyPr>
          <a:lstStyle/>
          <a:p>
            <a:pPr marL="54720"/>
            <a:r>
              <a:rPr lang="en-US" sz="4600" spc="-1" dirty="0">
                <a:latin typeface="+mj-lt"/>
              </a:rPr>
              <a:t>A woman of Samaria</a:t>
            </a:r>
          </a:p>
        </p:txBody>
      </p:sp>
      <p:sp>
        <p:nvSpPr>
          <p:cNvPr id="99" name="TextShape 2"/>
          <p:cNvSpPr txBox="1"/>
          <p:nvPr/>
        </p:nvSpPr>
        <p:spPr>
          <a:xfrm>
            <a:off x="7008223" y="1704702"/>
            <a:ext cx="4419120" cy="4648200"/>
          </a:xfrm>
          <a:prstGeom prst="rect">
            <a:avLst/>
          </a:prstGeom>
          <a:noFill/>
          <a:ln>
            <a:noFill/>
          </a:ln>
        </p:spPr>
        <p:txBody>
          <a:bodyPr lIns="90000" tIns="45000" rIns="90000" bIns="45000">
            <a:normAutofit/>
          </a:bodyPr>
          <a:lstStyle/>
          <a:p>
            <a:pPr marL="291960" indent="-291600">
              <a:buClr>
                <a:srgbClr val="72A376"/>
              </a:buClr>
              <a:buSzPct val="70000"/>
              <a:buFont typeface="Wingdings 2" charset="2"/>
              <a:buChar char=""/>
            </a:pPr>
            <a:r>
              <a:rPr lang="en-US" sz="2400" spc="-1" dirty="0"/>
              <a:t>Joh 4:5 Then cometh he to a city of Samaria, which is called Sychar, near to the parcel of ground that Jacob gave to his son Joseph.</a:t>
            </a:r>
          </a:p>
          <a:p>
            <a:pPr marL="291960" indent="-291600">
              <a:buClr>
                <a:srgbClr val="72A376"/>
              </a:buClr>
              <a:buSzPct val="70000"/>
              <a:buFont typeface="Wingdings 2" charset="2"/>
              <a:buChar char=""/>
            </a:pPr>
            <a:r>
              <a:rPr lang="en-US" sz="2400" spc="-1" dirty="0"/>
              <a:t>6 Now Jacob’s well was there. Jesus therefore, being wearied with [his] journey, sat thus on the well: [and] it was about the sixth hour.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BBFED-1250-A41D-6BDE-01125EF64B41}"/>
              </a:ext>
            </a:extLst>
          </p:cNvPr>
          <p:cNvSpPr>
            <a:spLocks noGrp="1"/>
          </p:cNvSpPr>
          <p:nvPr>
            <p:ph type="title"/>
          </p:nvPr>
        </p:nvSpPr>
        <p:spPr/>
        <p:txBody>
          <a:bodyPr/>
          <a:lstStyle/>
          <a:p>
            <a:r>
              <a:rPr lang="en-US" dirty="0"/>
              <a:t>The need of the church today</a:t>
            </a:r>
          </a:p>
        </p:txBody>
      </p:sp>
      <p:sp>
        <p:nvSpPr>
          <p:cNvPr id="3" name="Content Placeholder 2">
            <a:extLst>
              <a:ext uri="{FF2B5EF4-FFF2-40B4-BE49-F238E27FC236}">
                <a16:creationId xmlns:a16="http://schemas.microsoft.com/office/drawing/2014/main" id="{1FF79EE1-A977-1203-EAA2-039AD66FA13A}"/>
              </a:ext>
            </a:extLst>
          </p:cNvPr>
          <p:cNvSpPr>
            <a:spLocks noGrp="1"/>
          </p:cNvSpPr>
          <p:nvPr>
            <p:ph sz="half" idx="1"/>
          </p:nvPr>
        </p:nvSpPr>
        <p:spPr>
          <a:xfrm>
            <a:off x="6278880" y="1825624"/>
            <a:ext cx="5181600" cy="4575175"/>
          </a:xfrm>
        </p:spPr>
        <p:txBody>
          <a:bodyPr>
            <a:normAutofit fontScale="85000" lnSpcReduction="20000"/>
          </a:bodyPr>
          <a:lstStyle/>
          <a:p>
            <a:r>
              <a:rPr lang="en-US" dirty="0"/>
              <a:t>There is need of </a:t>
            </a:r>
            <a:r>
              <a:rPr lang="en-US" dirty="0" err="1"/>
              <a:t>Nehemiahs</a:t>
            </a:r>
            <a:r>
              <a:rPr lang="en-US" dirty="0"/>
              <a:t> in the church today,—not men who can pray and preach only, but men whose prayers and sermons are braced with firm and eager purpose. The course pursued by this Hebrew patriot in the accomplishment of his plans is one that should still be adopted by ministers and leading men. When they have laid their plans, they should present them to the church in such a manner as to win their interest and co-operation. Let the people understand the plans and share in the work, and they will have a personal interest in its prosperity. ST December 6, 1883, par. 15</a:t>
            </a:r>
          </a:p>
        </p:txBody>
      </p:sp>
    </p:spTree>
    <p:extLst>
      <p:ext uri="{BB962C8B-B14F-4D97-AF65-F5344CB8AC3E}">
        <p14:creationId xmlns:p14="http://schemas.microsoft.com/office/powerpoint/2010/main" val="2035578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Shape 1"/>
          <p:cNvSpPr txBox="1"/>
          <p:nvPr/>
        </p:nvSpPr>
        <p:spPr>
          <a:xfrm>
            <a:off x="1981200" y="253440"/>
            <a:ext cx="8229240" cy="1142640"/>
          </a:xfrm>
          <a:prstGeom prst="rect">
            <a:avLst/>
          </a:prstGeom>
          <a:noFill/>
          <a:ln>
            <a:noFill/>
          </a:ln>
        </p:spPr>
        <p:txBody>
          <a:bodyPr lIns="90000" tIns="45000" bIns="45000" anchor="b">
            <a:normAutofit/>
          </a:bodyPr>
          <a:lstStyle/>
          <a:p>
            <a:pPr marL="54720"/>
            <a:r>
              <a:rPr lang="en-US" sz="4600" spc="-1" dirty="0">
                <a:latin typeface="+mj-lt"/>
              </a:rPr>
              <a:t>A woman of Samaria</a:t>
            </a:r>
          </a:p>
        </p:txBody>
      </p:sp>
      <p:sp>
        <p:nvSpPr>
          <p:cNvPr id="106" name="TextShape 2"/>
          <p:cNvSpPr txBox="1"/>
          <p:nvPr/>
        </p:nvSpPr>
        <p:spPr>
          <a:xfrm>
            <a:off x="6469500" y="1596394"/>
            <a:ext cx="4800240" cy="3089006"/>
          </a:xfrm>
          <a:prstGeom prst="rect">
            <a:avLst/>
          </a:prstGeom>
          <a:noFill/>
          <a:ln>
            <a:noFill/>
          </a:ln>
        </p:spPr>
        <p:txBody>
          <a:bodyPr lIns="90000" tIns="45000" rIns="90000" bIns="45000">
            <a:normAutofit/>
          </a:bodyPr>
          <a:lstStyle/>
          <a:p>
            <a:pPr marL="291960" indent="-291600">
              <a:buClr>
                <a:srgbClr val="72A376"/>
              </a:buClr>
              <a:buSzPct val="70000"/>
              <a:buFont typeface="Wingdings 2" charset="2"/>
              <a:buChar char=""/>
            </a:pPr>
            <a:r>
              <a:rPr lang="en-US" sz="2400" spc="-1" dirty="0"/>
              <a:t>Joh 4:28 The woman then left her waterpot, and went her way into the city, and saith to the men,</a:t>
            </a:r>
          </a:p>
          <a:p>
            <a:pPr marL="291960" indent="-291600">
              <a:buClr>
                <a:srgbClr val="72A376"/>
              </a:buClr>
              <a:buSzPct val="70000"/>
              <a:buFont typeface="Wingdings 2" charset="2"/>
              <a:buChar char=""/>
            </a:pPr>
            <a:r>
              <a:rPr lang="en-US" sz="2400" spc="-1" dirty="0"/>
              <a:t>29 Come, see a man, which told me all things that ever I did: is not this the Christ?</a:t>
            </a:r>
          </a:p>
          <a:p>
            <a:pPr marL="291960" indent="-291600">
              <a:buClr>
                <a:srgbClr val="72A376"/>
              </a:buClr>
              <a:buSzPct val="70000"/>
              <a:buFont typeface="Wingdings 2" charset="2"/>
              <a:buChar char=""/>
            </a:pPr>
            <a:r>
              <a:rPr lang="en-US" sz="2400" spc="-1" dirty="0"/>
              <a:t>30 Then they went out of the city, and came unto him.</a:t>
            </a:r>
          </a:p>
        </p:txBody>
      </p:sp>
      <p:sp>
        <p:nvSpPr>
          <p:cNvPr id="107" name="CustomShape 3"/>
          <p:cNvSpPr/>
          <p:nvPr/>
        </p:nvSpPr>
        <p:spPr>
          <a:xfrm>
            <a:off x="6969155" y="4728958"/>
            <a:ext cx="3200040" cy="191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560" indent="-457200">
              <a:buClr>
                <a:srgbClr val="FFFFFF"/>
              </a:buClr>
              <a:buFont typeface="Arial" panose="020B0604020202020204" pitchFamily="34" charset="0"/>
              <a:buChar char="•"/>
            </a:pPr>
            <a:r>
              <a:rPr lang="en-US" sz="2400" spc="-1" dirty="0"/>
              <a:t>Full of enthusiasm</a:t>
            </a:r>
          </a:p>
          <a:p>
            <a:pPr marL="457560" indent="-457200">
              <a:buClr>
                <a:srgbClr val="FFFFFF"/>
              </a:buClr>
              <a:buFont typeface="Arial" panose="020B0604020202020204" pitchFamily="34" charset="0"/>
              <a:buChar char="•"/>
            </a:pPr>
            <a:r>
              <a:rPr lang="en-US" sz="2400" spc="-1" dirty="0"/>
              <a:t>Initiative</a:t>
            </a:r>
          </a:p>
          <a:p>
            <a:pPr marL="457560" indent="-457200">
              <a:buClr>
                <a:srgbClr val="FFFFFF"/>
              </a:buClr>
              <a:buFont typeface="Arial" panose="020B0604020202020204" pitchFamily="34" charset="0"/>
              <a:buChar char="•"/>
            </a:pPr>
            <a:r>
              <a:rPr lang="en-US" sz="2400" spc="-1" dirty="0"/>
              <a:t>Forgot self</a:t>
            </a:r>
          </a:p>
          <a:p>
            <a:pPr marL="457560" indent="-457200">
              <a:buClr>
                <a:srgbClr val="FFFFFF"/>
              </a:buClr>
              <a:buFont typeface="Arial" panose="020B0604020202020204" pitchFamily="34" charset="0"/>
              <a:buChar char="•"/>
            </a:pPr>
            <a:r>
              <a:rPr lang="en-US" sz="2400" spc="-1" dirty="0"/>
              <a:t>Work hard</a:t>
            </a:r>
          </a:p>
          <a:p>
            <a:pPr marL="457560" indent="-457200">
              <a:buClr>
                <a:srgbClr val="FFFFFF"/>
              </a:buClr>
              <a:buFont typeface="Arial" panose="020B0604020202020204" pitchFamily="34" charset="0"/>
              <a:buChar char="•"/>
            </a:pPr>
            <a:r>
              <a:rPr lang="en-US" sz="2400" spc="-1" dirty="0"/>
              <a:t>Volunteer</a:t>
            </a: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1981200" y="253440"/>
            <a:ext cx="8229240" cy="1142640"/>
          </a:xfrm>
          <a:prstGeom prst="rect">
            <a:avLst/>
          </a:prstGeom>
          <a:noFill/>
          <a:ln>
            <a:noFill/>
          </a:ln>
        </p:spPr>
        <p:txBody>
          <a:bodyPr lIns="90000" tIns="45000" bIns="45000" anchor="b"/>
          <a:lstStyle/>
          <a:p>
            <a:pPr marL="54720"/>
            <a:r>
              <a:rPr lang="en-US" sz="4600" spc="-1" dirty="0">
                <a:latin typeface="+mj-lt"/>
              </a:rPr>
              <a:t>Conclusion</a:t>
            </a:r>
          </a:p>
        </p:txBody>
      </p:sp>
      <p:sp>
        <p:nvSpPr>
          <p:cNvPr id="109" name="TextShape 2"/>
          <p:cNvSpPr txBox="1"/>
          <p:nvPr/>
        </p:nvSpPr>
        <p:spPr>
          <a:xfrm>
            <a:off x="5316582" y="1798200"/>
            <a:ext cx="5695407" cy="4525920"/>
          </a:xfrm>
          <a:prstGeom prst="rect">
            <a:avLst/>
          </a:prstGeom>
          <a:noFill/>
          <a:ln>
            <a:noFill/>
          </a:ln>
        </p:spPr>
        <p:txBody>
          <a:bodyPr lIns="90000" tIns="45000" rIns="90000" bIns="45000">
            <a:normAutofit/>
          </a:bodyPr>
          <a:lstStyle/>
          <a:p>
            <a:pPr marL="291960" indent="-291600">
              <a:buClr>
                <a:srgbClr val="72A376"/>
              </a:buClr>
              <a:buSzPct val="70000"/>
              <a:buFont typeface="Wingdings 2" charset="2"/>
              <a:buChar char=""/>
            </a:pPr>
            <a:r>
              <a:rPr lang="en-US" sz="2800" spc="-1" dirty="0"/>
              <a:t> When God opens the way for the accomplishment of a certain work, and gives assurance of success, the chosen instrumentality must do all in his power to bring about the promised result. In proportion to the enthusiasm and perseverance with which the work is carried forward, will be the success given. </a:t>
            </a:r>
            <a:r>
              <a:rPr lang="en-US" sz="2400" i="1" spc="-1" dirty="0"/>
              <a:t>Prophets and Kings, p. 263.</a:t>
            </a:r>
            <a:endParaRPr lang="en-US" sz="2400" spc="-1"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9117-ED2C-A71E-C182-DB1AE97D4C0C}"/>
              </a:ext>
            </a:extLst>
          </p:cNvPr>
          <p:cNvSpPr>
            <a:spLocks noGrp="1"/>
          </p:cNvSpPr>
          <p:nvPr>
            <p:ph type="title"/>
          </p:nvPr>
        </p:nvSpPr>
        <p:spPr/>
        <p:txBody>
          <a:bodyPr/>
          <a:lstStyle/>
          <a:p>
            <a:r>
              <a:rPr lang="en-US" dirty="0"/>
              <a:t>Move to action</a:t>
            </a:r>
          </a:p>
        </p:txBody>
      </p:sp>
      <p:sp>
        <p:nvSpPr>
          <p:cNvPr id="5" name="Content Placeholder 4">
            <a:extLst>
              <a:ext uri="{FF2B5EF4-FFF2-40B4-BE49-F238E27FC236}">
                <a16:creationId xmlns:a16="http://schemas.microsoft.com/office/drawing/2014/main" id="{03C8A41A-B933-A894-26F0-11C7BC730A40}"/>
              </a:ext>
            </a:extLst>
          </p:cNvPr>
          <p:cNvSpPr>
            <a:spLocks noGrp="1"/>
          </p:cNvSpPr>
          <p:nvPr>
            <p:ph sz="half" idx="1"/>
          </p:nvPr>
        </p:nvSpPr>
        <p:spPr/>
        <p:txBody>
          <a:bodyPr/>
          <a:lstStyle/>
          <a:p>
            <a:endParaRPr lang="en-US"/>
          </a:p>
        </p:txBody>
      </p:sp>
      <p:grpSp>
        <p:nvGrpSpPr>
          <p:cNvPr id="9" name="Group 8">
            <a:extLst>
              <a:ext uri="{FF2B5EF4-FFF2-40B4-BE49-F238E27FC236}">
                <a16:creationId xmlns:a16="http://schemas.microsoft.com/office/drawing/2014/main" id="{3615CDE0-600E-34B7-F8CC-7AF39D05E6F2}"/>
              </a:ext>
            </a:extLst>
          </p:cNvPr>
          <p:cNvGrpSpPr/>
          <p:nvPr/>
        </p:nvGrpSpPr>
        <p:grpSpPr>
          <a:xfrm>
            <a:off x="5680710" y="1805940"/>
            <a:ext cx="6543674" cy="4009076"/>
            <a:chOff x="600075" y="465141"/>
            <a:chExt cx="10915649" cy="6321425"/>
          </a:xfrm>
        </p:grpSpPr>
        <p:grpSp>
          <p:nvGrpSpPr>
            <p:cNvPr id="10" name="Group 9">
              <a:extLst>
                <a:ext uri="{FF2B5EF4-FFF2-40B4-BE49-F238E27FC236}">
                  <a16:creationId xmlns:a16="http://schemas.microsoft.com/office/drawing/2014/main" id="{A2EE2AF4-E1BB-3BBE-55BB-821AF901ACC8}"/>
                </a:ext>
              </a:extLst>
            </p:cNvPr>
            <p:cNvGrpSpPr/>
            <p:nvPr/>
          </p:nvGrpSpPr>
          <p:grpSpPr>
            <a:xfrm>
              <a:off x="2628900" y="465141"/>
              <a:ext cx="7029450" cy="6321425"/>
              <a:chOff x="2628900" y="465141"/>
              <a:chExt cx="7029450" cy="6321425"/>
            </a:xfrm>
          </p:grpSpPr>
          <p:sp>
            <p:nvSpPr>
              <p:cNvPr id="12" name="Oval 11">
                <a:extLst>
                  <a:ext uri="{FF2B5EF4-FFF2-40B4-BE49-F238E27FC236}">
                    <a16:creationId xmlns:a16="http://schemas.microsoft.com/office/drawing/2014/main" id="{496EEA33-CD6E-AE05-7B15-1609E716ECDF}"/>
                  </a:ext>
                </a:extLst>
              </p:cNvPr>
              <p:cNvSpPr/>
              <p:nvPr/>
            </p:nvSpPr>
            <p:spPr>
              <a:xfrm>
                <a:off x="2628900" y="465141"/>
                <a:ext cx="7029450" cy="6321425"/>
              </a:xfrm>
              <a:prstGeom prst="ellips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F5E7A1F-FBA1-1269-6AE2-A9609ED0F0F3}"/>
                  </a:ext>
                </a:extLst>
              </p:cNvPr>
              <p:cNvSpPr/>
              <p:nvPr/>
            </p:nvSpPr>
            <p:spPr>
              <a:xfrm>
                <a:off x="5986467" y="2628900"/>
                <a:ext cx="371475" cy="155733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FDCA535-D0AE-5C70-FE79-D876518D95CD}"/>
                  </a:ext>
                </a:extLst>
              </p:cNvPr>
              <p:cNvSpPr/>
              <p:nvPr/>
            </p:nvSpPr>
            <p:spPr>
              <a:xfrm rot="5400000">
                <a:off x="5980514" y="2611040"/>
                <a:ext cx="371475" cy="112632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1" name="Diagram 10">
              <a:extLst>
                <a:ext uri="{FF2B5EF4-FFF2-40B4-BE49-F238E27FC236}">
                  <a16:creationId xmlns:a16="http://schemas.microsoft.com/office/drawing/2014/main" id="{82F02A90-53FF-36EA-A842-0BD314F46DEC}"/>
                </a:ext>
              </a:extLst>
            </p:cNvPr>
            <p:cNvGraphicFramePr/>
            <p:nvPr>
              <p:extLst>
                <p:ext uri="{D42A27DB-BD31-4B8C-83A1-F6EECF244321}">
                  <p14:modId xmlns:p14="http://schemas.microsoft.com/office/powerpoint/2010/main" val="1689634941"/>
                </p:ext>
              </p:extLst>
            </p:nvPr>
          </p:nvGraphicFramePr>
          <p:xfrm>
            <a:off x="600075" y="862541"/>
            <a:ext cx="1091564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1009846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34F57-2C02-1B84-CBCB-40BEF6C4813A}"/>
              </a:ext>
            </a:extLst>
          </p:cNvPr>
          <p:cNvSpPr>
            <a:spLocks noGrp="1"/>
          </p:cNvSpPr>
          <p:nvPr>
            <p:ph type="title"/>
          </p:nvPr>
        </p:nvSpPr>
        <p:spPr/>
        <p:txBody>
          <a:bodyPr/>
          <a:lstStyle/>
          <a:p>
            <a:r>
              <a:rPr lang="en-US" dirty="0"/>
              <a:t>Inspection</a:t>
            </a:r>
          </a:p>
        </p:txBody>
      </p:sp>
      <p:sp>
        <p:nvSpPr>
          <p:cNvPr id="3" name="Content Placeholder 2">
            <a:extLst>
              <a:ext uri="{FF2B5EF4-FFF2-40B4-BE49-F238E27FC236}">
                <a16:creationId xmlns:a16="http://schemas.microsoft.com/office/drawing/2014/main" id="{244D431A-FA7E-A742-AD1A-354E0BD0F6AE}"/>
              </a:ext>
            </a:extLst>
          </p:cNvPr>
          <p:cNvSpPr>
            <a:spLocks noGrp="1"/>
          </p:cNvSpPr>
          <p:nvPr>
            <p:ph sz="half" idx="1"/>
          </p:nvPr>
        </p:nvSpPr>
        <p:spPr>
          <a:xfrm>
            <a:off x="6272349" y="1690688"/>
            <a:ext cx="5181600" cy="4351338"/>
          </a:xfrm>
        </p:spPr>
        <p:txBody>
          <a:bodyPr/>
          <a:lstStyle/>
          <a:p>
            <a:r>
              <a:rPr lang="en-US" dirty="0"/>
              <a:t>Nehemiah 2:12</a:t>
            </a:r>
          </a:p>
          <a:p>
            <a:r>
              <a:rPr lang="en-US" dirty="0"/>
              <a:t>And I arose in the night, I and some few men with me; neither told I any man what my God had put in my heart to do at Jerusalem: neither was there any beast with me, save the beast that I rode upon.</a:t>
            </a:r>
          </a:p>
        </p:txBody>
      </p:sp>
    </p:spTree>
    <p:extLst>
      <p:ext uri="{BB962C8B-B14F-4D97-AF65-F5344CB8AC3E}">
        <p14:creationId xmlns:p14="http://schemas.microsoft.com/office/powerpoint/2010/main" val="384919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B2A4E-25D6-9800-E71B-69EF4AEDDBB8}"/>
              </a:ext>
            </a:extLst>
          </p:cNvPr>
          <p:cNvSpPr>
            <a:spLocks noGrp="1"/>
          </p:cNvSpPr>
          <p:nvPr>
            <p:ph type="title"/>
          </p:nvPr>
        </p:nvSpPr>
        <p:spPr/>
        <p:txBody>
          <a:bodyPr/>
          <a:lstStyle/>
          <a:p>
            <a:r>
              <a:rPr lang="en-US" dirty="0"/>
              <a:t>Inspection</a:t>
            </a:r>
          </a:p>
        </p:txBody>
      </p:sp>
      <p:sp>
        <p:nvSpPr>
          <p:cNvPr id="3" name="Content Placeholder 2">
            <a:extLst>
              <a:ext uri="{FF2B5EF4-FFF2-40B4-BE49-F238E27FC236}">
                <a16:creationId xmlns:a16="http://schemas.microsoft.com/office/drawing/2014/main" id="{AFF2AC44-BA9B-3067-BAEB-5A53795B4A7C}"/>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A9F9ADF8-A53C-8E46-FDB6-2883179ED066}"/>
              </a:ext>
            </a:extLst>
          </p:cNvPr>
          <p:cNvSpPr>
            <a:spLocks noGrp="1"/>
          </p:cNvSpPr>
          <p:nvPr>
            <p:ph sz="half" idx="2"/>
          </p:nvPr>
        </p:nvSpPr>
        <p:spPr/>
        <p:txBody>
          <a:bodyPr/>
          <a:lstStyle/>
          <a:p>
            <a:r>
              <a:rPr lang="en-US" dirty="0"/>
              <a:t>Nehemiah 2:13</a:t>
            </a:r>
          </a:p>
          <a:p>
            <a:r>
              <a:rPr lang="en-US" dirty="0"/>
              <a:t>And I went out by night by the gate of the valley, even before the dragon well, and to the dung port, and viewed the walls of Jerusalem, which were broken down, and the gates thereof were consumed with fire.</a:t>
            </a:r>
          </a:p>
          <a:p>
            <a:endParaRPr lang="en-US" dirty="0"/>
          </a:p>
        </p:txBody>
      </p:sp>
    </p:spTree>
    <p:extLst>
      <p:ext uri="{BB962C8B-B14F-4D97-AF65-F5344CB8AC3E}">
        <p14:creationId xmlns:p14="http://schemas.microsoft.com/office/powerpoint/2010/main" val="3572046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1E403-0A12-8FD6-4F2B-2065A667FECF}"/>
              </a:ext>
            </a:extLst>
          </p:cNvPr>
          <p:cNvSpPr>
            <a:spLocks noGrp="1"/>
          </p:cNvSpPr>
          <p:nvPr>
            <p:ph type="title"/>
          </p:nvPr>
        </p:nvSpPr>
        <p:spPr/>
        <p:txBody>
          <a:bodyPr/>
          <a:lstStyle/>
          <a:p>
            <a:r>
              <a:rPr lang="en-US" dirty="0"/>
              <a:t>Spiritual restoration</a:t>
            </a:r>
          </a:p>
        </p:txBody>
      </p:sp>
      <p:sp>
        <p:nvSpPr>
          <p:cNvPr id="3" name="Content Placeholder 2">
            <a:extLst>
              <a:ext uri="{FF2B5EF4-FFF2-40B4-BE49-F238E27FC236}">
                <a16:creationId xmlns:a16="http://schemas.microsoft.com/office/drawing/2014/main" id="{9F8CB7F7-8DB3-42CF-9D97-CB29F7314E10}"/>
              </a:ext>
            </a:extLst>
          </p:cNvPr>
          <p:cNvSpPr>
            <a:spLocks noGrp="1"/>
          </p:cNvSpPr>
          <p:nvPr>
            <p:ph sz="half" idx="1"/>
          </p:nvPr>
        </p:nvSpPr>
        <p:spPr>
          <a:xfrm>
            <a:off x="6520543" y="1690688"/>
            <a:ext cx="5181600" cy="4351338"/>
          </a:xfrm>
        </p:spPr>
        <p:txBody>
          <a:bodyPr>
            <a:normAutofit/>
          </a:bodyPr>
          <a:lstStyle/>
          <a:p>
            <a:r>
              <a:rPr lang="en-US" dirty="0"/>
              <a:t>The spiritual restoration of which the work in Nehemiah's day was a symbol is outlined in the words of Isaiah: “Your ancient ruins shall be rebuilt; you shall raise up the foundations of many generations; you shall be called the repairer of the breach, the restorer of streets to dwell in.” Isaiah 58:12, RSV. SS 351.2</a:t>
            </a:r>
          </a:p>
        </p:txBody>
      </p:sp>
    </p:spTree>
    <p:extLst>
      <p:ext uri="{BB962C8B-B14F-4D97-AF65-F5344CB8AC3E}">
        <p14:creationId xmlns:p14="http://schemas.microsoft.com/office/powerpoint/2010/main" val="1832908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0ADD9-C5F4-F9BA-DD4F-8DDEABA3CFB1}"/>
              </a:ext>
            </a:extLst>
          </p:cNvPr>
          <p:cNvSpPr>
            <a:spLocks noGrp="1"/>
          </p:cNvSpPr>
          <p:nvPr>
            <p:ph type="title"/>
          </p:nvPr>
        </p:nvSpPr>
        <p:spPr/>
        <p:txBody>
          <a:bodyPr/>
          <a:lstStyle/>
          <a:p>
            <a:r>
              <a:rPr lang="en-US" dirty="0"/>
              <a:t>Come let us build</a:t>
            </a:r>
          </a:p>
        </p:txBody>
      </p:sp>
      <p:sp>
        <p:nvSpPr>
          <p:cNvPr id="4" name="Content Placeholder 3">
            <a:extLst>
              <a:ext uri="{FF2B5EF4-FFF2-40B4-BE49-F238E27FC236}">
                <a16:creationId xmlns:a16="http://schemas.microsoft.com/office/drawing/2014/main" id="{5D3E41D3-A4B7-80E0-8E73-3ACB80F91CF6}"/>
              </a:ext>
            </a:extLst>
          </p:cNvPr>
          <p:cNvSpPr>
            <a:spLocks noGrp="1"/>
          </p:cNvSpPr>
          <p:nvPr>
            <p:ph sz="half" idx="1"/>
          </p:nvPr>
        </p:nvSpPr>
        <p:spPr>
          <a:xfrm>
            <a:off x="6638109" y="1690688"/>
            <a:ext cx="5181600" cy="4351338"/>
          </a:xfrm>
        </p:spPr>
        <p:txBody>
          <a:bodyPr>
            <a:normAutofit lnSpcReduction="10000"/>
          </a:bodyPr>
          <a:lstStyle/>
          <a:p>
            <a:r>
              <a:rPr lang="en-US" dirty="0"/>
              <a:t>Nehemiah 2:17 Then said I unto them, Ye see the distress that we are in, how Jerusalem lieth waste, and the gates thereof are burned with fire: come, and let us build up the wall of Jerusalem, that we be no more a reproach. 18 Then I told them of the hand of my God which was good upon me; … So they strengthened their hands for this good work.</a:t>
            </a:r>
          </a:p>
        </p:txBody>
      </p:sp>
    </p:spTree>
    <p:extLst>
      <p:ext uri="{BB962C8B-B14F-4D97-AF65-F5344CB8AC3E}">
        <p14:creationId xmlns:p14="http://schemas.microsoft.com/office/powerpoint/2010/main" val="3766222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B2849-D971-1DA4-3C79-02A7E043D76A}"/>
              </a:ext>
            </a:extLst>
          </p:cNvPr>
          <p:cNvSpPr>
            <a:spLocks noGrp="1"/>
          </p:cNvSpPr>
          <p:nvPr>
            <p:ph type="title"/>
          </p:nvPr>
        </p:nvSpPr>
        <p:spPr/>
        <p:txBody>
          <a:bodyPr/>
          <a:lstStyle/>
          <a:p>
            <a:r>
              <a:rPr lang="en-US" dirty="0"/>
              <a:t>MANIFESTATION OF THE FAVOR OF HEAVEN</a:t>
            </a:r>
          </a:p>
        </p:txBody>
      </p:sp>
      <p:sp>
        <p:nvSpPr>
          <p:cNvPr id="3" name="Content Placeholder 2">
            <a:extLst>
              <a:ext uri="{FF2B5EF4-FFF2-40B4-BE49-F238E27FC236}">
                <a16:creationId xmlns:a16="http://schemas.microsoft.com/office/drawing/2014/main" id="{00B2429C-54B5-EA39-AC4F-D086FB5C8961}"/>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415B9E06-3C80-218C-B59D-B34E6A715E83}"/>
              </a:ext>
            </a:extLst>
          </p:cNvPr>
          <p:cNvSpPr>
            <a:spLocks noGrp="1"/>
          </p:cNvSpPr>
          <p:nvPr>
            <p:ph sz="half" idx="2"/>
          </p:nvPr>
        </p:nvSpPr>
        <p:spPr/>
        <p:txBody>
          <a:bodyPr/>
          <a:lstStyle/>
          <a:p>
            <a:r>
              <a:rPr lang="en-US" dirty="0"/>
              <a:t>This appeal went straight to their hearts; the manifestation of the favor of Heaven toward them put their fears to shame. With new courage they cried out with one voice, “Let us rise up and build.”—The Southern Watchman, March 29, 1904. </a:t>
            </a:r>
          </a:p>
        </p:txBody>
      </p:sp>
    </p:spTree>
    <p:extLst>
      <p:ext uri="{BB962C8B-B14F-4D97-AF65-F5344CB8AC3E}">
        <p14:creationId xmlns:p14="http://schemas.microsoft.com/office/powerpoint/2010/main" val="34542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CED6B-76B1-72CE-6EA5-0391AD58E73E}"/>
              </a:ext>
            </a:extLst>
          </p:cNvPr>
          <p:cNvSpPr>
            <a:spLocks noGrp="1"/>
          </p:cNvSpPr>
          <p:nvPr>
            <p:ph type="title"/>
          </p:nvPr>
        </p:nvSpPr>
        <p:spPr/>
        <p:txBody>
          <a:bodyPr/>
          <a:lstStyle/>
          <a:p>
            <a:r>
              <a:rPr lang="en-US" dirty="0"/>
              <a:t>The holy energy</a:t>
            </a:r>
          </a:p>
        </p:txBody>
      </p:sp>
      <p:sp>
        <p:nvSpPr>
          <p:cNvPr id="4" name="Content Placeholder 3">
            <a:extLst>
              <a:ext uri="{FF2B5EF4-FFF2-40B4-BE49-F238E27FC236}">
                <a16:creationId xmlns:a16="http://schemas.microsoft.com/office/drawing/2014/main" id="{DCC499B9-74D8-1F05-0B33-5BBA4987FF91}"/>
              </a:ext>
            </a:extLst>
          </p:cNvPr>
          <p:cNvSpPr>
            <a:spLocks noGrp="1"/>
          </p:cNvSpPr>
          <p:nvPr>
            <p:ph sz="half" idx="2"/>
          </p:nvPr>
        </p:nvSpPr>
        <p:spPr/>
        <p:txBody>
          <a:bodyPr/>
          <a:lstStyle/>
          <a:p>
            <a:r>
              <a:rPr lang="en-US" dirty="0"/>
              <a:t>The holy energy and high hope of Nehemiah were communicated to the people. As they caught the spirit, they rose for a time to the moral level of their leader. Each, in his own sphere, was a sort of Nehemiah; and each strengthened and upheld his brother in the work.—The Southern Watchman, March 29, 1904.</a:t>
            </a:r>
          </a:p>
        </p:txBody>
      </p:sp>
    </p:spTree>
    <p:extLst>
      <p:ext uri="{BB962C8B-B14F-4D97-AF65-F5344CB8AC3E}">
        <p14:creationId xmlns:p14="http://schemas.microsoft.com/office/powerpoint/2010/main" val="308649381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3103</TotalTime>
  <Words>1507</Words>
  <Application>Microsoft Macintosh PowerPoint</Application>
  <PresentationFormat>Widescreen</PresentationFormat>
  <Paragraphs>64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 2</vt:lpstr>
      <vt:lpstr>Office Theme 2013 - 2022</vt:lpstr>
      <vt:lpstr>Leadership of Nehemiah II</vt:lpstr>
      <vt:lpstr>The need of the church today</vt:lpstr>
      <vt:lpstr>Move to action</vt:lpstr>
      <vt:lpstr>Inspection</vt:lpstr>
      <vt:lpstr>Inspection</vt:lpstr>
      <vt:lpstr>Spiritual restoration</vt:lpstr>
      <vt:lpstr>Come let us build</vt:lpstr>
      <vt:lpstr>MANIFESTATION OF THE FAVOR OF HEAVEN</vt:lpstr>
      <vt:lpstr>The holy energy</vt:lpstr>
      <vt:lpstr>READY AND WILLING</vt:lpstr>
      <vt:lpstr>Enthusiasm</vt:lpstr>
      <vt:lpstr>Enthusiasm</vt:lpstr>
      <vt:lpstr>The importance of enthusiasm</vt:lpstr>
      <vt:lpstr>How to foster enthusiasm</vt:lpstr>
      <vt:lpstr>The work of the church</vt:lpstr>
      <vt:lpstr>Church capable of ministering</vt:lpstr>
      <vt:lpstr>When is a missionary work accomplished?</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of Nehemiah</dc:title>
  <dc:creator>Tzvetan Petkov</dc:creator>
  <cp:lastModifiedBy>Tzvetan Petkov</cp:lastModifiedBy>
  <cp:revision>25</cp:revision>
  <dcterms:created xsi:type="dcterms:W3CDTF">2022-12-12T10:52:52Z</dcterms:created>
  <dcterms:modified xsi:type="dcterms:W3CDTF">2023-03-20T12:33:33Z</dcterms:modified>
</cp:coreProperties>
</file>