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86" r:id="rId2"/>
    <p:sldId id="375" r:id="rId3"/>
    <p:sldId id="295" r:id="rId4"/>
    <p:sldId id="287" r:id="rId5"/>
    <p:sldId id="289" r:id="rId6"/>
    <p:sldId id="436" r:id="rId7"/>
    <p:sldId id="290" r:id="rId8"/>
    <p:sldId id="437" r:id="rId9"/>
    <p:sldId id="292" r:id="rId10"/>
    <p:sldId id="291" r:id="rId11"/>
    <p:sldId id="293" r:id="rId12"/>
    <p:sldId id="294" r:id="rId13"/>
    <p:sldId id="296" r:id="rId14"/>
    <p:sldId id="297" r:id="rId15"/>
    <p:sldId id="439" r:id="rId16"/>
    <p:sldId id="300" r:id="rId17"/>
    <p:sldId id="303" r:id="rId18"/>
    <p:sldId id="301" r:id="rId19"/>
    <p:sldId id="374" r:id="rId20"/>
    <p:sldId id="304" r:id="rId21"/>
    <p:sldId id="298" r:id="rId22"/>
    <p:sldId id="307" r:id="rId23"/>
    <p:sldId id="299" r:id="rId24"/>
    <p:sldId id="262" r:id="rId25"/>
    <p:sldId id="302" r:id="rId26"/>
    <p:sldId id="266" r:id="rId27"/>
    <p:sldId id="271" r:id="rId28"/>
    <p:sldId id="305" r:id="rId29"/>
    <p:sldId id="281" r:id="rId30"/>
    <p:sldId id="260" r:id="rId31"/>
    <p:sldId id="308" r:id="rId32"/>
    <p:sldId id="306" r:id="rId33"/>
    <p:sldId id="317" r:id="rId34"/>
    <p:sldId id="319" r:id="rId35"/>
    <p:sldId id="318" r:id="rId36"/>
    <p:sldId id="316" r:id="rId37"/>
    <p:sldId id="28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6600"/>
    <a:srgbClr val="006699"/>
    <a:srgbClr val="003399"/>
    <a:srgbClr val="000099"/>
    <a:srgbClr val="CC3300"/>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83E6E-D1D5-4637-AB24-2A00DC85D3F1}" v="10" dt="2023-02-26T21:44:22.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44A627F4-D238-42DB-994B-E76D6D71171F}" type="slidenum">
              <a:rPr lang="en-CA" altLang="en-US" smtClean="0"/>
              <a:pPr>
                <a:defRPr/>
              </a:pPr>
              <a:t>‹#›</a:t>
            </a:fld>
            <a:endParaRPr lang="en-CA" altLang="en-US"/>
          </a:p>
        </p:txBody>
      </p:sp>
    </p:spTree>
    <p:extLst>
      <p:ext uri="{BB962C8B-B14F-4D97-AF65-F5344CB8AC3E}">
        <p14:creationId xmlns:p14="http://schemas.microsoft.com/office/powerpoint/2010/main" val="280899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18117DBF-B3DB-43F0-AB6D-5251347A0AFE}" type="slidenum">
              <a:rPr lang="en-CA" altLang="en-US" smtClean="0"/>
              <a:pPr>
                <a:defRPr/>
              </a:pPr>
              <a:t>‹#›</a:t>
            </a:fld>
            <a:endParaRPr lang="en-CA" altLang="en-US"/>
          </a:p>
        </p:txBody>
      </p:sp>
    </p:spTree>
    <p:extLst>
      <p:ext uri="{BB962C8B-B14F-4D97-AF65-F5344CB8AC3E}">
        <p14:creationId xmlns:p14="http://schemas.microsoft.com/office/powerpoint/2010/main" val="186758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5E08B6B1-F220-441B-B3C8-0920DDDE2C71}" type="slidenum">
              <a:rPr lang="en-CA" altLang="en-US" smtClean="0"/>
              <a:pPr>
                <a:defRPr/>
              </a:pPr>
              <a:t>‹#›</a:t>
            </a:fld>
            <a:endParaRPr lang="en-CA" altLang="en-US"/>
          </a:p>
        </p:txBody>
      </p:sp>
    </p:spTree>
    <p:extLst>
      <p:ext uri="{BB962C8B-B14F-4D97-AF65-F5344CB8AC3E}">
        <p14:creationId xmlns:p14="http://schemas.microsoft.com/office/powerpoint/2010/main" val="406132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08224BF-1BEF-C195-BB80-917D1BCED95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2DB9475E-C573-358A-D1E8-99B41EB59E82}"/>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8" name="Rectangle 6">
            <a:extLst>
              <a:ext uri="{FF2B5EF4-FFF2-40B4-BE49-F238E27FC236}">
                <a16:creationId xmlns:a16="http://schemas.microsoft.com/office/drawing/2014/main" id="{96FF45DC-9F2A-F83B-1371-16485AF67A9B}"/>
              </a:ext>
            </a:extLst>
          </p:cNvPr>
          <p:cNvSpPr>
            <a:spLocks noGrp="1" noChangeArrowheads="1"/>
          </p:cNvSpPr>
          <p:nvPr>
            <p:ph type="sldNum" sz="quarter" idx="12"/>
          </p:nvPr>
        </p:nvSpPr>
        <p:spPr>
          <a:ln/>
        </p:spPr>
        <p:txBody>
          <a:bodyPr/>
          <a:lstStyle>
            <a:lvl1pPr>
              <a:defRPr/>
            </a:lvl1pPr>
          </a:lstStyle>
          <a:p>
            <a:pPr>
              <a:defRPr/>
            </a:pPr>
            <a:fld id="{52C10FAD-50B0-4C85-AC06-33141AB21A2F}" type="slidenum">
              <a:rPr lang="en-CA" altLang="en-US"/>
              <a:pPr>
                <a:defRPr/>
              </a:pPr>
              <a:t>‹#›</a:t>
            </a:fld>
            <a:endParaRPr lang="en-CA" altLang="en-US"/>
          </a:p>
        </p:txBody>
      </p:sp>
    </p:spTree>
    <p:extLst>
      <p:ext uri="{BB962C8B-B14F-4D97-AF65-F5344CB8AC3E}">
        <p14:creationId xmlns:p14="http://schemas.microsoft.com/office/powerpoint/2010/main" val="130390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9F82B7-D7ED-F496-B07D-61F49F2A4C5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8D906A4-1A2A-B4D0-5B40-D102302763B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05D7D3B4-E7E0-CC1D-DAA4-DCB033B89476}"/>
              </a:ext>
            </a:extLst>
          </p:cNvPr>
          <p:cNvSpPr>
            <a:spLocks noGrp="1" noChangeArrowheads="1"/>
          </p:cNvSpPr>
          <p:nvPr>
            <p:ph type="sldNum" sz="quarter" idx="12"/>
          </p:nvPr>
        </p:nvSpPr>
        <p:spPr>
          <a:ln/>
        </p:spPr>
        <p:txBody>
          <a:bodyPr/>
          <a:lstStyle>
            <a:lvl1pPr>
              <a:defRPr/>
            </a:lvl1pPr>
          </a:lstStyle>
          <a:p>
            <a:pPr>
              <a:defRPr/>
            </a:pPr>
            <a:fld id="{30F8C895-B818-451E-AF0F-2F227011BD07}" type="slidenum">
              <a:rPr lang="en-CA" altLang="en-US"/>
              <a:pPr>
                <a:defRPr/>
              </a:pPr>
              <a:t>‹#›</a:t>
            </a:fld>
            <a:endParaRPr lang="en-CA" altLang="en-US"/>
          </a:p>
        </p:txBody>
      </p:sp>
    </p:spTree>
    <p:extLst>
      <p:ext uri="{BB962C8B-B14F-4D97-AF65-F5344CB8AC3E}">
        <p14:creationId xmlns:p14="http://schemas.microsoft.com/office/powerpoint/2010/main" val="3505964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3268D4-01F4-42CC-F6D2-9A73C1122DD2}"/>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A4047FDF-2B53-2893-5093-9893B0477853}"/>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8898ABEB-2220-96CA-8ABB-FA091D5850D7}"/>
              </a:ext>
            </a:extLst>
          </p:cNvPr>
          <p:cNvSpPr>
            <a:spLocks noGrp="1" noChangeArrowheads="1"/>
          </p:cNvSpPr>
          <p:nvPr>
            <p:ph type="sldNum" sz="quarter" idx="12"/>
          </p:nvPr>
        </p:nvSpPr>
        <p:spPr>
          <a:ln/>
        </p:spPr>
        <p:txBody>
          <a:bodyPr/>
          <a:lstStyle>
            <a:lvl1pPr>
              <a:defRPr/>
            </a:lvl1pPr>
          </a:lstStyle>
          <a:p>
            <a:pPr>
              <a:defRPr/>
            </a:pPr>
            <a:fld id="{6783AB94-E858-4F15-93B1-B1CA33483B16}" type="slidenum">
              <a:rPr lang="en-CA" altLang="en-US"/>
              <a:pPr>
                <a:defRPr/>
              </a:pPr>
              <a:t>‹#›</a:t>
            </a:fld>
            <a:endParaRPr lang="en-CA" altLang="en-US"/>
          </a:p>
        </p:txBody>
      </p:sp>
    </p:spTree>
    <p:extLst>
      <p:ext uri="{BB962C8B-B14F-4D97-AF65-F5344CB8AC3E}">
        <p14:creationId xmlns:p14="http://schemas.microsoft.com/office/powerpoint/2010/main" val="2715843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C7137EF-9946-5FB3-EC6E-C4534D088F75}"/>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a:extLst>
              <a:ext uri="{FF2B5EF4-FFF2-40B4-BE49-F238E27FC236}">
                <a16:creationId xmlns:a16="http://schemas.microsoft.com/office/drawing/2014/main" id="{B432E017-51D6-250E-F149-2CA44D1217FD}"/>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a:extLst>
              <a:ext uri="{FF2B5EF4-FFF2-40B4-BE49-F238E27FC236}">
                <a16:creationId xmlns:a16="http://schemas.microsoft.com/office/drawing/2014/main" id="{1AA844F2-2AAF-3165-7475-4FB73C87F5BB}"/>
              </a:ext>
            </a:extLst>
          </p:cNvPr>
          <p:cNvSpPr>
            <a:spLocks noGrp="1" noChangeArrowheads="1"/>
          </p:cNvSpPr>
          <p:nvPr>
            <p:ph type="sldNum" sz="quarter" idx="12"/>
          </p:nvPr>
        </p:nvSpPr>
        <p:spPr>
          <a:ln/>
        </p:spPr>
        <p:txBody>
          <a:bodyPr/>
          <a:lstStyle>
            <a:lvl1pPr>
              <a:defRPr/>
            </a:lvl1pPr>
          </a:lstStyle>
          <a:p>
            <a:pPr>
              <a:defRPr/>
            </a:pPr>
            <a:fld id="{9514E271-8F2A-4857-84F3-6945655F83FF}" type="slidenum">
              <a:rPr lang="en-CA" altLang="en-US"/>
              <a:pPr>
                <a:defRPr/>
              </a:pPr>
              <a:t>‹#›</a:t>
            </a:fld>
            <a:endParaRPr lang="en-CA" altLang="en-US"/>
          </a:p>
        </p:txBody>
      </p:sp>
    </p:spTree>
    <p:extLst>
      <p:ext uri="{BB962C8B-B14F-4D97-AF65-F5344CB8AC3E}">
        <p14:creationId xmlns:p14="http://schemas.microsoft.com/office/powerpoint/2010/main" val="97589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12E35836-C568-4CA2-B57C-D4CE3877EE9A}" type="slidenum">
              <a:rPr lang="en-CA" altLang="en-US" smtClean="0"/>
              <a:pPr>
                <a:defRPr/>
              </a:pPr>
              <a:t>‹#›</a:t>
            </a:fld>
            <a:endParaRPr lang="en-CA" altLang="en-US"/>
          </a:p>
        </p:txBody>
      </p:sp>
    </p:spTree>
    <p:extLst>
      <p:ext uri="{BB962C8B-B14F-4D97-AF65-F5344CB8AC3E}">
        <p14:creationId xmlns:p14="http://schemas.microsoft.com/office/powerpoint/2010/main" val="392345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29BB493E-4F85-468D-B826-D47AB397AA7A}" type="slidenum">
              <a:rPr lang="en-CA" altLang="en-US" smtClean="0"/>
              <a:pPr>
                <a:defRPr/>
              </a:pPr>
              <a:t>‹#›</a:t>
            </a:fld>
            <a:endParaRPr lang="en-CA" altLang="en-US"/>
          </a:p>
        </p:txBody>
      </p:sp>
    </p:spTree>
    <p:extLst>
      <p:ext uri="{BB962C8B-B14F-4D97-AF65-F5344CB8AC3E}">
        <p14:creationId xmlns:p14="http://schemas.microsoft.com/office/powerpoint/2010/main" val="89032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E6B7D8ED-DB2A-4E00-B9D9-AD628C54F818}" type="slidenum">
              <a:rPr lang="en-CA" altLang="en-US" smtClean="0"/>
              <a:pPr>
                <a:defRPr/>
              </a:pPr>
              <a:t>‹#›</a:t>
            </a:fld>
            <a:endParaRPr lang="en-CA" altLang="en-US"/>
          </a:p>
        </p:txBody>
      </p:sp>
    </p:spTree>
    <p:extLst>
      <p:ext uri="{BB962C8B-B14F-4D97-AF65-F5344CB8AC3E}">
        <p14:creationId xmlns:p14="http://schemas.microsoft.com/office/powerpoint/2010/main" val="157969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CA" altLang="en-US"/>
          </a:p>
        </p:txBody>
      </p:sp>
      <p:sp>
        <p:nvSpPr>
          <p:cNvPr id="8" name="Footer Placeholder 7"/>
          <p:cNvSpPr>
            <a:spLocks noGrp="1"/>
          </p:cNvSpPr>
          <p:nvPr>
            <p:ph type="ftr" sz="quarter" idx="11"/>
          </p:nvPr>
        </p:nvSpPr>
        <p:spPr/>
        <p:txBody>
          <a:bodyPr/>
          <a:lstStyle/>
          <a:p>
            <a:pPr>
              <a:defRPr/>
            </a:pPr>
            <a:endParaRPr lang="en-CA" altLang="en-US"/>
          </a:p>
        </p:txBody>
      </p:sp>
      <p:sp>
        <p:nvSpPr>
          <p:cNvPr id="9" name="Slide Number Placeholder 8"/>
          <p:cNvSpPr>
            <a:spLocks noGrp="1"/>
          </p:cNvSpPr>
          <p:nvPr>
            <p:ph type="sldNum" sz="quarter" idx="12"/>
          </p:nvPr>
        </p:nvSpPr>
        <p:spPr/>
        <p:txBody>
          <a:bodyPr/>
          <a:lstStyle/>
          <a:p>
            <a:pPr>
              <a:defRPr/>
            </a:pPr>
            <a:fld id="{A262F6ED-B88F-42F5-B4E8-8FCB670492EB}" type="slidenum">
              <a:rPr lang="en-CA" altLang="en-US" smtClean="0"/>
              <a:pPr>
                <a:defRPr/>
              </a:pPr>
              <a:t>‹#›</a:t>
            </a:fld>
            <a:endParaRPr lang="en-CA" altLang="en-US"/>
          </a:p>
        </p:txBody>
      </p:sp>
    </p:spTree>
    <p:extLst>
      <p:ext uri="{BB962C8B-B14F-4D97-AF65-F5344CB8AC3E}">
        <p14:creationId xmlns:p14="http://schemas.microsoft.com/office/powerpoint/2010/main" val="253994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CA" altLang="en-US"/>
          </a:p>
        </p:txBody>
      </p:sp>
      <p:sp>
        <p:nvSpPr>
          <p:cNvPr id="4" name="Footer Placeholder 3"/>
          <p:cNvSpPr>
            <a:spLocks noGrp="1"/>
          </p:cNvSpPr>
          <p:nvPr>
            <p:ph type="ftr" sz="quarter" idx="11"/>
          </p:nvPr>
        </p:nvSpPr>
        <p:spPr/>
        <p:txBody>
          <a:bodyPr/>
          <a:lstStyle/>
          <a:p>
            <a:pPr>
              <a:defRPr/>
            </a:pPr>
            <a:endParaRPr lang="en-CA" altLang="en-US"/>
          </a:p>
        </p:txBody>
      </p:sp>
      <p:sp>
        <p:nvSpPr>
          <p:cNvPr id="5" name="Slide Number Placeholder 4"/>
          <p:cNvSpPr>
            <a:spLocks noGrp="1"/>
          </p:cNvSpPr>
          <p:nvPr>
            <p:ph type="sldNum" sz="quarter" idx="12"/>
          </p:nvPr>
        </p:nvSpPr>
        <p:spPr/>
        <p:txBody>
          <a:bodyPr/>
          <a:lstStyle/>
          <a:p>
            <a:pPr>
              <a:defRPr/>
            </a:pPr>
            <a:fld id="{529E88AC-1FB1-4B5A-A402-16834C9D1AE2}" type="slidenum">
              <a:rPr lang="en-CA" altLang="en-US" smtClean="0"/>
              <a:pPr>
                <a:defRPr/>
              </a:pPr>
              <a:t>‹#›</a:t>
            </a:fld>
            <a:endParaRPr lang="en-CA" altLang="en-US"/>
          </a:p>
        </p:txBody>
      </p:sp>
    </p:spTree>
    <p:extLst>
      <p:ext uri="{BB962C8B-B14F-4D97-AF65-F5344CB8AC3E}">
        <p14:creationId xmlns:p14="http://schemas.microsoft.com/office/powerpoint/2010/main" val="24138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altLang="en-US"/>
          </a:p>
        </p:txBody>
      </p:sp>
      <p:sp>
        <p:nvSpPr>
          <p:cNvPr id="3" name="Footer Placeholder 2"/>
          <p:cNvSpPr>
            <a:spLocks noGrp="1"/>
          </p:cNvSpPr>
          <p:nvPr>
            <p:ph type="ftr" sz="quarter" idx="11"/>
          </p:nvPr>
        </p:nvSpPr>
        <p:spPr/>
        <p:txBody>
          <a:bodyPr/>
          <a:lstStyle/>
          <a:p>
            <a:pPr>
              <a:defRPr/>
            </a:pPr>
            <a:endParaRPr lang="en-CA" altLang="en-US"/>
          </a:p>
        </p:txBody>
      </p:sp>
      <p:sp>
        <p:nvSpPr>
          <p:cNvPr id="4" name="Slide Number Placeholder 3"/>
          <p:cNvSpPr>
            <a:spLocks noGrp="1"/>
          </p:cNvSpPr>
          <p:nvPr>
            <p:ph type="sldNum" sz="quarter" idx="12"/>
          </p:nvPr>
        </p:nvSpPr>
        <p:spPr/>
        <p:txBody>
          <a:bodyPr/>
          <a:lstStyle/>
          <a:p>
            <a:pPr>
              <a:defRPr/>
            </a:pPr>
            <a:fld id="{8EAC4036-DB61-4C4F-9E83-75258E73573F}" type="slidenum">
              <a:rPr lang="en-CA" altLang="en-US" smtClean="0"/>
              <a:pPr>
                <a:defRPr/>
              </a:pPr>
              <a:t>‹#›</a:t>
            </a:fld>
            <a:endParaRPr lang="en-CA" altLang="en-US"/>
          </a:p>
        </p:txBody>
      </p:sp>
    </p:spTree>
    <p:extLst>
      <p:ext uri="{BB962C8B-B14F-4D97-AF65-F5344CB8AC3E}">
        <p14:creationId xmlns:p14="http://schemas.microsoft.com/office/powerpoint/2010/main" val="240509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FB139654-1500-4952-9FE7-4C71C10BBD96}" type="slidenum">
              <a:rPr lang="en-CA" altLang="en-US" smtClean="0"/>
              <a:pPr>
                <a:defRPr/>
              </a:pPr>
              <a:t>‹#›</a:t>
            </a:fld>
            <a:endParaRPr lang="en-CA" altLang="en-US"/>
          </a:p>
        </p:txBody>
      </p:sp>
    </p:spTree>
    <p:extLst>
      <p:ext uri="{BB962C8B-B14F-4D97-AF65-F5344CB8AC3E}">
        <p14:creationId xmlns:p14="http://schemas.microsoft.com/office/powerpoint/2010/main" val="312019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C7EC0CCD-E54C-4C01-B084-93D83134A587}" type="slidenum">
              <a:rPr lang="en-CA" altLang="en-US" smtClean="0"/>
              <a:pPr>
                <a:defRPr/>
              </a:pPr>
              <a:t>‹#›</a:t>
            </a:fld>
            <a:endParaRPr lang="en-CA" altLang="en-US"/>
          </a:p>
        </p:txBody>
      </p:sp>
    </p:spTree>
    <p:extLst>
      <p:ext uri="{BB962C8B-B14F-4D97-AF65-F5344CB8AC3E}">
        <p14:creationId xmlns:p14="http://schemas.microsoft.com/office/powerpoint/2010/main" val="319182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1A9FF6-145E-4310-99EB-44984AEB8DEF}" type="slidenum">
              <a:rPr lang="en-CA" altLang="en-US" smtClean="0"/>
              <a:pPr>
                <a:defRPr/>
              </a:pPr>
              <a:t>‹#›</a:t>
            </a:fld>
            <a:endParaRPr lang="en-CA" altLang="en-US"/>
          </a:p>
        </p:txBody>
      </p:sp>
    </p:spTree>
    <p:extLst>
      <p:ext uri="{BB962C8B-B14F-4D97-AF65-F5344CB8AC3E}">
        <p14:creationId xmlns:p14="http://schemas.microsoft.com/office/powerpoint/2010/main" val="28151156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51" name="Text Box 7">
            <a:extLst>
              <a:ext uri="{FF2B5EF4-FFF2-40B4-BE49-F238E27FC236}">
                <a16:creationId xmlns:a16="http://schemas.microsoft.com/office/drawing/2014/main" id="{26F77177-8C8E-3768-6EDE-38286BD04F64}"/>
              </a:ext>
            </a:extLst>
          </p:cNvPr>
          <p:cNvSpPr txBox="1">
            <a:spLocks noChangeArrowheads="1"/>
          </p:cNvSpPr>
          <p:nvPr/>
        </p:nvSpPr>
        <p:spPr bwMode="auto">
          <a:xfrm>
            <a:off x="5059971" y="1783959"/>
            <a:ext cx="3483937" cy="28891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lnSpc>
                <a:spcPct val="90000"/>
              </a:lnSpc>
              <a:spcBef>
                <a:spcPct val="0"/>
              </a:spcBef>
              <a:spcAft>
                <a:spcPts val="600"/>
              </a:spcAft>
              <a:buNone/>
            </a:pPr>
            <a:r>
              <a:rPr lang="en-US" altLang="en-US" sz="4700">
                <a:latin typeface="+mj-lt"/>
                <a:ea typeface="+mj-ea"/>
                <a:cs typeface="+mj-cs"/>
              </a:rPr>
              <a:t> </a:t>
            </a:r>
            <a:r>
              <a:rPr lang="en-US" altLang="en-US" sz="4700" b="1">
                <a:latin typeface="+mj-lt"/>
                <a:ea typeface="+mj-ea"/>
                <a:cs typeface="+mj-cs"/>
              </a:rPr>
              <a:t>The Revelation of Jesus Christ</a:t>
            </a:r>
          </a:p>
        </p:txBody>
      </p:sp>
      <p:sp>
        <p:nvSpPr>
          <p:cNvPr id="2056" name="Freeform: Shape 205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6" descr="Jesus and World">
            <a:extLst>
              <a:ext uri="{FF2B5EF4-FFF2-40B4-BE49-F238E27FC236}">
                <a16:creationId xmlns:a16="http://schemas.microsoft.com/office/drawing/2014/main" id="{3927AC44-3334-13A5-0363-7E896EF96A4A}"/>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7492" r="11838"/>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453BCE7-ACAF-9DCD-9CF5-8BB6731CFF2B}"/>
              </a:ext>
            </a:extLst>
          </p:cNvPr>
          <p:cNvSpPr>
            <a:spLocks noGrp="1" noChangeArrowheads="1"/>
          </p:cNvSpPr>
          <p:nvPr>
            <p:ph type="title"/>
          </p:nvPr>
        </p:nvSpPr>
        <p:spPr>
          <a:xfrm>
            <a:off x="4975600" y="1396289"/>
            <a:ext cx="3754752" cy="1325563"/>
          </a:xfrm>
        </p:spPr>
        <p:txBody>
          <a:bodyPr vert="horz" lIns="91440" tIns="45720" rIns="91440" bIns="45720" rtlCol="0" anchor="ctr">
            <a:normAutofit/>
          </a:bodyPr>
          <a:lstStyle/>
          <a:p>
            <a:r>
              <a:rPr lang="en-US" altLang="en-US" sz="3400" b="1"/>
              <a:t>.The Object/Purpose of the Book…</a:t>
            </a:r>
          </a:p>
        </p:txBody>
      </p:sp>
      <p:sp>
        <p:nvSpPr>
          <p:cNvPr id="11273" name="Freeform: Shape 1127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8" name="Picture 7" descr="bible">
            <a:extLst>
              <a:ext uri="{FF2B5EF4-FFF2-40B4-BE49-F238E27FC236}">
                <a16:creationId xmlns:a16="http://schemas.microsoft.com/office/drawing/2014/main" id="{9F2AD2C6-A7A8-1F12-53FC-73BE35AF6FC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972" r="34618"/>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4">
            <a:extLst>
              <a:ext uri="{FF2B5EF4-FFF2-40B4-BE49-F238E27FC236}">
                <a16:creationId xmlns:a16="http://schemas.microsoft.com/office/drawing/2014/main" id="{9545638D-3626-BC7B-4E01-3AB9F585982C}"/>
              </a:ext>
            </a:extLst>
          </p:cNvPr>
          <p:cNvSpPr>
            <a:spLocks noGrp="1" noChangeArrowheads="1"/>
          </p:cNvSpPr>
          <p:nvPr>
            <p:ph type="body" sz="half" idx="1"/>
          </p:nvPr>
        </p:nvSpPr>
        <p:spPr>
          <a:xfrm>
            <a:off x="4978933" y="2871982"/>
            <a:ext cx="3753055" cy="3181684"/>
          </a:xfrm>
        </p:spPr>
        <p:txBody>
          <a:bodyPr vert="horz" lIns="91440" tIns="45720" rIns="91440" bIns="45720" rtlCol="0" anchor="t">
            <a:normAutofit/>
          </a:bodyPr>
          <a:lstStyle/>
          <a:p>
            <a:r>
              <a:rPr lang="en-US" altLang="en-US" sz="1600"/>
              <a:t>“To Show unto </a:t>
            </a:r>
            <a:r>
              <a:rPr lang="en-US" altLang="en-US" sz="1600" b="1"/>
              <a:t>His servants</a:t>
            </a:r>
            <a:r>
              <a:rPr lang="en-US" altLang="en-US" sz="1600"/>
              <a:t> things which must shortly come to pass.”- </a:t>
            </a:r>
            <a:r>
              <a:rPr lang="en-US" altLang="en-US" sz="1600" b="1"/>
              <a:t>{Rev:1:1}</a:t>
            </a:r>
          </a:p>
          <a:p>
            <a:r>
              <a:rPr lang="en-US" altLang="en-US" sz="1600" b="1"/>
              <a:t>Who are God’s Servants?</a:t>
            </a:r>
          </a:p>
          <a:p>
            <a:r>
              <a:rPr lang="en-US" altLang="en-US" sz="1600" b="1"/>
              <a:t>    - Those love and fear him.</a:t>
            </a:r>
          </a:p>
          <a:p>
            <a:r>
              <a:rPr lang="en-US" altLang="en-US" sz="1600"/>
              <a:t>The Secrets revealed in</a:t>
            </a:r>
            <a:r>
              <a:rPr lang="en-US" altLang="en-US" sz="1600" b="1"/>
              <a:t> the Book is for God’s Children </a:t>
            </a:r>
            <a:r>
              <a:rPr lang="en-US" altLang="en-US" sz="1600"/>
              <a:t>in all time, and has specific application to specific period(s) of the history of God’s Church. </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1" name="Picture 6" descr="revelationm">
            <a:extLst>
              <a:ext uri="{FF2B5EF4-FFF2-40B4-BE49-F238E27FC236}">
                <a16:creationId xmlns:a16="http://schemas.microsoft.com/office/drawing/2014/main" id="{86C5F74B-8457-B9FD-91A4-4959D6EC9733}"/>
              </a:ext>
            </a:extLst>
          </p:cNvPr>
          <p:cNvPicPr>
            <a:picLocks noGrp="1" noChangeAspect="1" noChangeArrowheads="1"/>
          </p:cNvPicPr>
          <p:nvPr>
            <p:ph sz="quarter" idx="2"/>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l="6242" r="5780" b="-1"/>
          <a:stretch/>
        </p:blipFill>
        <p:spPr>
          <a:xfrm>
            <a:off x="-14" y="10"/>
            <a:ext cx="9141713"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Rectangle 2">
            <a:extLst>
              <a:ext uri="{FF2B5EF4-FFF2-40B4-BE49-F238E27FC236}">
                <a16:creationId xmlns:a16="http://schemas.microsoft.com/office/drawing/2014/main" id="{411EED04-3EF5-A87C-A599-81FC40229606}"/>
              </a:ext>
            </a:extLst>
          </p:cNvPr>
          <p:cNvSpPr>
            <a:spLocks noGrp="1" noChangeArrowheads="1"/>
          </p:cNvSpPr>
          <p:nvPr>
            <p:ph type="title" sz="quarter"/>
          </p:nvPr>
        </p:nvSpPr>
        <p:spPr>
          <a:xfrm>
            <a:off x="4540251" y="803325"/>
            <a:ext cx="3985902" cy="1325563"/>
          </a:xfrm>
        </p:spPr>
        <p:txBody>
          <a:bodyPr vert="horz" lIns="91440" tIns="45720" rIns="91440" bIns="45720" rtlCol="0" anchor="ctr">
            <a:normAutofit/>
          </a:bodyPr>
          <a:lstStyle/>
          <a:p>
            <a:r>
              <a:rPr lang="en-US" altLang="en-US" sz="3700" b="1" kern="1200">
                <a:solidFill>
                  <a:schemeClr val="tx1"/>
                </a:solidFill>
                <a:latin typeface="+mj-lt"/>
                <a:ea typeface="+mj-ea"/>
                <a:cs typeface="+mj-cs"/>
              </a:rPr>
              <a:t>The Divine Method of Revelation…</a:t>
            </a:r>
          </a:p>
        </p:txBody>
      </p:sp>
      <p:sp>
        <p:nvSpPr>
          <p:cNvPr id="12298" name="Freeform: Shape 1229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3" name="Picture 13" descr="kingofkings">
            <a:extLst>
              <a:ext uri="{FF2B5EF4-FFF2-40B4-BE49-F238E27FC236}">
                <a16:creationId xmlns:a16="http://schemas.microsoft.com/office/drawing/2014/main" id="{0E6D6D0C-41ED-F3A6-C694-4B6F5BC4D995}"/>
              </a:ext>
            </a:extLst>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4758" r="5022" b="-2"/>
          <a:stretch/>
        </p:blipFill>
        <p:spPr>
          <a:xfrm>
            <a:off x="-1736" y="-2"/>
            <a:ext cx="4081394" cy="565494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9">
            <a:extLst>
              <a:ext uri="{FF2B5EF4-FFF2-40B4-BE49-F238E27FC236}">
                <a16:creationId xmlns:a16="http://schemas.microsoft.com/office/drawing/2014/main" id="{6BD093D5-C3F0-D88E-1E5F-D38C4176228E}"/>
              </a:ext>
            </a:extLst>
          </p:cNvPr>
          <p:cNvSpPr>
            <a:spLocks noGrp="1" noChangeArrowheads="1"/>
          </p:cNvSpPr>
          <p:nvPr>
            <p:ph sz="quarter" idx="3"/>
          </p:nvPr>
        </p:nvSpPr>
        <p:spPr>
          <a:xfrm>
            <a:off x="4540250" y="2279018"/>
            <a:ext cx="3985907" cy="3375920"/>
          </a:xfrm>
        </p:spPr>
        <p:txBody>
          <a:bodyPr vert="horz" lIns="91440" tIns="45720" rIns="91440" bIns="45720" rtlCol="0" anchor="t">
            <a:normAutofit/>
          </a:bodyPr>
          <a:lstStyle/>
          <a:p>
            <a:endParaRPr lang="en-US" altLang="en-US" sz="1600"/>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8" descr="Revelation%20PowerPoint%20Sermons">
            <a:extLst>
              <a:ext uri="{FF2B5EF4-FFF2-40B4-BE49-F238E27FC236}">
                <a16:creationId xmlns:a16="http://schemas.microsoft.com/office/drawing/2014/main" id="{2345479C-49E5-7129-BDD4-1E790686DE9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6250"/>
          <a:stretch/>
        </p:blipFill>
        <p:spPr>
          <a:xfrm>
            <a:off x="-3" y="-4"/>
            <a:ext cx="565098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Rectangle 4">
            <a:extLst>
              <a:ext uri="{FF2B5EF4-FFF2-40B4-BE49-F238E27FC236}">
                <a16:creationId xmlns:a16="http://schemas.microsoft.com/office/drawing/2014/main" id="{56568C9A-20C1-F44B-07A2-75487277A3AF}"/>
              </a:ext>
            </a:extLst>
          </p:cNvPr>
          <p:cNvSpPr>
            <a:spLocks noGrp="1" noChangeArrowheads="1"/>
          </p:cNvSpPr>
          <p:nvPr>
            <p:ph type="title"/>
          </p:nvPr>
        </p:nvSpPr>
        <p:spPr>
          <a:xfrm>
            <a:off x="4757737" y="3962400"/>
            <a:ext cx="4129361" cy="1690409"/>
          </a:xfrm>
        </p:spPr>
        <p:txBody>
          <a:bodyPr vert="horz" lIns="91440" tIns="45720" rIns="91440" bIns="45720" rtlCol="0" anchor="b">
            <a:normAutofit/>
          </a:bodyPr>
          <a:lstStyle/>
          <a:p>
            <a:r>
              <a:rPr lang="en-US" altLang="en-US" sz="3800" b="1" kern="1200">
                <a:solidFill>
                  <a:schemeClr val="tx1"/>
                </a:solidFill>
                <a:latin typeface="+mj-lt"/>
                <a:ea typeface="+mj-ea"/>
                <a:cs typeface="+mj-cs"/>
              </a:rPr>
              <a:t>From Angel Gabriel to Prophet John…</a:t>
            </a:r>
          </a:p>
        </p:txBody>
      </p:sp>
      <p:pic>
        <p:nvPicPr>
          <p:cNvPr id="13316" name="Picture 10" descr="Jesus in Getsemane">
            <a:extLst>
              <a:ext uri="{FF2B5EF4-FFF2-40B4-BE49-F238E27FC236}">
                <a16:creationId xmlns:a16="http://schemas.microsoft.com/office/drawing/2014/main" id="{08E92A39-5C6A-D010-FA4C-FE906F6018F9}"/>
              </a:ext>
            </a:extLst>
          </p:cNvPr>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t="8874"/>
          <a:stretch/>
        </p:blipFill>
        <p:spPr>
          <a:xfrm>
            <a:off x="5740155" y="6"/>
            <a:ext cx="3403848"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4340" name="Picture 10" descr="Gabriel%20Angel">
            <a:extLst>
              <a:ext uri="{FF2B5EF4-FFF2-40B4-BE49-F238E27FC236}">
                <a16:creationId xmlns:a16="http://schemas.microsoft.com/office/drawing/2014/main" id="{FA436256-4302-2E0D-8807-F264B65FBA9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0767"/>
          <a:stretch/>
        </p:blipFill>
        <p:spPr>
          <a:xfrm>
            <a:off x="20" y="10"/>
            <a:ext cx="5257402"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Freeform: Shape 1434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83945" y="-1"/>
            <a:ext cx="4860055"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347" name="Freeform: Shape 1434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57088" y="0"/>
            <a:ext cx="4686912"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8" name="Rectangle 5">
            <a:extLst>
              <a:ext uri="{FF2B5EF4-FFF2-40B4-BE49-F238E27FC236}">
                <a16:creationId xmlns:a16="http://schemas.microsoft.com/office/drawing/2014/main" id="{CF6732DF-2053-9846-3299-2DFAEB4BA854}"/>
              </a:ext>
            </a:extLst>
          </p:cNvPr>
          <p:cNvSpPr>
            <a:spLocks noGrp="1" noChangeArrowheads="1"/>
          </p:cNvSpPr>
          <p:nvPr>
            <p:ph type="title"/>
          </p:nvPr>
        </p:nvSpPr>
        <p:spPr>
          <a:xfrm>
            <a:off x="5101077" y="1396289"/>
            <a:ext cx="3614964" cy="1325563"/>
          </a:xfrm>
        </p:spPr>
        <p:txBody>
          <a:bodyPr vert="horz" lIns="91440" tIns="45720" rIns="91440" bIns="45720" rtlCol="0" anchor="ctr">
            <a:normAutofit/>
          </a:bodyPr>
          <a:lstStyle/>
          <a:p>
            <a:r>
              <a:rPr lang="en-US" altLang="en-US" sz="3700" b="1"/>
              <a:t>Gabriel Is the Angel of Prophecy</a:t>
            </a:r>
          </a:p>
        </p:txBody>
      </p:sp>
      <p:sp>
        <p:nvSpPr>
          <p:cNvPr id="14339" name="Rectangle 8">
            <a:extLst>
              <a:ext uri="{FF2B5EF4-FFF2-40B4-BE49-F238E27FC236}">
                <a16:creationId xmlns:a16="http://schemas.microsoft.com/office/drawing/2014/main" id="{4AB64248-6FA8-AEAC-8546-2BF260F1FC25}"/>
              </a:ext>
            </a:extLst>
          </p:cNvPr>
          <p:cNvSpPr>
            <a:spLocks noGrp="1" noChangeArrowheads="1"/>
          </p:cNvSpPr>
          <p:nvPr>
            <p:ph type="body" sz="half" idx="1"/>
          </p:nvPr>
        </p:nvSpPr>
        <p:spPr>
          <a:xfrm>
            <a:off x="5101076" y="2871982"/>
            <a:ext cx="3614963" cy="3181684"/>
          </a:xfrm>
        </p:spPr>
        <p:txBody>
          <a:bodyPr vert="horz" lIns="91440" tIns="45720" rIns="91440" bIns="45720" rtlCol="0" anchor="t">
            <a:normAutofit/>
          </a:bodyPr>
          <a:lstStyle/>
          <a:p>
            <a:r>
              <a:rPr lang="en-US" altLang="en-US" sz="1600"/>
              <a:t>He was the one whom God sent to Reveal the Prophecies to Daniel (Dan 8:15-18; 9:20-23; 10:7-14,18-21); he was sent to Virgin Mary; to   Zacharias(John the Baptist’s father)-</a:t>
            </a:r>
          </a:p>
          <a:p>
            <a:r>
              <a:rPr lang="en-US" altLang="en-US" sz="1600">
                <a:sym typeface="Wingdings" panose="05000000000000000000" pitchFamily="2" charset="2"/>
              </a:rPr>
              <a:t>           {Luke 1:1-37}</a:t>
            </a:r>
          </a:p>
          <a:p>
            <a:r>
              <a:rPr lang="en-US" altLang="en-US" sz="1600">
                <a:sym typeface="Wingdings" panose="05000000000000000000" pitchFamily="2" charset="2"/>
              </a:rPr>
              <a:t>He strengthened </a:t>
            </a:r>
            <a:r>
              <a:rPr lang="en-US" altLang="en-US" sz="1600" b="1">
                <a:sym typeface="Wingdings" panose="05000000000000000000" pitchFamily="2" charset="2"/>
              </a:rPr>
              <a:t>Jesus </a:t>
            </a:r>
            <a:r>
              <a:rPr lang="en-US" altLang="en-US" sz="1600">
                <a:sym typeface="Wingdings" panose="05000000000000000000" pitchFamily="2" charset="2"/>
              </a:rPr>
              <a:t>in Gethsemane, and was the angel who came to call Jesus From the Tomb: </a:t>
            </a:r>
            <a:r>
              <a:rPr lang="en-US" altLang="en-US" sz="1600" b="1">
                <a:sym typeface="Wingdings" panose="05000000000000000000" pitchFamily="2" charset="2"/>
              </a:rPr>
              <a:t>(Luke 22:41-43; Matt:28:1-7)</a:t>
            </a:r>
            <a:endParaRPr lang="en-US" altLang="en-US" sz="1600" b="1"/>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F4CA2DB-6E9A-6B8D-DB2C-07DE28C7ED21}"/>
              </a:ext>
            </a:extLst>
          </p:cNvPr>
          <p:cNvSpPr>
            <a:spLocks noGrp="1" noChangeArrowheads="1"/>
          </p:cNvSpPr>
          <p:nvPr>
            <p:ph type="title"/>
          </p:nvPr>
        </p:nvSpPr>
        <p:spPr/>
        <p:txBody>
          <a:bodyPr/>
          <a:lstStyle/>
          <a:p>
            <a:pPr eaLnBrk="1" hangingPunct="1"/>
            <a:r>
              <a:rPr lang="en-CA" altLang="en-US" sz="3200" b="1">
                <a:solidFill>
                  <a:srgbClr val="0033CC"/>
                </a:solidFill>
              </a:rPr>
              <a:t>God pronounces Blessings on those who Read, Hear, and Keep the words of this Book</a:t>
            </a:r>
          </a:p>
        </p:txBody>
      </p:sp>
      <p:pic>
        <p:nvPicPr>
          <p:cNvPr id="15363" name="Picture 6" descr="a109aa9c43a4e2e5c2ac402a342054b9">
            <a:extLst>
              <a:ext uri="{FF2B5EF4-FFF2-40B4-BE49-F238E27FC236}">
                <a16:creationId xmlns:a16="http://schemas.microsoft.com/office/drawing/2014/main" id="{5DE25050-3F76-ACA3-3C85-4FF5AC3A412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557338"/>
            <a:ext cx="9144000" cy="530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7">
            <a:extLst>
              <a:ext uri="{FF2B5EF4-FFF2-40B4-BE49-F238E27FC236}">
                <a16:creationId xmlns:a16="http://schemas.microsoft.com/office/drawing/2014/main" id="{0F2B6F8D-BC1B-E706-F536-2C3624DA47B4}"/>
              </a:ext>
            </a:extLst>
          </p:cNvPr>
          <p:cNvSpPr txBox="1">
            <a:spLocks noChangeArrowheads="1"/>
          </p:cNvSpPr>
          <p:nvPr/>
        </p:nvSpPr>
        <p:spPr bwMode="auto">
          <a:xfrm>
            <a:off x="684213" y="6107113"/>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3600">
                <a:solidFill>
                  <a:schemeClr val="bg1"/>
                </a:solidFill>
              </a:rPr>
              <a:t>Rev:1:3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392" name="Freeform: Shape 16391">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092957"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94" name="Freeform: Shape 16393">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921520"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6" name="Title 1">
            <a:extLst>
              <a:ext uri="{FF2B5EF4-FFF2-40B4-BE49-F238E27FC236}">
                <a16:creationId xmlns:a16="http://schemas.microsoft.com/office/drawing/2014/main" id="{6DAA7AE7-AC1A-7F53-7946-6D21524C37B3}"/>
              </a:ext>
            </a:extLst>
          </p:cNvPr>
          <p:cNvSpPr>
            <a:spLocks noGrp="1" noChangeArrowheads="1"/>
          </p:cNvSpPr>
          <p:nvPr>
            <p:ph type="title"/>
          </p:nvPr>
        </p:nvSpPr>
        <p:spPr>
          <a:xfrm>
            <a:off x="603503" y="1330007"/>
            <a:ext cx="2865502" cy="4692396"/>
          </a:xfrm>
        </p:spPr>
        <p:txBody>
          <a:bodyPr anchor="ctr">
            <a:normAutofit/>
          </a:bodyPr>
          <a:lstStyle/>
          <a:p>
            <a:r>
              <a:rPr lang="en-CA" altLang="en-US" sz="4700" b="1"/>
              <a:t>Blessings on those who Read, Hear, and Keep the words of this Book</a:t>
            </a:r>
            <a:endParaRPr lang="en-US" altLang="en-US" sz="4700"/>
          </a:p>
        </p:txBody>
      </p:sp>
      <p:sp>
        <p:nvSpPr>
          <p:cNvPr id="16387" name="Content Placeholder 2">
            <a:extLst>
              <a:ext uri="{FF2B5EF4-FFF2-40B4-BE49-F238E27FC236}">
                <a16:creationId xmlns:a16="http://schemas.microsoft.com/office/drawing/2014/main" id="{0DA03DB3-8272-004A-020D-9B92B7746BBD}"/>
              </a:ext>
            </a:extLst>
          </p:cNvPr>
          <p:cNvSpPr>
            <a:spLocks noGrp="1" noChangeArrowheads="1"/>
          </p:cNvSpPr>
          <p:nvPr>
            <p:ph idx="1"/>
          </p:nvPr>
        </p:nvSpPr>
        <p:spPr>
          <a:xfrm>
            <a:off x="4553712" y="1330007"/>
            <a:ext cx="4107942" cy="4692396"/>
          </a:xfrm>
        </p:spPr>
        <p:txBody>
          <a:bodyPr anchor="ctr">
            <a:normAutofit/>
          </a:bodyPr>
          <a:lstStyle/>
          <a:p>
            <a:pPr marL="0" indent="0">
              <a:buFontTx/>
              <a:buNone/>
            </a:pPr>
            <a:r>
              <a:rPr lang="en-US" altLang="en-US" sz="1800" b="1"/>
              <a:t>What incentive is urged? Verse 3, last clause. </a:t>
            </a:r>
            <a:endParaRPr lang="en-US" altLang="en-US" sz="1800"/>
          </a:p>
          <a:p>
            <a:pPr marL="0" indent="0">
              <a:buFontTx/>
              <a:buNone/>
            </a:pPr>
            <a:r>
              <a:rPr lang="en-US" altLang="en-US" sz="1800" baseline="30000"/>
              <a:t>3 </a:t>
            </a:r>
            <a:r>
              <a:rPr lang="en-US" altLang="en-US" sz="1800"/>
              <a:t>Blessed is he that readeth, and they that hear the words of this prophecy, and keep those things which are written therein: for the time is at hand.</a:t>
            </a:r>
          </a:p>
          <a:p>
            <a:pPr marL="0" indent="0">
              <a:buFontTx/>
              <a:buNone/>
            </a:pPr>
            <a:r>
              <a:rPr lang="en-US" altLang="en-US" sz="1800"/>
              <a:t>"The time is at hand." The developments of early Christianity were already beginning. The power of the gospel had reached all lands. The early stages of the great apostasy were present. The time was at hand, for the great revelation was then unfolding. How infinitely more important it is to us to give heed now, when "the time is at hand" that the great drama is about to close! </a:t>
            </a: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2692A8E-9F7D-7C10-BE64-B36FB5EDF7DE}"/>
              </a:ext>
            </a:extLst>
          </p:cNvPr>
          <p:cNvSpPr>
            <a:spLocks noGrp="1" noChangeArrowheads="1"/>
          </p:cNvSpPr>
          <p:nvPr>
            <p:ph type="title"/>
          </p:nvPr>
        </p:nvSpPr>
        <p:spPr>
          <a:xfrm>
            <a:off x="457200" y="274638"/>
            <a:ext cx="8229600" cy="561975"/>
          </a:xfrm>
        </p:spPr>
        <p:txBody>
          <a:bodyPr>
            <a:normAutofit fontScale="90000"/>
          </a:bodyPr>
          <a:lstStyle/>
          <a:p>
            <a:pPr eaLnBrk="1" hangingPunct="1"/>
            <a:r>
              <a:rPr lang="en-CA" altLang="en-US" sz="4000" b="1">
                <a:solidFill>
                  <a:srgbClr val="0033CC"/>
                </a:solidFill>
              </a:rPr>
              <a:t>The Source of Blessings…</a:t>
            </a:r>
          </a:p>
        </p:txBody>
      </p:sp>
      <p:pic>
        <p:nvPicPr>
          <p:cNvPr id="17412" name="Picture 8" descr="kingofkings">
            <a:extLst>
              <a:ext uri="{FF2B5EF4-FFF2-40B4-BE49-F238E27FC236}">
                <a16:creationId xmlns:a16="http://schemas.microsoft.com/office/drawing/2014/main" id="{156D5C86-8449-7D53-8D6B-57D031738D4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054050"/>
            <a:ext cx="4578783" cy="5838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7" descr="Holy%20Spirit">
            <a:extLst>
              <a:ext uri="{FF2B5EF4-FFF2-40B4-BE49-F238E27FC236}">
                <a16:creationId xmlns:a16="http://schemas.microsoft.com/office/drawing/2014/main" id="{17C73709-19A5-16F7-9F2B-3D92D5E2CE4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88024" y="1054050"/>
            <a:ext cx="4176713" cy="273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9" descr="0870_Jesus_world_christian_clipart">
            <a:extLst>
              <a:ext uri="{FF2B5EF4-FFF2-40B4-BE49-F238E27FC236}">
                <a16:creationId xmlns:a16="http://schemas.microsoft.com/office/drawing/2014/main" id="{195E6B68-CF5E-76AF-BB70-6174E39A668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890688" y="3938588"/>
            <a:ext cx="1553624"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Text Box 10">
            <a:extLst>
              <a:ext uri="{FF2B5EF4-FFF2-40B4-BE49-F238E27FC236}">
                <a16:creationId xmlns:a16="http://schemas.microsoft.com/office/drawing/2014/main" id="{9AA5FD8D-A583-28AF-B4EB-C1CA4A7E6D77}"/>
              </a:ext>
            </a:extLst>
          </p:cNvPr>
          <p:cNvSpPr txBox="1">
            <a:spLocks noChangeArrowheads="1"/>
          </p:cNvSpPr>
          <p:nvPr/>
        </p:nvSpPr>
        <p:spPr bwMode="auto">
          <a:xfrm>
            <a:off x="447675" y="5724525"/>
            <a:ext cx="2279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b="1">
                <a:solidFill>
                  <a:schemeClr val="bg1"/>
                </a:solidFill>
              </a:rPr>
              <a:t>(</a:t>
            </a:r>
            <a:r>
              <a:rPr lang="en-CA" altLang="en-US" b="1"/>
              <a:t>Rev:1:4-6</a:t>
            </a:r>
            <a:r>
              <a:rPr lang="en-CA" altLang="en-US" b="1">
                <a:solidFill>
                  <a:schemeClr val="bg1"/>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2" name="Rectangle 1844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53899971-C1DD-A1D7-0E8E-1ACF4460A801}"/>
              </a:ext>
            </a:extLst>
          </p:cNvPr>
          <p:cNvSpPr>
            <a:spLocks noGrp="1" noChangeArrowheads="1"/>
          </p:cNvSpPr>
          <p:nvPr>
            <p:ph type="title"/>
          </p:nvPr>
        </p:nvSpPr>
        <p:spPr>
          <a:xfrm>
            <a:off x="628650" y="345810"/>
            <a:ext cx="3840421" cy="1325563"/>
          </a:xfrm>
        </p:spPr>
        <p:txBody>
          <a:bodyPr vert="horz" lIns="91440" tIns="45720" rIns="91440" bIns="45720" rtlCol="0" anchor="ctr">
            <a:normAutofit/>
          </a:bodyPr>
          <a:lstStyle/>
          <a:p>
            <a:r>
              <a:rPr lang="en-US" altLang="en-US" kern="1200">
                <a:solidFill>
                  <a:schemeClr val="tx1"/>
                </a:solidFill>
                <a:latin typeface="+mj-lt"/>
                <a:ea typeface="+mj-ea"/>
                <a:cs typeface="+mj-cs"/>
              </a:rPr>
              <a:t>… </a:t>
            </a:r>
            <a:r>
              <a:rPr lang="en-US" altLang="en-US" b="1" kern="1200">
                <a:solidFill>
                  <a:schemeClr val="tx1"/>
                </a:solidFill>
                <a:latin typeface="+mj-lt"/>
                <a:ea typeface="+mj-ea"/>
                <a:cs typeface="+mj-cs"/>
              </a:rPr>
              <a:t>And From Jesus Christ</a:t>
            </a:r>
          </a:p>
        </p:txBody>
      </p:sp>
      <p:sp>
        <p:nvSpPr>
          <p:cNvPr id="18435" name="Rectangle 4">
            <a:extLst>
              <a:ext uri="{FF2B5EF4-FFF2-40B4-BE49-F238E27FC236}">
                <a16:creationId xmlns:a16="http://schemas.microsoft.com/office/drawing/2014/main" id="{BCA40024-00FD-E94E-720A-F02B2593C587}"/>
              </a:ext>
            </a:extLst>
          </p:cNvPr>
          <p:cNvSpPr>
            <a:spLocks noGrp="1" noChangeArrowheads="1"/>
          </p:cNvSpPr>
          <p:nvPr>
            <p:ph type="body" sz="half" idx="1"/>
          </p:nvPr>
        </p:nvSpPr>
        <p:spPr>
          <a:xfrm>
            <a:off x="628650" y="1825625"/>
            <a:ext cx="3819146" cy="4351338"/>
          </a:xfrm>
        </p:spPr>
        <p:txBody>
          <a:bodyPr vert="horz" lIns="91440" tIns="45720" rIns="91440" bIns="45720" rtlCol="0">
            <a:normAutofit/>
          </a:bodyPr>
          <a:lstStyle/>
          <a:p>
            <a:r>
              <a:rPr lang="en-US" altLang="en-US" sz="2400" b="1"/>
              <a:t>The Faithful Witness</a:t>
            </a:r>
          </a:p>
          <a:p>
            <a:r>
              <a:rPr lang="en-US" altLang="en-US" sz="2400" b="1"/>
              <a:t>The First begotten of the dead</a:t>
            </a:r>
          </a:p>
          <a:p>
            <a:r>
              <a:rPr lang="en-US" altLang="en-US" sz="2400" b="1"/>
              <a:t>the Prince of the kings of the earth</a:t>
            </a:r>
          </a:p>
          <a:p>
            <a:r>
              <a:rPr lang="en-US" altLang="en-US" sz="2400" b="1"/>
              <a:t>Him that Loved us, and washed us from our sins in His own blood</a:t>
            </a:r>
          </a:p>
          <a:p>
            <a:r>
              <a:rPr lang="en-US" altLang="en-US" sz="2400" b="1"/>
              <a:t>Who “hath made us kings and priests unto GOD</a:t>
            </a:r>
            <a:r>
              <a:rPr lang="en-US" altLang="en-US" sz="2400"/>
              <a:t> </a:t>
            </a:r>
            <a:r>
              <a:rPr lang="en-US" altLang="en-US" sz="2400" b="1"/>
              <a:t>and His Father</a:t>
            </a:r>
          </a:p>
        </p:txBody>
      </p:sp>
      <p:sp>
        <p:nvSpPr>
          <p:cNvPr id="18444" name="Oval 1844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8436" name="Picture 6" descr="0-King%20Jesus">
            <a:extLst>
              <a:ext uri="{FF2B5EF4-FFF2-40B4-BE49-F238E27FC236}">
                <a16:creationId xmlns:a16="http://schemas.microsoft.com/office/drawing/2014/main" id="{325B24D0-4022-00E0-176A-A3CB4F4CEA1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0557" r="21009" b="3"/>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6" name="Arc 1844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8437" name="Picture 7" descr="0-King%20Jesus">
            <a:extLst>
              <a:ext uri="{FF2B5EF4-FFF2-40B4-BE49-F238E27FC236}">
                <a16:creationId xmlns:a16="http://schemas.microsoft.com/office/drawing/2014/main" id="{0188B6AB-249D-9B14-8B44-C1CD42BA2E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70" r="17314" b="-4"/>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9E5A057-8035-B24A-726F-4850E35659AE}"/>
              </a:ext>
            </a:extLst>
          </p:cNvPr>
          <p:cNvSpPr>
            <a:spLocks noGrp="1" noChangeArrowheads="1"/>
          </p:cNvSpPr>
          <p:nvPr>
            <p:ph type="title"/>
          </p:nvPr>
        </p:nvSpPr>
        <p:spPr>
          <a:xfrm>
            <a:off x="603504" y="1445494"/>
            <a:ext cx="2712642" cy="4376572"/>
          </a:xfrm>
        </p:spPr>
        <p:txBody>
          <a:bodyPr anchor="ctr">
            <a:normAutofit/>
          </a:bodyPr>
          <a:lstStyle/>
          <a:p>
            <a:pPr eaLnBrk="1" hangingPunct="1"/>
            <a:r>
              <a:rPr lang="en-CA" altLang="en-US" sz="4200" b="1"/>
              <a:t>Who are the Seven Spirits of God?</a:t>
            </a:r>
          </a:p>
        </p:txBody>
      </p:sp>
      <p:sp>
        <p:nvSpPr>
          <p:cNvPr id="19464" name="Freeform: Shape 19463">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727"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Freeform: Shape 19465">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2168"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3">
            <a:extLst>
              <a:ext uri="{FF2B5EF4-FFF2-40B4-BE49-F238E27FC236}">
                <a16:creationId xmlns:a16="http://schemas.microsoft.com/office/drawing/2014/main" id="{1D53FDFD-CC82-9E46-5743-AEE3FD57D8E0}"/>
              </a:ext>
            </a:extLst>
          </p:cNvPr>
          <p:cNvSpPr>
            <a:spLocks noGrp="1" noChangeArrowheads="1"/>
          </p:cNvSpPr>
          <p:nvPr>
            <p:ph idx="1"/>
          </p:nvPr>
        </p:nvSpPr>
        <p:spPr>
          <a:xfrm>
            <a:off x="4572000" y="1399032"/>
            <a:ext cx="4126375" cy="4471416"/>
          </a:xfrm>
        </p:spPr>
        <p:txBody>
          <a:bodyPr anchor="ctr">
            <a:normAutofit/>
          </a:bodyPr>
          <a:lstStyle/>
          <a:p>
            <a:pPr eaLnBrk="1" hangingPunct="1"/>
            <a:r>
              <a:rPr lang="en-CA" altLang="en-US" sz="1500">
                <a:solidFill>
                  <a:schemeClr val="bg1"/>
                </a:solidFill>
              </a:rPr>
              <a:t>God does NOT have 7 literal Spirits. Jesus, referring to the Holy Spirit uses the SINGULAR pronoun (s): “HE”, and “HIM” , and NEVER refers to the Holy Spirit of God (The Comforter) – as “THEY”. </a:t>
            </a:r>
            <a:r>
              <a:rPr lang="en-CA" altLang="en-US" sz="1500" b="1">
                <a:solidFill>
                  <a:schemeClr val="bg1"/>
                </a:solidFill>
                <a:latin typeface="Times New Roman" panose="02020603050405020304" pitchFamily="18" charset="0"/>
              </a:rPr>
              <a:t>(See John 14:16-17,26; 16:7-813-15).</a:t>
            </a:r>
          </a:p>
          <a:p>
            <a:pPr eaLnBrk="1" hangingPunct="1"/>
            <a:r>
              <a:rPr lang="en-CA" altLang="en-US" sz="1500">
                <a:solidFill>
                  <a:schemeClr val="bg1"/>
                </a:solidFill>
              </a:rPr>
              <a:t>The  “Seven Spirits of God” – refers to the Holy Spirit of God = the Holy Ghost.</a:t>
            </a:r>
          </a:p>
          <a:p>
            <a:pPr eaLnBrk="1" hangingPunct="1"/>
            <a:r>
              <a:rPr lang="en-CA" altLang="en-US" sz="1500">
                <a:solidFill>
                  <a:schemeClr val="bg1"/>
                </a:solidFill>
              </a:rPr>
              <a:t>The is only ONE Holy Ghost, ONE God the Father, and ONE Jesus Christ – the Son of God.</a:t>
            </a:r>
          </a:p>
          <a:p>
            <a:pPr eaLnBrk="1" hangingPunct="1"/>
            <a:r>
              <a:rPr lang="en-CA" altLang="en-US" sz="1500">
                <a:solidFill>
                  <a:schemeClr val="bg1"/>
                </a:solidFill>
              </a:rPr>
              <a:t>“For there are Three that bare record in heaven, the Father, the Word, and the Holy Ghost: and these three are one.” – </a:t>
            </a:r>
            <a:r>
              <a:rPr lang="en-CA" altLang="en-US" sz="1500" b="1">
                <a:solidFill>
                  <a:schemeClr val="bg1"/>
                </a:solidFill>
              </a:rPr>
              <a:t>(1John 5:7).</a:t>
            </a:r>
          </a:p>
          <a:p>
            <a:pPr eaLnBrk="1" hangingPunct="1"/>
            <a:r>
              <a:rPr lang="en-CA" altLang="en-US" sz="1500">
                <a:solidFill>
                  <a:schemeClr val="bg1"/>
                </a:solidFill>
              </a:rPr>
              <a:t>Seven  (7) is a perfect and sacred number, and symbolises the fullness and perfection of the Holy Spirit’s nature,gifts and operations. </a:t>
            </a: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3" name="Picture 8" descr="0-King%20Jesus">
            <a:extLst>
              <a:ext uri="{FF2B5EF4-FFF2-40B4-BE49-F238E27FC236}">
                <a16:creationId xmlns:a16="http://schemas.microsoft.com/office/drawing/2014/main" id="{58D99427-62EE-562B-87C1-3DC5CA6A793E}"/>
              </a:ext>
            </a:extLst>
          </p:cNvPr>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8" name="Rectangle 2048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0" name="Straight Connector 2048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492" name="Straight Connector 2049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0482" name="Rectangle 7">
            <a:extLst>
              <a:ext uri="{FF2B5EF4-FFF2-40B4-BE49-F238E27FC236}">
                <a16:creationId xmlns:a16="http://schemas.microsoft.com/office/drawing/2014/main" id="{552B07C1-59F3-17B3-0739-320BF8EA7015}"/>
              </a:ext>
            </a:extLst>
          </p:cNvPr>
          <p:cNvSpPr>
            <a:spLocks noChangeArrowheads="1"/>
          </p:cNvSpPr>
          <p:nvPr/>
        </p:nvSpPr>
        <p:spPr bwMode="auto">
          <a:xfrm>
            <a:off x="468313" y="1628775"/>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9AAD6-791E-CF10-6CC3-997F098A3CC6}"/>
              </a:ext>
            </a:extLst>
          </p:cNvPr>
          <p:cNvPicPr>
            <a:picLocks noChangeAspect="1"/>
          </p:cNvPicPr>
          <p:nvPr/>
        </p:nvPicPr>
        <p:blipFill>
          <a:blip r:embed="rId2"/>
          <a:stretch>
            <a:fillRect/>
          </a:stretch>
        </p:blipFill>
        <p:spPr>
          <a:xfrm>
            <a:off x="251520" y="260648"/>
            <a:ext cx="8640960" cy="64807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4" name="Rectangle 21513">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5">
            <a:extLst>
              <a:ext uri="{FF2B5EF4-FFF2-40B4-BE49-F238E27FC236}">
                <a16:creationId xmlns:a16="http://schemas.microsoft.com/office/drawing/2014/main" id="{4412AF9C-C4D5-D332-89EC-CC64CC1AC146}"/>
              </a:ext>
            </a:extLst>
          </p:cNvPr>
          <p:cNvSpPr>
            <a:spLocks noGrp="1" noChangeArrowheads="1"/>
          </p:cNvSpPr>
          <p:nvPr>
            <p:ph type="title"/>
          </p:nvPr>
        </p:nvSpPr>
        <p:spPr>
          <a:xfrm>
            <a:off x="941295" y="5279511"/>
            <a:ext cx="7261411" cy="739880"/>
          </a:xfrm>
        </p:spPr>
        <p:txBody>
          <a:bodyPr vert="horz" lIns="91440" tIns="45720" rIns="91440" bIns="45720" rtlCol="0" anchor="b">
            <a:normAutofit/>
          </a:bodyPr>
          <a:lstStyle/>
          <a:p>
            <a:pPr algn="ctr"/>
            <a:r>
              <a:rPr lang="en-US" altLang="en-US" sz="3100">
                <a:solidFill>
                  <a:schemeClr val="tx1">
                    <a:lumMod val="85000"/>
                    <a:lumOff val="15000"/>
                  </a:schemeClr>
                </a:solidFill>
              </a:rPr>
              <a:t>The Lamb of God</a:t>
            </a:r>
          </a:p>
        </p:txBody>
      </p:sp>
      <p:pic>
        <p:nvPicPr>
          <p:cNvPr id="21507" name="Picture 8" descr="Jesus_cross_crucifixion">
            <a:extLst>
              <a:ext uri="{FF2B5EF4-FFF2-40B4-BE49-F238E27FC236}">
                <a16:creationId xmlns:a16="http://schemas.microsoft.com/office/drawing/2014/main" id="{90B9CE3C-E2F6-17B0-9F43-8FC0BCCA6CB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351"/>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Jesuslamps">
            <a:extLst>
              <a:ext uri="{FF2B5EF4-FFF2-40B4-BE49-F238E27FC236}">
                <a16:creationId xmlns:a16="http://schemas.microsoft.com/office/drawing/2014/main" id="{55F270DC-1787-0063-853D-94913C94DF7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88913"/>
            <a:ext cx="8785225" cy="649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7">
            <a:extLst>
              <a:ext uri="{FF2B5EF4-FFF2-40B4-BE49-F238E27FC236}">
                <a16:creationId xmlns:a16="http://schemas.microsoft.com/office/drawing/2014/main" id="{CCA7457D-E3D2-4035-5A0C-925E08698943}"/>
              </a:ext>
            </a:extLst>
          </p:cNvPr>
          <p:cNvSpPr txBox="1">
            <a:spLocks noChangeArrowheads="1"/>
          </p:cNvSpPr>
          <p:nvPr/>
        </p:nvSpPr>
        <p:spPr bwMode="auto">
          <a:xfrm>
            <a:off x="1979613" y="333375"/>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CA" altLang="en-US" sz="3600" b="1">
                <a:solidFill>
                  <a:schemeClr val="bg1"/>
                </a:solidFill>
              </a:rPr>
              <a:t>The</a:t>
            </a:r>
          </a:p>
        </p:txBody>
      </p:sp>
      <p:sp>
        <p:nvSpPr>
          <p:cNvPr id="22532" name="Text Box 8">
            <a:extLst>
              <a:ext uri="{FF2B5EF4-FFF2-40B4-BE49-F238E27FC236}">
                <a16:creationId xmlns:a16="http://schemas.microsoft.com/office/drawing/2014/main" id="{24C51012-6C2F-6B33-1CC2-6BBDADBBEDA7}"/>
              </a:ext>
            </a:extLst>
          </p:cNvPr>
          <p:cNvSpPr txBox="1">
            <a:spLocks noChangeArrowheads="1"/>
          </p:cNvSpPr>
          <p:nvPr/>
        </p:nvSpPr>
        <p:spPr bwMode="auto">
          <a:xfrm>
            <a:off x="5992813" y="346075"/>
            <a:ext cx="252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3600" b="1">
                <a:solidFill>
                  <a:schemeClr val="bg1"/>
                </a:solidFill>
              </a:rPr>
              <a:t>Dedication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4" descr="0870_Jesus_world_christian_clipart">
            <a:extLst>
              <a:ext uri="{FF2B5EF4-FFF2-40B4-BE49-F238E27FC236}">
                <a16:creationId xmlns:a16="http://schemas.microsoft.com/office/drawing/2014/main" id="{46D4C0DB-8E20-904C-45CB-EA9E39846D69}"/>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2" b="38616"/>
          <a:stretch/>
        </p:blipFill>
        <p:spPr>
          <a:xfrm>
            <a:off x="349757" y="448055"/>
            <a:ext cx="6885432" cy="59527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9" name="Rectangle 2355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9553" y="448055"/>
            <a:ext cx="1440254" cy="3801257"/>
          </a:xfrm>
          <a:prstGeom prst="rect">
            <a:avLst/>
          </a:prstGeom>
          <a:solidFill>
            <a:srgbClr val="513B5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561" name="Rectangle 2356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9555" y="4419227"/>
            <a:ext cx="1440253"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92" name="Rectangle 245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2A517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78" name="Rectangle 5">
            <a:extLst>
              <a:ext uri="{FF2B5EF4-FFF2-40B4-BE49-F238E27FC236}">
                <a16:creationId xmlns:a16="http://schemas.microsoft.com/office/drawing/2014/main" id="{4B217148-2349-3B94-328B-72BE4C25FCD0}"/>
              </a:ext>
            </a:extLst>
          </p:cNvPr>
          <p:cNvSpPr>
            <a:spLocks noGrp="1" noChangeArrowheads="1"/>
          </p:cNvSpPr>
          <p:nvPr>
            <p:ph type="title"/>
          </p:nvPr>
        </p:nvSpPr>
        <p:spPr>
          <a:xfrm>
            <a:off x="393192" y="4767072"/>
            <a:ext cx="4945641" cy="1625210"/>
          </a:xfrm>
        </p:spPr>
        <p:txBody>
          <a:bodyPr vert="horz" lIns="91440" tIns="45720" rIns="91440" bIns="45720" rtlCol="0" anchor="ctr">
            <a:normAutofit/>
          </a:bodyPr>
          <a:lstStyle/>
          <a:p>
            <a:pPr algn="r"/>
            <a:r>
              <a:rPr lang="en-US" altLang="en-US">
                <a:solidFill>
                  <a:srgbClr val="FFFFFF"/>
                </a:solidFill>
              </a:rPr>
              <a:t>The Book is Dedicated to the…</a:t>
            </a:r>
          </a:p>
        </p:txBody>
      </p:sp>
      <p:pic>
        <p:nvPicPr>
          <p:cNvPr id="24579" name="Picture 4" descr="7%20Churches%20of%20Asia%20(Revelation)%201024">
            <a:extLst>
              <a:ext uri="{FF2B5EF4-FFF2-40B4-BE49-F238E27FC236}">
                <a16:creationId xmlns:a16="http://schemas.microsoft.com/office/drawing/2014/main" id="{EF0897C7-D55F-AF45-964B-AB5B6E7C7F1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38" r="-2" b="-2"/>
          <a:stretch/>
        </p:blipFill>
        <p:spPr>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94" name="Rectangle 245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80" name="Text Box 7">
            <a:extLst>
              <a:ext uri="{FF2B5EF4-FFF2-40B4-BE49-F238E27FC236}">
                <a16:creationId xmlns:a16="http://schemas.microsoft.com/office/drawing/2014/main" id="{2B2C1E54-9B8D-46DD-24BE-D5B942574084}"/>
              </a:ext>
            </a:extLst>
          </p:cNvPr>
          <p:cNvSpPr txBox="1">
            <a:spLocks noChangeArrowheads="1"/>
          </p:cNvSpPr>
          <p:nvPr/>
        </p:nvSpPr>
        <p:spPr bwMode="auto">
          <a:xfrm>
            <a:off x="6021989" y="917725"/>
            <a:ext cx="2568554" cy="48523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228600" defTabSz="914400">
              <a:lnSpc>
                <a:spcPct val="90000"/>
              </a:lnSpc>
              <a:spcBef>
                <a:spcPct val="0"/>
              </a:spcBef>
              <a:spcAft>
                <a:spcPts val="600"/>
              </a:spcAft>
              <a:buFont typeface="Arial" panose="020B0604020202020204" pitchFamily="34" charset="0"/>
              <a:buChar char="•"/>
            </a:pPr>
            <a:r>
              <a:rPr lang="en-US" altLang="en-US" sz="1700" b="1">
                <a:solidFill>
                  <a:srgbClr val="FFFFFF"/>
                </a:solidFill>
                <a:latin typeface="+mn-lt"/>
              </a:rPr>
              <a:t>(Rev: 1:4)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8" name="Rectangle 2560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10" name="Freeform: Shape 2560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12" name="Rectangle 256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4" name="Rectangle 256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6" name="Freeform: Shape 256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618" name="Isosceles Triangle 256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3" name="Picture 4" descr="GreatPictureof7churchesofAsia Map">
            <a:extLst>
              <a:ext uri="{FF2B5EF4-FFF2-40B4-BE49-F238E27FC236}">
                <a16:creationId xmlns:a16="http://schemas.microsoft.com/office/drawing/2014/main" id="{917853C9-4772-C2C8-11DA-E98B71C87B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82600" y="1359958"/>
            <a:ext cx="8178799" cy="413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20" name="Isosceles Triangle 256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4" descr="priest">
            <a:extLst>
              <a:ext uri="{FF2B5EF4-FFF2-40B4-BE49-F238E27FC236}">
                <a16:creationId xmlns:a16="http://schemas.microsoft.com/office/drawing/2014/main" id="{A43DDD43-39BA-38F8-F311-66BA6F849A4C}"/>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18063" r="-1" b="8450"/>
          <a:stretch/>
        </p:blipFill>
        <p:spPr>
          <a:xfrm>
            <a:off x="349758" y="448056"/>
            <a:ext cx="6885432" cy="59527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4" name="Rectangle 2663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8634" y="448056"/>
            <a:ext cx="1440254" cy="2894124"/>
          </a:xfrm>
          <a:prstGeom prst="rect">
            <a:avLst/>
          </a:prstGeom>
          <a:solidFill>
            <a:srgbClr val="613D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633" name="Rectangle 2663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8560" y="3515821"/>
            <a:ext cx="1440254"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7" name="Rectangle 2765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6"/>
            <a:ext cx="5401456" cy="2241951"/>
          </a:xfrm>
          <a:prstGeom prst="rect">
            <a:avLst/>
          </a:prstGeom>
          <a:solidFill>
            <a:srgbClr val="52314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650" name="Rectangle 15">
            <a:extLst>
              <a:ext uri="{FF2B5EF4-FFF2-40B4-BE49-F238E27FC236}">
                <a16:creationId xmlns:a16="http://schemas.microsoft.com/office/drawing/2014/main" id="{B8C32921-FF16-698C-DB71-28A5A80F6295}"/>
              </a:ext>
            </a:extLst>
          </p:cNvPr>
          <p:cNvSpPr>
            <a:spLocks noGrp="1" noChangeArrowheads="1"/>
          </p:cNvSpPr>
          <p:nvPr>
            <p:ph type="title"/>
          </p:nvPr>
        </p:nvSpPr>
        <p:spPr>
          <a:xfrm>
            <a:off x="582930" y="731519"/>
            <a:ext cx="4940109" cy="1682496"/>
          </a:xfrm>
        </p:spPr>
        <p:txBody>
          <a:bodyPr vert="horz" lIns="91440" tIns="45720" rIns="91440" bIns="45720" rtlCol="0" anchor="ctr">
            <a:normAutofit/>
          </a:bodyPr>
          <a:lstStyle/>
          <a:p>
            <a:r>
              <a:rPr lang="en-US" altLang="en-US" b="1">
                <a:solidFill>
                  <a:srgbClr val="FFFFFF"/>
                </a:solidFill>
              </a:rPr>
              <a:t>The First- Begotten of the Dead</a:t>
            </a:r>
          </a:p>
        </p:txBody>
      </p:sp>
      <p:pic>
        <p:nvPicPr>
          <p:cNvPr id="27652" name="Picture 18" descr="Jesus_cross_crucifixion">
            <a:extLst>
              <a:ext uri="{FF2B5EF4-FFF2-40B4-BE49-F238E27FC236}">
                <a16:creationId xmlns:a16="http://schemas.microsoft.com/office/drawing/2014/main" id="{470BA206-40B0-D017-7FEC-1AB28EB92BE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816" r="22701"/>
          <a:stretch/>
        </p:blipFill>
        <p:spPr>
          <a:xfrm>
            <a:off x="349757" y="2862599"/>
            <a:ext cx="3865061" cy="35364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9" name="Rectangle 2765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1182" y="2862599"/>
            <a:ext cx="1410031" cy="1693147"/>
          </a:xfrm>
          <a:prstGeom prst="rect">
            <a:avLst/>
          </a:prstGeom>
          <a:solidFill>
            <a:srgbClr val="D6A763">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661" name="Rectangle 2766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1823" y="4731653"/>
            <a:ext cx="1409390"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663" name="Rectangle 2766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450221"/>
            <a:ext cx="291549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Rectangle 16">
            <a:extLst>
              <a:ext uri="{FF2B5EF4-FFF2-40B4-BE49-F238E27FC236}">
                <a16:creationId xmlns:a16="http://schemas.microsoft.com/office/drawing/2014/main" id="{35668DCF-8753-BA0B-D8BC-F629193F593D}"/>
              </a:ext>
            </a:extLst>
          </p:cNvPr>
          <p:cNvSpPr>
            <a:spLocks noGrp="1" noChangeArrowheads="1"/>
          </p:cNvSpPr>
          <p:nvPr>
            <p:ph type="body" sz="half" idx="1"/>
          </p:nvPr>
        </p:nvSpPr>
        <p:spPr>
          <a:xfrm>
            <a:off x="6075201" y="795548"/>
            <a:ext cx="2487774" cy="5275603"/>
          </a:xfrm>
        </p:spPr>
        <p:txBody>
          <a:bodyPr vert="horz" lIns="91440" tIns="45720" rIns="91440" bIns="45720" rtlCol="0" anchor="ctr">
            <a:normAutofit/>
          </a:bodyPr>
          <a:lstStyle/>
          <a:p>
            <a:r>
              <a:rPr lang="en-US" altLang="en-US" sz="1700"/>
              <a:t>The Actual resurrection of Christ was NOT the chronologically FIRST resurrection that occurred; BUT “</a:t>
            </a:r>
            <a:r>
              <a:rPr lang="en-US" altLang="en-US" sz="1700" b="1"/>
              <a:t>In the purpose of God He was the first in point of time as well as importance”</a:t>
            </a:r>
            <a:r>
              <a:rPr lang="en-US" altLang="en-US" sz="1700"/>
              <a:t> – and all who were released from the grave BEFORE and AFTER Christ’s death and Resurrection – were resurrected by virtue of His victory atoning sacrifice &amp; His Glorious Resurrection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use tihs">
            <a:extLst>
              <a:ext uri="{FF2B5EF4-FFF2-40B4-BE49-F238E27FC236}">
                <a16:creationId xmlns:a16="http://schemas.microsoft.com/office/drawing/2014/main" id="{6B76286D-88AD-2C36-3491-6F56C1FF4AF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ext Box 9">
            <a:extLst>
              <a:ext uri="{FF2B5EF4-FFF2-40B4-BE49-F238E27FC236}">
                <a16:creationId xmlns:a16="http://schemas.microsoft.com/office/drawing/2014/main" id="{1CA4ABBB-043E-9484-1B92-DCBBC4FF041B}"/>
              </a:ext>
            </a:extLst>
          </p:cNvPr>
          <p:cNvSpPr txBox="1">
            <a:spLocks noChangeArrowheads="1"/>
          </p:cNvSpPr>
          <p:nvPr/>
        </p:nvSpPr>
        <p:spPr bwMode="auto">
          <a:xfrm>
            <a:off x="3924300" y="4211638"/>
            <a:ext cx="6240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2800">
                <a:solidFill>
                  <a:schemeClr val="bg1"/>
                </a:solidFill>
              </a:rPr>
              <a:t>Behold He cometh with</a:t>
            </a:r>
            <a:r>
              <a:rPr lang="en-CA" altLang="en-US" sz="2800"/>
              <a:t> </a:t>
            </a:r>
            <a:r>
              <a:rPr lang="en-CA" altLang="en-US" sz="2800">
                <a:solidFill>
                  <a:schemeClr val="bg1"/>
                </a:solidFill>
              </a:rPr>
              <a:t>Clouds</a:t>
            </a:r>
          </a:p>
        </p:txBody>
      </p:sp>
      <p:sp>
        <p:nvSpPr>
          <p:cNvPr id="28676" name="Text Box 10">
            <a:extLst>
              <a:ext uri="{FF2B5EF4-FFF2-40B4-BE49-F238E27FC236}">
                <a16:creationId xmlns:a16="http://schemas.microsoft.com/office/drawing/2014/main" id="{2A05D661-4518-BC61-1C4F-9904EAF1525B}"/>
              </a:ext>
            </a:extLst>
          </p:cNvPr>
          <p:cNvSpPr txBox="1">
            <a:spLocks noChangeArrowheads="1"/>
          </p:cNvSpPr>
          <p:nvPr/>
        </p:nvSpPr>
        <p:spPr bwMode="auto">
          <a:xfrm>
            <a:off x="5919788" y="481647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1800" b="1">
                <a:solidFill>
                  <a:schemeClr val="bg1"/>
                </a:solidFill>
              </a:rPr>
              <a:t>Rev:1:7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DF0E10F2-45D7-BD51-1018-20356CFFF692}"/>
              </a:ext>
            </a:extLst>
          </p:cNvPr>
          <p:cNvSpPr>
            <a:spLocks noGrp="1" noChangeArrowheads="1"/>
          </p:cNvSpPr>
          <p:nvPr>
            <p:ph type="title"/>
          </p:nvPr>
        </p:nvSpPr>
        <p:spPr>
          <a:xfrm>
            <a:off x="457200" y="274638"/>
            <a:ext cx="8229600" cy="346075"/>
          </a:xfrm>
        </p:spPr>
        <p:txBody>
          <a:bodyPr>
            <a:normAutofit fontScale="90000"/>
          </a:bodyPr>
          <a:lstStyle/>
          <a:p>
            <a:pPr eaLnBrk="1" hangingPunct="1"/>
            <a:r>
              <a:rPr lang="en-CA" altLang="en-US" sz="4000"/>
              <a:t>“</a:t>
            </a:r>
            <a:r>
              <a:rPr lang="en-CA" altLang="en-US" sz="4000" b="1">
                <a:solidFill>
                  <a:srgbClr val="FF3300"/>
                </a:solidFill>
              </a:rPr>
              <a:t>They Also Which Pierced Him</a:t>
            </a:r>
            <a:r>
              <a:rPr lang="en-CA" altLang="en-US" sz="4000"/>
              <a:t>”</a:t>
            </a:r>
          </a:p>
        </p:txBody>
      </p:sp>
      <p:pic>
        <p:nvPicPr>
          <p:cNvPr id="29699" name="Picture 11" descr="gERMAN Grave">
            <a:extLst>
              <a:ext uri="{FF2B5EF4-FFF2-40B4-BE49-F238E27FC236}">
                <a16:creationId xmlns:a16="http://schemas.microsoft.com/office/drawing/2014/main" id="{90BB184B-88AF-28DC-85A6-FB8D94FC836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2907455"/>
            <a:ext cx="3886200" cy="2187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13" descr="Jesus_cross_crucifixion">
            <a:extLst>
              <a:ext uri="{FF2B5EF4-FFF2-40B4-BE49-F238E27FC236}">
                <a16:creationId xmlns:a16="http://schemas.microsoft.com/office/drawing/2014/main" id="{CAD47CBC-775B-585D-58D7-61716D5C5B2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908050"/>
            <a:ext cx="4464050" cy="568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Text Box 15">
            <a:extLst>
              <a:ext uri="{FF2B5EF4-FFF2-40B4-BE49-F238E27FC236}">
                <a16:creationId xmlns:a16="http://schemas.microsoft.com/office/drawing/2014/main" id="{87E619B3-1855-BAC7-0E94-E6BA014B010B}"/>
              </a:ext>
            </a:extLst>
          </p:cNvPr>
          <p:cNvSpPr txBox="1">
            <a:spLocks noChangeArrowheads="1"/>
          </p:cNvSpPr>
          <p:nvPr/>
        </p:nvSpPr>
        <p:spPr bwMode="auto">
          <a:xfrm>
            <a:off x="3111500" y="5824538"/>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1800" b="1">
                <a:solidFill>
                  <a:schemeClr val="bg1"/>
                </a:solidFill>
              </a:rPr>
              <a:t>(Rev 1:7)</a:t>
            </a:r>
          </a:p>
        </p:txBody>
      </p:sp>
      <p:sp>
        <p:nvSpPr>
          <p:cNvPr id="29702" name="Text Box 16">
            <a:extLst>
              <a:ext uri="{FF2B5EF4-FFF2-40B4-BE49-F238E27FC236}">
                <a16:creationId xmlns:a16="http://schemas.microsoft.com/office/drawing/2014/main" id="{BE0E769C-D69C-D6E9-B84F-7990EAC2278A}"/>
              </a:ext>
            </a:extLst>
          </p:cNvPr>
          <p:cNvSpPr txBox="1">
            <a:spLocks noChangeArrowheads="1"/>
          </p:cNvSpPr>
          <p:nvPr/>
        </p:nvSpPr>
        <p:spPr bwMode="auto">
          <a:xfrm>
            <a:off x="5272088" y="5557838"/>
            <a:ext cx="23828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2800" b="1">
                <a:solidFill>
                  <a:schemeClr val="bg1"/>
                </a:solidFill>
              </a:rPr>
              <a:t>Daniel 12:1-2</a:t>
            </a:r>
          </a:p>
        </p:txBody>
      </p:sp>
      <p:sp>
        <p:nvSpPr>
          <p:cNvPr id="29703" name="Text Box 18">
            <a:extLst>
              <a:ext uri="{FF2B5EF4-FFF2-40B4-BE49-F238E27FC236}">
                <a16:creationId xmlns:a16="http://schemas.microsoft.com/office/drawing/2014/main" id="{4309B4A8-898B-7C37-888D-5A020F459055}"/>
              </a:ext>
            </a:extLst>
          </p:cNvPr>
          <p:cNvSpPr txBox="1">
            <a:spLocks noChangeArrowheads="1"/>
          </p:cNvSpPr>
          <p:nvPr/>
        </p:nvSpPr>
        <p:spPr bwMode="auto">
          <a:xfrm>
            <a:off x="2679700" y="618490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1800" b="1">
                <a:solidFill>
                  <a:schemeClr val="bg1"/>
                </a:solidFill>
              </a:rPr>
              <a:t>Mark:14:60-65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9" name="Rectangle 307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2"/>
            <a:ext cx="3931697"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722" name="Rectangle 2">
            <a:extLst>
              <a:ext uri="{FF2B5EF4-FFF2-40B4-BE49-F238E27FC236}">
                <a16:creationId xmlns:a16="http://schemas.microsoft.com/office/drawing/2014/main" id="{4D2A4D84-4829-1300-CDB0-8C6118D960B9}"/>
              </a:ext>
            </a:extLst>
          </p:cNvPr>
          <p:cNvSpPr>
            <a:spLocks noGrp="1" noChangeArrowheads="1"/>
          </p:cNvSpPr>
          <p:nvPr>
            <p:ph type="title"/>
          </p:nvPr>
        </p:nvSpPr>
        <p:spPr>
          <a:xfrm>
            <a:off x="581024" y="762000"/>
            <a:ext cx="3484790" cy="2144162"/>
          </a:xfrm>
        </p:spPr>
        <p:txBody>
          <a:bodyPr vert="horz" lIns="91440" tIns="45720" rIns="91440" bIns="45720" rtlCol="0" anchor="ctr">
            <a:normAutofit/>
          </a:bodyPr>
          <a:lstStyle/>
          <a:p>
            <a:r>
              <a:rPr lang="en-US" altLang="en-US" sz="3200" b="1">
                <a:solidFill>
                  <a:srgbClr val="FFFFFF"/>
                </a:solidFill>
              </a:rPr>
              <a:t>Christ does Not sit on His own Throne presently – But on His Father’s Throne</a:t>
            </a:r>
          </a:p>
        </p:txBody>
      </p:sp>
      <p:sp>
        <p:nvSpPr>
          <p:cNvPr id="30731" name="Rectangle 30730">
            <a:extLst>
              <a:ext uri="{FF2B5EF4-FFF2-40B4-BE49-F238E27FC236}">
                <a16:creationId xmlns:a16="http://schemas.microsoft.com/office/drawing/2014/main" id="{2A8B9026-04DF-499B-A388-67FCB7435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5803" y="459771"/>
            <a:ext cx="970950" cy="1296997"/>
          </a:xfrm>
          <a:prstGeom prst="rect">
            <a:avLst/>
          </a:prstGeom>
          <a:solidFill>
            <a:srgbClr val="B5976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733" name="Rectangle 3073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716" y="1935089"/>
            <a:ext cx="970949" cy="1296998"/>
          </a:xfrm>
          <a:prstGeom prst="rect">
            <a:avLst/>
          </a:prstGeom>
          <a:solidFill>
            <a:srgbClr val="998461">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735" name="Rectangle 3073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3395974"/>
            <a:ext cx="5030210" cy="300666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4">
            <a:extLst>
              <a:ext uri="{FF2B5EF4-FFF2-40B4-BE49-F238E27FC236}">
                <a16:creationId xmlns:a16="http://schemas.microsoft.com/office/drawing/2014/main" id="{8AC20B12-2409-ECA8-1120-8C86F84F062B}"/>
              </a:ext>
            </a:extLst>
          </p:cNvPr>
          <p:cNvSpPr>
            <a:spLocks noGrp="1" noChangeArrowheads="1"/>
          </p:cNvSpPr>
          <p:nvPr>
            <p:ph type="body" sz="half" idx="1"/>
          </p:nvPr>
        </p:nvSpPr>
        <p:spPr>
          <a:xfrm>
            <a:off x="581023" y="3648548"/>
            <a:ext cx="4581545" cy="2481864"/>
          </a:xfrm>
        </p:spPr>
        <p:txBody>
          <a:bodyPr vert="horz" lIns="91440" tIns="45720" rIns="91440" bIns="45720" rtlCol="0" anchor="ctr">
            <a:normAutofit/>
          </a:bodyPr>
          <a:lstStyle/>
          <a:p>
            <a:endParaRPr lang="en-US" altLang="en-US" sz="1700"/>
          </a:p>
          <a:p>
            <a:r>
              <a:rPr lang="en-US" altLang="en-US" sz="1700" b="1"/>
              <a:t>Rev:3:21</a:t>
            </a:r>
          </a:p>
          <a:p>
            <a:r>
              <a:rPr lang="en-US" altLang="en-US" sz="1700" b="1"/>
              <a:t>Heb:1:13</a:t>
            </a:r>
          </a:p>
          <a:p>
            <a:r>
              <a:rPr lang="en-US" altLang="en-US" sz="1700"/>
              <a:t>BUT the time is coming soon when HE shall give up His Father’s Throne and come to Reign on His Own Throne : </a:t>
            </a:r>
          </a:p>
          <a:p>
            <a:r>
              <a:rPr lang="en-US" altLang="en-US" sz="1700"/>
              <a:t>- (</a:t>
            </a:r>
            <a:r>
              <a:rPr lang="en-US" altLang="en-US" sz="1700" b="1"/>
              <a:t>1Cort. 15: 24 – 28)</a:t>
            </a:r>
          </a:p>
        </p:txBody>
      </p:sp>
      <p:pic>
        <p:nvPicPr>
          <p:cNvPr id="30724" name="Picture 6" descr="kingofkings">
            <a:extLst>
              <a:ext uri="{FF2B5EF4-FFF2-40B4-BE49-F238E27FC236}">
                <a16:creationId xmlns:a16="http://schemas.microsoft.com/office/drawing/2014/main" id="{669629A0-E060-1BE1-9CC0-E102E4D9F5A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434" r="18255"/>
          <a:stretch/>
        </p:blipFill>
        <p:spPr>
          <a:xfrm>
            <a:off x="5504316" y="450221"/>
            <a:ext cx="3278627" cy="59524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5D24F1F9-1BAB-D940-0F60-7668F0604AAA}"/>
              </a:ext>
            </a:extLst>
          </p:cNvPr>
          <p:cNvSpPr>
            <a:spLocks noGrp="1" noChangeArrowheads="1"/>
          </p:cNvSpPr>
          <p:nvPr>
            <p:ph type="title"/>
          </p:nvPr>
        </p:nvSpPr>
        <p:spPr>
          <a:xfrm>
            <a:off x="5059971" y="1783959"/>
            <a:ext cx="3483937" cy="2889114"/>
          </a:xfrm>
        </p:spPr>
        <p:txBody>
          <a:bodyPr vert="horz" lIns="91440" tIns="45720" rIns="91440" bIns="45720" rtlCol="0" anchor="b">
            <a:normAutofit/>
          </a:bodyPr>
          <a:lstStyle/>
          <a:p>
            <a:r>
              <a:rPr lang="en-US" altLang="en-US" sz="4700" b="1"/>
              <a:t>Jesus Christ :The Alpha </a:t>
            </a:r>
            <a:br>
              <a:rPr lang="en-US" altLang="en-US" sz="4700" b="1"/>
            </a:br>
            <a:r>
              <a:rPr lang="en-US" altLang="en-US" sz="4700" b="1"/>
              <a:t>and The Omega</a:t>
            </a:r>
          </a:p>
        </p:txBody>
      </p:sp>
      <p:sp>
        <p:nvSpPr>
          <p:cNvPr id="4104" name="Freeform: Shape 410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9" name="Picture 4" descr="kingofkings">
            <a:extLst>
              <a:ext uri="{FF2B5EF4-FFF2-40B4-BE49-F238E27FC236}">
                <a16:creationId xmlns:a16="http://schemas.microsoft.com/office/drawing/2014/main" id="{AF51F2C5-2883-7EB6-C401-BFF8021CD47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069" r="28980" b="2"/>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747" name="Text Box 7">
            <a:extLst>
              <a:ext uri="{FF2B5EF4-FFF2-40B4-BE49-F238E27FC236}">
                <a16:creationId xmlns:a16="http://schemas.microsoft.com/office/drawing/2014/main" id="{11CEA5E8-A1C0-1D4F-7728-D5878755D5BA}"/>
              </a:ext>
            </a:extLst>
          </p:cNvPr>
          <p:cNvSpPr txBox="1">
            <a:spLocks noChangeArrowheads="1"/>
          </p:cNvSpPr>
          <p:nvPr/>
        </p:nvSpPr>
        <p:spPr bwMode="auto">
          <a:xfrm>
            <a:off x="5059971" y="1783959"/>
            <a:ext cx="3483937" cy="28891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lnSpc>
                <a:spcPct val="90000"/>
              </a:lnSpc>
              <a:spcBef>
                <a:spcPct val="0"/>
              </a:spcBef>
              <a:spcAft>
                <a:spcPts val="600"/>
              </a:spcAft>
              <a:buNone/>
            </a:pPr>
            <a:r>
              <a:rPr lang="en-US" altLang="en-US" sz="4700" b="1">
                <a:latin typeface="+mj-lt"/>
                <a:ea typeface="+mj-ea"/>
                <a:cs typeface="+mj-cs"/>
              </a:rPr>
              <a:t>John  Beholds the Glorious LORD!</a:t>
            </a:r>
          </a:p>
        </p:txBody>
      </p:sp>
      <p:sp>
        <p:nvSpPr>
          <p:cNvPr id="31752" name="Freeform: Shape 3175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746" name="Picture 4" descr="66rev0101johnpatmos">
            <a:extLst>
              <a:ext uri="{FF2B5EF4-FFF2-40B4-BE49-F238E27FC236}">
                <a16:creationId xmlns:a16="http://schemas.microsoft.com/office/drawing/2014/main" id="{42A9C01A-7881-25FA-1B97-024479B1A1C9}"/>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12379"/>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5" name="Rectangle 327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2770" name="Picture 4" descr="Jesus25Candlesticks">
            <a:extLst>
              <a:ext uri="{FF2B5EF4-FFF2-40B4-BE49-F238E27FC236}">
                <a16:creationId xmlns:a16="http://schemas.microsoft.com/office/drawing/2014/main" id="{FB92122D-04E5-036A-8C3B-8B38314CD3EC}"/>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807" b="2350"/>
          <a:stretch/>
        </p:blipFill>
        <p:spPr>
          <a:xfrm>
            <a:off x="0" y="0"/>
            <a:ext cx="9144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795" name="Text Box 7">
            <a:extLst>
              <a:ext uri="{FF2B5EF4-FFF2-40B4-BE49-F238E27FC236}">
                <a16:creationId xmlns:a16="http://schemas.microsoft.com/office/drawing/2014/main" id="{9983B89A-D40A-B69F-E6D0-8A405ECB860C}"/>
              </a:ext>
            </a:extLst>
          </p:cNvPr>
          <p:cNvSpPr txBox="1">
            <a:spLocks noChangeArrowheads="1"/>
          </p:cNvSpPr>
          <p:nvPr/>
        </p:nvSpPr>
        <p:spPr bwMode="auto">
          <a:xfrm>
            <a:off x="5059971" y="1783959"/>
            <a:ext cx="3483937" cy="28891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lnSpc>
                <a:spcPct val="90000"/>
              </a:lnSpc>
              <a:spcBef>
                <a:spcPct val="0"/>
              </a:spcBef>
              <a:spcAft>
                <a:spcPts val="600"/>
              </a:spcAft>
              <a:buNone/>
            </a:pPr>
            <a:r>
              <a:rPr lang="en-US" altLang="en-US" sz="4200">
                <a:latin typeface="+mj-lt"/>
                <a:ea typeface="+mj-ea"/>
                <a:cs typeface="+mj-cs"/>
              </a:rPr>
              <a:t>Jesus </a:t>
            </a:r>
            <a:r>
              <a:rPr lang="en-US" altLang="en-US" sz="4200" b="1">
                <a:latin typeface="+mj-lt"/>
                <a:ea typeface="+mj-ea"/>
                <a:cs typeface="+mj-cs"/>
              </a:rPr>
              <a:t>walking</a:t>
            </a:r>
            <a:r>
              <a:rPr lang="en-US" altLang="en-US" sz="4200">
                <a:latin typeface="+mj-lt"/>
                <a:ea typeface="+mj-ea"/>
                <a:cs typeface="+mj-cs"/>
              </a:rPr>
              <a:t> amidst the 7 Candlesticks or Lamp Stands</a:t>
            </a:r>
          </a:p>
        </p:txBody>
      </p:sp>
      <p:sp>
        <p:nvSpPr>
          <p:cNvPr id="33800" name="Freeform: Shape 3379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794" name="Picture 4" descr="Jesuslamps">
            <a:extLst>
              <a:ext uri="{FF2B5EF4-FFF2-40B4-BE49-F238E27FC236}">
                <a16:creationId xmlns:a16="http://schemas.microsoft.com/office/drawing/2014/main" id="{7F6B95FD-CE81-F9A8-5332-1BD71AAED728}"/>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5781" r="20032"/>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26D1BFA-1BE5-432D-1D24-C0A5AA11078E}"/>
              </a:ext>
            </a:extLst>
          </p:cNvPr>
          <p:cNvSpPr>
            <a:spLocks noGrp="1" noChangeArrowheads="1"/>
          </p:cNvSpPr>
          <p:nvPr>
            <p:ph type="title"/>
          </p:nvPr>
        </p:nvSpPr>
        <p:spPr>
          <a:xfrm>
            <a:off x="4975600" y="1396289"/>
            <a:ext cx="3754752" cy="1325563"/>
          </a:xfrm>
        </p:spPr>
        <p:txBody>
          <a:bodyPr vert="horz" lIns="91440" tIns="45720" rIns="91440" bIns="45720" rtlCol="0" anchor="ctr">
            <a:normAutofit/>
          </a:bodyPr>
          <a:lstStyle/>
          <a:p>
            <a:r>
              <a:rPr lang="en-US" altLang="en-US" b="1"/>
              <a:t>Correct Interpretation…</a:t>
            </a:r>
          </a:p>
        </p:txBody>
      </p:sp>
      <p:sp>
        <p:nvSpPr>
          <p:cNvPr id="34829" name="Freeform: Shape 3482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819" name="Picture 4" descr="Jesuslamps">
            <a:extLst>
              <a:ext uri="{FF2B5EF4-FFF2-40B4-BE49-F238E27FC236}">
                <a16:creationId xmlns:a16="http://schemas.microsoft.com/office/drawing/2014/main" id="{298FF2EE-FA06-D068-5B3D-CAFE4C7044A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5781" r="20032"/>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Rectangle 8">
            <a:extLst>
              <a:ext uri="{FF2B5EF4-FFF2-40B4-BE49-F238E27FC236}">
                <a16:creationId xmlns:a16="http://schemas.microsoft.com/office/drawing/2014/main" id="{1687DF0F-B285-5EE1-3E91-0092E2944636}"/>
              </a:ext>
            </a:extLst>
          </p:cNvPr>
          <p:cNvSpPr>
            <a:spLocks noGrp="1" noChangeArrowheads="1"/>
          </p:cNvSpPr>
          <p:nvPr>
            <p:ph type="body" sz="half" idx="2"/>
          </p:nvPr>
        </p:nvSpPr>
        <p:spPr>
          <a:xfrm>
            <a:off x="4978933" y="2871982"/>
            <a:ext cx="3753055" cy="3181684"/>
          </a:xfrm>
        </p:spPr>
        <p:txBody>
          <a:bodyPr vert="horz" lIns="91440" tIns="45720" rIns="91440" bIns="45720" rtlCol="0" anchor="t">
            <a:normAutofit/>
          </a:bodyPr>
          <a:lstStyle/>
          <a:p>
            <a:r>
              <a:rPr lang="en-US" altLang="en-US" sz="1600"/>
              <a:t>The 7 Stars = The Angels of the 7 Churches</a:t>
            </a:r>
          </a:p>
          <a:p>
            <a:r>
              <a:rPr lang="en-US" altLang="en-US" sz="1600"/>
              <a:t>The  “Angels” are the Leaders of the 7 churches</a:t>
            </a:r>
          </a:p>
          <a:p>
            <a:r>
              <a:rPr lang="en-US" altLang="en-US" sz="1600"/>
              <a:t>The 7 Candlestick = the 7 Churches</a:t>
            </a:r>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8" name="Rectangle 3584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3" name="Text Box 8">
            <a:extLst>
              <a:ext uri="{FF2B5EF4-FFF2-40B4-BE49-F238E27FC236}">
                <a16:creationId xmlns:a16="http://schemas.microsoft.com/office/drawing/2014/main" id="{506AA0FE-F02F-7FBB-52BA-7E98612489E8}"/>
              </a:ext>
            </a:extLst>
          </p:cNvPr>
          <p:cNvSpPr txBox="1">
            <a:spLocks noChangeArrowheads="1"/>
          </p:cNvSpPr>
          <p:nvPr/>
        </p:nvSpPr>
        <p:spPr bwMode="auto">
          <a:xfrm>
            <a:off x="482601" y="238922"/>
            <a:ext cx="3006288" cy="59380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Church Leaders/Ministers</a:t>
            </a:r>
            <a:r>
              <a:rPr lang="en-US" altLang="en-US" sz="1400" dirty="0">
                <a:latin typeface="+mn-lt"/>
              </a:rPr>
              <a:t> are </a:t>
            </a:r>
          </a:p>
          <a:p>
            <a:pPr indent="-228600" defTabSz="914400">
              <a:lnSpc>
                <a:spcPct val="90000"/>
              </a:lnSpc>
              <a:spcBef>
                <a:spcPct val="0"/>
              </a:spcBef>
              <a:spcAft>
                <a:spcPts val="600"/>
              </a:spcAft>
              <a:buFont typeface="Arial" panose="020B0604020202020204" pitchFamily="34" charset="0"/>
              <a:buChar char="•"/>
            </a:pPr>
            <a:r>
              <a:rPr lang="en-US" altLang="en-US" sz="1400" dirty="0">
                <a:latin typeface="+mn-lt"/>
              </a:rPr>
              <a:t>Called by God to be Faithful </a:t>
            </a:r>
            <a:r>
              <a:rPr lang="en-US" altLang="en-US" sz="1400" b="1" dirty="0">
                <a:latin typeface="+mn-lt"/>
              </a:rPr>
              <a:t>Watchmen</a:t>
            </a:r>
            <a:r>
              <a:rPr lang="en-US" altLang="en-US" sz="1400" dirty="0">
                <a:latin typeface="+mn-lt"/>
              </a:rPr>
              <a:t> (like angels) over His Flock.</a:t>
            </a:r>
          </a:p>
          <a:p>
            <a:pPr indent="-228600" defTabSz="914400">
              <a:lnSpc>
                <a:spcPct val="90000"/>
              </a:lnSpc>
              <a:spcBef>
                <a:spcPct val="0"/>
              </a:spcBef>
              <a:spcAft>
                <a:spcPts val="600"/>
              </a:spcAft>
              <a:buFont typeface="Arial" panose="020B0604020202020204" pitchFamily="34" charset="0"/>
              <a:buChar char="•"/>
            </a:pPr>
            <a:endParaRPr lang="en-US" altLang="en-US" sz="1400" dirty="0">
              <a:latin typeface="+mn-lt"/>
            </a:endParaRP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Duties of a Church Leader?</a:t>
            </a:r>
          </a:p>
          <a:p>
            <a:pPr indent="-228600" defTabSz="914400">
              <a:lnSpc>
                <a:spcPct val="90000"/>
              </a:lnSpc>
              <a:spcBef>
                <a:spcPct val="0"/>
              </a:spcBef>
              <a:spcAft>
                <a:spcPts val="600"/>
              </a:spcAft>
              <a:buFont typeface="Arial" panose="020B0604020202020204" pitchFamily="34" charset="0"/>
              <a:buChar char="•"/>
            </a:pPr>
            <a:r>
              <a:rPr lang="en-US" altLang="en-US" sz="1400" dirty="0">
                <a:latin typeface="+mn-lt"/>
              </a:rPr>
              <a:t>  </a:t>
            </a:r>
            <a:r>
              <a:rPr lang="en-US" altLang="en-US" sz="1400" b="1" dirty="0">
                <a:latin typeface="+mn-lt"/>
              </a:rPr>
              <a:t>The Love Christ’s sheep</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To Preach, Teach, Live, and</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Defend the Truth of the </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Scriptures</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To warn the people of Sins </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and from Sins</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To Guard and cherish the </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Flock </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To Carry the burdens of the </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Flock upon his heart</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To intercede for the flock </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before God in prayers</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To be a godly example of a </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servant of Christ.</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They are to be Servants God’s flock and  not Lords over God’s heritage (Church)</a:t>
            </a:r>
          </a:p>
          <a:p>
            <a:pPr indent="-228600" defTabSz="914400">
              <a:lnSpc>
                <a:spcPct val="90000"/>
              </a:lnSpc>
              <a:spcBef>
                <a:spcPct val="0"/>
              </a:spcBef>
              <a:spcAft>
                <a:spcPts val="600"/>
              </a:spcAft>
              <a:buFont typeface="Arial" panose="020B0604020202020204" pitchFamily="34" charset="0"/>
              <a:buChar char="•"/>
            </a:pPr>
            <a:r>
              <a:rPr lang="en-US" altLang="en-US" sz="1400" b="1" dirty="0">
                <a:latin typeface="+mn-lt"/>
              </a:rPr>
              <a:t>- {See: 1Tim:4:1- 3;Ezek:3:17-21; 1Tim 4: 11-12,15-16}</a:t>
            </a:r>
          </a:p>
        </p:txBody>
      </p:sp>
      <p:grpSp>
        <p:nvGrpSpPr>
          <p:cNvPr id="35850" name="Group 3584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35851" name="Isosceles Triangle 3585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2" name="Rectangle 3585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42" name="Picture 5" descr="Prophet">
            <a:extLst>
              <a:ext uri="{FF2B5EF4-FFF2-40B4-BE49-F238E27FC236}">
                <a16:creationId xmlns:a16="http://schemas.microsoft.com/office/drawing/2014/main" id="{6D437E93-BDEF-AB79-12CF-F4016D092A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71490" y="2205212"/>
            <a:ext cx="4689909" cy="35174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4" name="Group 3585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35855" name="Rectangle 3585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6" name="Isosceles Triangle 3585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871" name="Freeform: Shape 368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866" name="Picture 4" descr="Jesus_Christ">
            <a:extLst>
              <a:ext uri="{FF2B5EF4-FFF2-40B4-BE49-F238E27FC236}">
                <a16:creationId xmlns:a16="http://schemas.microsoft.com/office/drawing/2014/main" id="{C34C4D23-F4B4-B1FD-4B07-34C2B4BF5EA6}"/>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7466" r="15266" b="-1"/>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sword_2">
            <a:extLst>
              <a:ext uri="{FF2B5EF4-FFF2-40B4-BE49-F238E27FC236}">
                <a16:creationId xmlns:a16="http://schemas.microsoft.com/office/drawing/2014/main" id="{F6C8F2AD-2991-72C5-449D-A56FF56938E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450056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14">
            <a:extLst>
              <a:ext uri="{FF2B5EF4-FFF2-40B4-BE49-F238E27FC236}">
                <a16:creationId xmlns:a16="http://schemas.microsoft.com/office/drawing/2014/main" id="{84A9DDE0-8A83-1667-A4FB-755E7C70535F}"/>
              </a:ext>
            </a:extLst>
          </p:cNvPr>
          <p:cNvSpPr txBox="1">
            <a:spLocks noChangeArrowheads="1"/>
          </p:cNvSpPr>
          <p:nvPr/>
        </p:nvSpPr>
        <p:spPr bwMode="auto">
          <a:xfrm>
            <a:off x="4572000" y="1000125"/>
            <a:ext cx="4572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1800"/>
              <a:t>“</a:t>
            </a:r>
            <a:r>
              <a:rPr lang="en-CA" altLang="en-US" sz="1800" b="1">
                <a:solidFill>
                  <a:srgbClr val="CC3300"/>
                </a:solidFill>
              </a:rPr>
              <a:t>The Word of God</a:t>
            </a:r>
            <a:r>
              <a:rPr lang="en-CA" altLang="en-US" sz="1800" b="1">
                <a:solidFill>
                  <a:srgbClr val="003399"/>
                </a:solidFill>
              </a:rPr>
              <a:t> is quick, and powerful, and sharper than  any </a:t>
            </a:r>
            <a:r>
              <a:rPr lang="en-CA" altLang="en-US" sz="1800" b="1" i="1">
                <a:solidFill>
                  <a:srgbClr val="003399"/>
                </a:solidFill>
              </a:rPr>
              <a:t>two-edged sword</a:t>
            </a:r>
            <a:r>
              <a:rPr lang="en-CA" altLang="en-US" sz="1800" b="1">
                <a:solidFill>
                  <a:srgbClr val="003399"/>
                </a:solidFill>
              </a:rPr>
              <a:t>, piercing even to the dividing asunder of soul and spirit, and of the joints and marrow, and is a discerner of the thoughts and intents of the heart.” – (Heb: 4:12)</a:t>
            </a:r>
          </a:p>
        </p:txBody>
      </p:sp>
      <p:sp>
        <p:nvSpPr>
          <p:cNvPr id="37892" name="Text Box 15">
            <a:extLst>
              <a:ext uri="{FF2B5EF4-FFF2-40B4-BE49-F238E27FC236}">
                <a16:creationId xmlns:a16="http://schemas.microsoft.com/office/drawing/2014/main" id="{2536A9F7-5ACF-732B-3633-589816131DF0}"/>
              </a:ext>
            </a:extLst>
          </p:cNvPr>
          <p:cNvSpPr txBox="1">
            <a:spLocks noChangeArrowheads="1"/>
          </p:cNvSpPr>
          <p:nvPr/>
        </p:nvSpPr>
        <p:spPr bwMode="auto">
          <a:xfrm>
            <a:off x="4572000" y="3665538"/>
            <a:ext cx="4668838"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1800"/>
              <a:t>“</a:t>
            </a:r>
            <a:r>
              <a:rPr lang="en-CA" altLang="en-US" sz="2000"/>
              <a:t>And take the helmet of salvation, and</a:t>
            </a:r>
          </a:p>
          <a:p>
            <a:pPr eaLnBrk="1" hangingPunct="1">
              <a:spcBef>
                <a:spcPct val="0"/>
              </a:spcBef>
              <a:buFontTx/>
              <a:buNone/>
            </a:pPr>
            <a:r>
              <a:rPr lang="en-CA" altLang="en-US" sz="2000"/>
              <a:t> the sword of the Spirit, which is the </a:t>
            </a:r>
          </a:p>
          <a:p>
            <a:pPr eaLnBrk="1" hangingPunct="1">
              <a:spcBef>
                <a:spcPct val="0"/>
              </a:spcBef>
              <a:buFontTx/>
              <a:buNone/>
            </a:pPr>
            <a:r>
              <a:rPr lang="en-CA" altLang="en-US" sz="2000"/>
              <a:t>word of God” – </a:t>
            </a:r>
            <a:r>
              <a:rPr lang="en-CA" altLang="en-US" sz="2000">
                <a:solidFill>
                  <a:srgbClr val="000099"/>
                </a:solidFill>
              </a:rPr>
              <a:t>(</a:t>
            </a:r>
            <a:r>
              <a:rPr lang="en-CA" altLang="en-US" sz="1800" b="1">
                <a:solidFill>
                  <a:srgbClr val="0033CC"/>
                </a:solidFill>
              </a:rPr>
              <a:t>Ephes:6:17)</a:t>
            </a:r>
          </a:p>
          <a:p>
            <a:pPr eaLnBrk="1" hangingPunct="1">
              <a:spcBef>
                <a:spcPct val="0"/>
              </a:spcBef>
              <a:buFontTx/>
              <a:buNone/>
            </a:pPr>
            <a:endParaRPr lang="en-CA" altLang="en-US" sz="1800" b="1">
              <a:solidFill>
                <a:srgbClr val="0033CC"/>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9" name="Rectangle 389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6"/>
            <a:ext cx="1440254" cy="2894124"/>
          </a:xfrm>
          <a:prstGeom prst="rect">
            <a:avLst/>
          </a:prstGeom>
          <a:solidFill>
            <a:srgbClr val="5E424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921" name="Rectangle 389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3515821"/>
            <a:ext cx="1440253"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8914" name="Picture 4" descr="Jesus25Candlesticks">
            <a:extLst>
              <a:ext uri="{FF2B5EF4-FFF2-40B4-BE49-F238E27FC236}">
                <a16:creationId xmlns:a16="http://schemas.microsoft.com/office/drawing/2014/main" id="{126CA18B-CCAB-33F7-3590-BD7CF47F1E24}"/>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10438"/>
          <a:stretch/>
        </p:blipFill>
        <p:spPr>
          <a:xfrm>
            <a:off x="1913382" y="448056"/>
            <a:ext cx="6885432" cy="59527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512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11" descr="revelation_churches">
            <a:extLst>
              <a:ext uri="{FF2B5EF4-FFF2-40B4-BE49-F238E27FC236}">
                <a16:creationId xmlns:a16="http://schemas.microsoft.com/office/drawing/2014/main" id="{F04117C1-F750-0B17-D154-8364852A955D}"/>
              </a:ext>
            </a:extLst>
          </p:cNvPr>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l="19861" r="24930" b="-2"/>
          <a:stretch/>
        </p:blipFill>
        <p:spPr>
          <a:xfrm>
            <a:off x="-3" y="-4"/>
            <a:ext cx="565098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Rectangle 5">
            <a:extLst>
              <a:ext uri="{FF2B5EF4-FFF2-40B4-BE49-F238E27FC236}">
                <a16:creationId xmlns:a16="http://schemas.microsoft.com/office/drawing/2014/main" id="{DF0A0FC5-8250-89C1-46DD-971731EEF185}"/>
              </a:ext>
            </a:extLst>
          </p:cNvPr>
          <p:cNvSpPr>
            <a:spLocks noGrp="1" noChangeArrowheads="1"/>
          </p:cNvSpPr>
          <p:nvPr>
            <p:ph type="title"/>
          </p:nvPr>
        </p:nvSpPr>
        <p:spPr>
          <a:xfrm>
            <a:off x="4757737" y="3962400"/>
            <a:ext cx="4129361" cy="1690409"/>
          </a:xfrm>
        </p:spPr>
        <p:txBody>
          <a:bodyPr vert="horz" lIns="91440" tIns="45720" rIns="91440" bIns="45720" rtlCol="0" anchor="b">
            <a:normAutofit/>
          </a:bodyPr>
          <a:lstStyle/>
          <a:p>
            <a:r>
              <a:rPr lang="en-US" altLang="en-US" sz="3800" b="1" kern="1200">
                <a:solidFill>
                  <a:schemeClr val="tx1"/>
                </a:solidFill>
                <a:latin typeface="+mj-lt"/>
                <a:ea typeface="+mj-ea"/>
                <a:cs typeface="+mj-cs"/>
              </a:rPr>
              <a:t> The Title of the Book…</a:t>
            </a:r>
          </a:p>
        </p:txBody>
      </p:sp>
      <p:pic>
        <p:nvPicPr>
          <p:cNvPr id="5123" name="Picture 8" descr="jesus-bible-14g">
            <a:extLst>
              <a:ext uri="{FF2B5EF4-FFF2-40B4-BE49-F238E27FC236}">
                <a16:creationId xmlns:a16="http://schemas.microsoft.com/office/drawing/2014/main" id="{5736B676-1BFC-C6AA-9992-1A46C8E2BB6A}"/>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3" b="10016"/>
          <a:stretch/>
        </p:blipFill>
        <p:spPr>
          <a:xfrm>
            <a:off x="5740155" y="6"/>
            <a:ext cx="3403848"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4">
            <a:extLst>
              <a:ext uri="{FF2B5EF4-FFF2-40B4-BE49-F238E27FC236}">
                <a16:creationId xmlns:a16="http://schemas.microsoft.com/office/drawing/2014/main" id="{6CD65135-8CA8-A914-414D-52A0BB24F74D}"/>
              </a:ext>
            </a:extLst>
          </p:cNvPr>
          <p:cNvSpPr>
            <a:spLocks noGrp="1" noChangeArrowheads="1"/>
          </p:cNvSpPr>
          <p:nvPr>
            <p:ph type="title"/>
          </p:nvPr>
        </p:nvSpPr>
        <p:spPr>
          <a:xfrm>
            <a:off x="4809090" y="321734"/>
            <a:ext cx="3852309" cy="1135737"/>
          </a:xfrm>
        </p:spPr>
        <p:txBody>
          <a:bodyPr vert="horz" lIns="91440" tIns="45720" rIns="91440" bIns="45720" rtlCol="0" anchor="ctr">
            <a:normAutofit/>
          </a:bodyPr>
          <a:lstStyle/>
          <a:p>
            <a:r>
              <a:rPr lang="en-US" altLang="en-US" sz="3100" b="1"/>
              <a:t>Translators’ Error…</a:t>
            </a:r>
          </a:p>
        </p:txBody>
      </p:sp>
      <p:pic>
        <p:nvPicPr>
          <p:cNvPr id="6148" name="Picture 7" descr="jesus-bible-14g">
            <a:extLst>
              <a:ext uri="{FF2B5EF4-FFF2-40B4-BE49-F238E27FC236}">
                <a16:creationId xmlns:a16="http://schemas.microsoft.com/office/drawing/2014/main" id="{CD695556-3E7B-05A6-A6EA-7A5720C8ACB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361" r="10627"/>
          <a:stretch/>
        </p:blipFill>
        <p:spPr>
          <a:xfrm>
            <a:off x="-1" y="10"/>
            <a:ext cx="43349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155" name="Group 615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713128"/>
            <a:ext cx="801651" cy="2126625"/>
            <a:chOff x="10918968" y="713127"/>
            <a:chExt cx="1273032" cy="2532832"/>
          </a:xfrm>
        </p:grpSpPr>
        <p:sp>
          <p:nvSpPr>
            <p:cNvPr id="6156" name="Rectangle 615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Isosceles Triangle 615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47" name="Rectangle 5">
            <a:extLst>
              <a:ext uri="{FF2B5EF4-FFF2-40B4-BE49-F238E27FC236}">
                <a16:creationId xmlns:a16="http://schemas.microsoft.com/office/drawing/2014/main" id="{CA645E91-4AFF-1C83-BB9A-D106BE2848E5}"/>
              </a:ext>
            </a:extLst>
          </p:cNvPr>
          <p:cNvSpPr>
            <a:spLocks noGrp="1" noChangeArrowheads="1"/>
          </p:cNvSpPr>
          <p:nvPr>
            <p:ph type="body" sz="half" idx="1"/>
          </p:nvPr>
        </p:nvSpPr>
        <p:spPr>
          <a:xfrm>
            <a:off x="4809090" y="1782981"/>
            <a:ext cx="3852309" cy="4393982"/>
          </a:xfrm>
        </p:spPr>
        <p:txBody>
          <a:bodyPr vert="horz" lIns="91440" tIns="45720" rIns="91440" bIns="45720" rtlCol="0">
            <a:normAutofit/>
          </a:bodyPr>
          <a:lstStyle/>
          <a:p>
            <a:r>
              <a:rPr lang="en-US" altLang="en-US" sz="1700"/>
              <a:t>The Book is a “Revelation of Jesus Christ” </a:t>
            </a:r>
          </a:p>
          <a:p>
            <a:r>
              <a:rPr lang="en-US" altLang="en-US" sz="1700"/>
              <a:t>It is  NOT a  “Revelation of St. John the Divine”</a:t>
            </a:r>
          </a:p>
          <a:p>
            <a:r>
              <a:rPr lang="en-US" altLang="en-US" sz="1700" b="1"/>
              <a:t>CHRIST</a:t>
            </a:r>
            <a:r>
              <a:rPr lang="en-US" altLang="en-US" sz="1700"/>
              <a:t> is the Revelator, not John.</a:t>
            </a:r>
          </a:p>
          <a:p>
            <a:r>
              <a:rPr lang="en-US" altLang="en-US" sz="1700" b="1"/>
              <a:t>John</a:t>
            </a:r>
            <a:r>
              <a:rPr lang="en-US" altLang="en-US" sz="1700"/>
              <a:t> is Christ’s “Penman” who was ordered by Christ:  “What thou seest, write in a book, and send it (the book) unto the seven churches…”</a:t>
            </a:r>
          </a:p>
          <a:p>
            <a:r>
              <a:rPr lang="en-US" altLang="en-US" sz="1700"/>
              <a:t>(Rev:1:1,10,11)</a:t>
            </a:r>
          </a:p>
        </p:txBody>
      </p:sp>
      <p:sp>
        <p:nvSpPr>
          <p:cNvPr id="6159" name="Isosceles Triangle 615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75493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98182"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76" name="Freeform: Shape 7175">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64056"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8" name="Freeform: Shape 7177">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239012"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0" name="Title 1">
            <a:extLst>
              <a:ext uri="{FF2B5EF4-FFF2-40B4-BE49-F238E27FC236}">
                <a16:creationId xmlns:a16="http://schemas.microsoft.com/office/drawing/2014/main" id="{4F68A669-D4E8-7951-7BB1-40BEEC2EA9C1}"/>
              </a:ext>
            </a:extLst>
          </p:cNvPr>
          <p:cNvSpPr>
            <a:spLocks noGrp="1" noChangeArrowheads="1"/>
          </p:cNvSpPr>
          <p:nvPr>
            <p:ph type="title"/>
          </p:nvPr>
        </p:nvSpPr>
        <p:spPr>
          <a:xfrm>
            <a:off x="628650" y="365126"/>
            <a:ext cx="5818270" cy="1288238"/>
          </a:xfrm>
        </p:spPr>
        <p:txBody>
          <a:bodyPr vert="horz" lIns="91440" tIns="45720" rIns="91440" bIns="45720" rtlCol="0" anchor="b">
            <a:normAutofit/>
          </a:bodyPr>
          <a:lstStyle/>
          <a:p>
            <a:r>
              <a:rPr lang="en-US" altLang="en-US" kern="1200">
                <a:solidFill>
                  <a:schemeClr val="tx1"/>
                </a:solidFill>
                <a:latin typeface="+mj-lt"/>
                <a:ea typeface="+mj-ea"/>
                <a:cs typeface="+mj-cs"/>
              </a:rPr>
              <a:t>Writer, Time and Place</a:t>
            </a:r>
          </a:p>
        </p:txBody>
      </p:sp>
      <p:sp>
        <p:nvSpPr>
          <p:cNvPr id="7171" name="Text Placeholder 2">
            <a:extLst>
              <a:ext uri="{FF2B5EF4-FFF2-40B4-BE49-F238E27FC236}">
                <a16:creationId xmlns:a16="http://schemas.microsoft.com/office/drawing/2014/main" id="{44487CF6-3855-CD29-06AF-48283F1C8D63}"/>
              </a:ext>
            </a:extLst>
          </p:cNvPr>
          <p:cNvSpPr>
            <a:spLocks noGrp="1" noChangeArrowheads="1"/>
          </p:cNvSpPr>
          <p:nvPr>
            <p:ph type="body" sz="half" idx="1"/>
          </p:nvPr>
        </p:nvSpPr>
        <p:spPr>
          <a:xfrm>
            <a:off x="628648" y="1956390"/>
            <a:ext cx="5491718" cy="3907465"/>
          </a:xfrm>
        </p:spPr>
        <p:txBody>
          <a:bodyPr vert="horz" lIns="91440" tIns="45720" rIns="91440" bIns="45720" rtlCol="0" anchor="t">
            <a:normAutofit/>
          </a:bodyPr>
          <a:lstStyle/>
          <a:p>
            <a:pPr marL="0"/>
            <a:r>
              <a:rPr lang="en-US" altLang="en-US" sz="2100"/>
              <a:t>WRITER: John the beloved apostle. TIME: Probably A. D. 96 or 97. PLACE: The visions were given on the barren, rocky island of Patmos, which the Roman Empire used as a place of banishment.</a:t>
            </a:r>
          </a:p>
          <a:p>
            <a:pPr marL="0"/>
            <a:endParaRPr lang="en-US" altLang="en-US" sz="2100"/>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F95445B-B22B-A246-23F7-601E32611AD3}"/>
              </a:ext>
            </a:extLst>
          </p:cNvPr>
          <p:cNvSpPr>
            <a:spLocks noGrp="1" noChangeArrowheads="1"/>
          </p:cNvSpPr>
          <p:nvPr>
            <p:ph type="title"/>
          </p:nvPr>
        </p:nvSpPr>
        <p:spPr>
          <a:xfrm>
            <a:off x="4975600" y="1396289"/>
            <a:ext cx="3754752" cy="1325563"/>
          </a:xfrm>
        </p:spPr>
        <p:txBody>
          <a:bodyPr vert="horz" lIns="91440" tIns="45720" rIns="91440" bIns="45720" rtlCol="0" anchor="ctr">
            <a:normAutofit/>
          </a:bodyPr>
          <a:lstStyle/>
          <a:p>
            <a:r>
              <a:rPr lang="en-US" altLang="en-US" b="1"/>
              <a:t> The Character of The Book…</a:t>
            </a:r>
          </a:p>
        </p:txBody>
      </p:sp>
      <p:sp>
        <p:nvSpPr>
          <p:cNvPr id="8201" name="Freeform: Shape 820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6" name="Picture 6" descr="a109aa9c43a4e2e5c2ac402a342054b9">
            <a:extLst>
              <a:ext uri="{FF2B5EF4-FFF2-40B4-BE49-F238E27FC236}">
                <a16:creationId xmlns:a16="http://schemas.microsoft.com/office/drawing/2014/main" id="{BC675EF6-202B-48F0-9196-2B253D9FDF5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301" r="4604"/>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4">
            <a:extLst>
              <a:ext uri="{FF2B5EF4-FFF2-40B4-BE49-F238E27FC236}">
                <a16:creationId xmlns:a16="http://schemas.microsoft.com/office/drawing/2014/main" id="{DD4482FE-C908-BDF3-1548-8A9BCF3DA821}"/>
              </a:ext>
            </a:extLst>
          </p:cNvPr>
          <p:cNvSpPr>
            <a:spLocks noGrp="1" noChangeArrowheads="1"/>
          </p:cNvSpPr>
          <p:nvPr>
            <p:ph type="body" sz="half" idx="1"/>
          </p:nvPr>
        </p:nvSpPr>
        <p:spPr>
          <a:xfrm>
            <a:off x="4978933" y="2871982"/>
            <a:ext cx="3753055" cy="3181684"/>
          </a:xfrm>
        </p:spPr>
        <p:txBody>
          <a:bodyPr vert="horz" lIns="91440" tIns="45720" rIns="91440" bIns="45720" rtlCol="0" anchor="t">
            <a:normAutofit/>
          </a:bodyPr>
          <a:lstStyle/>
          <a:p>
            <a:r>
              <a:rPr lang="en-US" altLang="en-US" sz="1600"/>
              <a:t>It is a </a:t>
            </a:r>
            <a:r>
              <a:rPr lang="en-US" altLang="en-US" sz="1600" b="1"/>
              <a:t>“REVELATION”:</a:t>
            </a:r>
          </a:p>
          <a:p>
            <a:r>
              <a:rPr lang="en-US" altLang="en-US" sz="1600"/>
              <a:t>- Something revealed or made known.</a:t>
            </a:r>
          </a:p>
          <a:p>
            <a:r>
              <a:rPr lang="en-US" altLang="en-US" sz="1600"/>
              <a:t>It is </a:t>
            </a:r>
            <a:r>
              <a:rPr lang="en-US" altLang="en-US" sz="1600" b="1"/>
              <a:t>NOT </a:t>
            </a:r>
            <a:r>
              <a:rPr lang="en-US" altLang="en-US" sz="1600"/>
              <a:t>a hidden book or Concealed Book to God’s people</a:t>
            </a:r>
          </a:p>
          <a:p>
            <a:r>
              <a:rPr lang="en-US" altLang="en-US" sz="1600"/>
              <a:t>GOD wants us to KNOW and Understand This Book…our Eternal Salvation depends on it.</a:t>
            </a:r>
          </a:p>
          <a:p>
            <a:r>
              <a:rPr lang="en-US" altLang="en-US" sz="1600"/>
              <a:t>(Duet:29:29)</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0B4CD40-975C-F9AF-B781-A009AFCDC5D9}"/>
              </a:ext>
            </a:extLst>
          </p:cNvPr>
          <p:cNvSpPr>
            <a:spLocks noGrp="1" noChangeArrowheads="1"/>
          </p:cNvSpPr>
          <p:nvPr>
            <p:ph type="title"/>
          </p:nvPr>
        </p:nvSpPr>
        <p:spPr>
          <a:xfrm>
            <a:off x="4716868" y="803325"/>
            <a:ext cx="3944780" cy="1325563"/>
          </a:xfrm>
        </p:spPr>
        <p:txBody>
          <a:bodyPr vert="horz" lIns="91440" tIns="45720" rIns="91440" bIns="45720" rtlCol="0" anchor="ctr">
            <a:normAutofit/>
          </a:bodyPr>
          <a:lstStyle/>
          <a:p>
            <a:r>
              <a:rPr lang="en-US" altLang="en-US" b="1"/>
              <a:t>The Character of The Book…</a:t>
            </a:r>
            <a:endParaRPr lang="en-US" altLang="en-US"/>
          </a:p>
        </p:txBody>
      </p:sp>
      <p:sp>
        <p:nvSpPr>
          <p:cNvPr id="9224" name="Freeform: Shape 9223">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70923B89-46C3-DA07-94B1-66CE90F749DC}"/>
              </a:ext>
            </a:extLst>
          </p:cNvPr>
          <p:cNvPicPr>
            <a:picLocks noGrp="1" noChangeAspect="1"/>
          </p:cNvPicPr>
          <p:nvPr>
            <p:ph sz="half" idx="2"/>
          </p:nvPr>
        </p:nvPicPr>
        <p:blipFill rotWithShape="1">
          <a:blip r:embed="rId2"/>
          <a:srcRect l="19801" r="30336" b="2"/>
          <a:stretch/>
        </p:blipFill>
        <p:spPr>
          <a:xfrm>
            <a:off x="20" y="2"/>
            <a:ext cx="439777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9219" name="Text Placeholder 2">
            <a:extLst>
              <a:ext uri="{FF2B5EF4-FFF2-40B4-BE49-F238E27FC236}">
                <a16:creationId xmlns:a16="http://schemas.microsoft.com/office/drawing/2014/main" id="{7C1EB23E-2BF7-AC12-6A84-7615A34F27A2}"/>
              </a:ext>
            </a:extLst>
          </p:cNvPr>
          <p:cNvSpPr>
            <a:spLocks noGrp="1" noChangeArrowheads="1"/>
          </p:cNvSpPr>
          <p:nvPr>
            <p:ph type="body" sz="half" idx="1"/>
          </p:nvPr>
        </p:nvSpPr>
        <p:spPr>
          <a:xfrm>
            <a:off x="4716868" y="2279018"/>
            <a:ext cx="3944786" cy="3375920"/>
          </a:xfrm>
        </p:spPr>
        <p:txBody>
          <a:bodyPr vert="horz" lIns="91440" tIns="45720" rIns="91440" bIns="45720" rtlCol="0" anchor="t">
            <a:normAutofit/>
          </a:bodyPr>
          <a:lstStyle/>
          <a:p>
            <a:r>
              <a:rPr lang="en-US" altLang="en-US" sz="1600"/>
              <a:t>" The great prophecies of the Old Testament are supplemented and illuminated by the Revelation. Here the symbols of Isaiah, Ezekiel, Daniel, and Zechariah live and move again before our eyes. Here the great typical figures of the Old Testament find place in greatly enlarged antitypes. Former prophecies and visions of the sufferings, the triumphs, and the glory of Christ, with the fruitage of all the seed-sowing of the centuries, are more graphically, clearly, and gloriously portrayed in the Revelation of Jesus our Lord. </a:t>
            </a:r>
          </a:p>
          <a:p>
            <a:endParaRPr lang="en-US" altLang="en-US" sz="1600"/>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4B523A4-F85F-F12E-A3D7-BB120022A76E}"/>
              </a:ext>
            </a:extLst>
          </p:cNvPr>
          <p:cNvSpPr>
            <a:spLocks noGrp="1" noChangeArrowheads="1"/>
          </p:cNvSpPr>
          <p:nvPr>
            <p:ph type="title"/>
          </p:nvPr>
        </p:nvSpPr>
        <p:spPr>
          <a:xfrm>
            <a:off x="4975600" y="1396289"/>
            <a:ext cx="3754752" cy="1325563"/>
          </a:xfrm>
        </p:spPr>
        <p:txBody>
          <a:bodyPr vert="horz" lIns="91440" tIns="45720" rIns="91440" bIns="45720" rtlCol="0" anchor="ctr">
            <a:normAutofit/>
          </a:bodyPr>
          <a:lstStyle/>
          <a:p>
            <a:r>
              <a:rPr lang="en-US" altLang="en-US" sz="3400" b="1"/>
              <a:t>The Object/Purpose of the Book…</a:t>
            </a:r>
          </a:p>
        </p:txBody>
      </p:sp>
      <p:sp>
        <p:nvSpPr>
          <p:cNvPr id="10249" name="Freeform: Shape 1024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4" name="Picture 6" descr="horseman_four_Revelation">
            <a:extLst>
              <a:ext uri="{FF2B5EF4-FFF2-40B4-BE49-F238E27FC236}">
                <a16:creationId xmlns:a16="http://schemas.microsoft.com/office/drawing/2014/main" id="{FDF748E7-9BC1-2262-1D2A-DA01CBB9F76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6701" r="45299"/>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5">
            <a:extLst>
              <a:ext uri="{FF2B5EF4-FFF2-40B4-BE49-F238E27FC236}">
                <a16:creationId xmlns:a16="http://schemas.microsoft.com/office/drawing/2014/main" id="{2C8696FB-6C19-28E1-7E4B-AEB27F30A4C5}"/>
              </a:ext>
            </a:extLst>
          </p:cNvPr>
          <p:cNvSpPr>
            <a:spLocks noGrp="1" noChangeArrowheads="1"/>
          </p:cNvSpPr>
          <p:nvPr>
            <p:ph type="body" sz="half" idx="2"/>
          </p:nvPr>
        </p:nvSpPr>
        <p:spPr>
          <a:xfrm>
            <a:off x="4978933" y="2871982"/>
            <a:ext cx="3753055" cy="3181684"/>
          </a:xfrm>
        </p:spPr>
        <p:txBody>
          <a:bodyPr vert="horz" lIns="91440" tIns="45720" rIns="91440" bIns="45720" rtlCol="0" anchor="t">
            <a:normAutofit/>
          </a:bodyPr>
          <a:lstStyle/>
          <a:p>
            <a:r>
              <a:rPr lang="en-US" altLang="en-US" sz="1600"/>
              <a:t>This Book of Prophecy was given to Reveal </a:t>
            </a:r>
            <a:r>
              <a:rPr lang="en-US" altLang="en-US" sz="1600" b="1"/>
              <a:t>Coming Events</a:t>
            </a:r>
            <a:r>
              <a:rPr lang="en-US" altLang="en-US" sz="1600"/>
              <a:t> to God’s servants.</a:t>
            </a:r>
          </a:p>
          <a:p>
            <a:r>
              <a:rPr lang="en-US" altLang="en-US" sz="1600"/>
              <a:t>The Book also Reveals </a:t>
            </a:r>
            <a:r>
              <a:rPr lang="en-US" altLang="en-US" sz="1600" b="1"/>
              <a:t>PAST </a:t>
            </a:r>
            <a:r>
              <a:rPr lang="en-US" altLang="en-US" sz="1600"/>
              <a:t>events in the</a:t>
            </a:r>
            <a:r>
              <a:rPr lang="en-US" altLang="en-US" sz="1600" b="1"/>
              <a:t> great War</a:t>
            </a:r>
            <a:r>
              <a:rPr lang="en-US" altLang="en-US" sz="1600"/>
              <a:t> between </a:t>
            </a:r>
            <a:r>
              <a:rPr lang="en-US" altLang="en-US" sz="1600" b="1"/>
              <a:t>Christ </a:t>
            </a:r>
            <a:r>
              <a:rPr lang="en-US" altLang="en-US" sz="1600"/>
              <a:t>and </a:t>
            </a:r>
            <a:r>
              <a:rPr lang="en-US" altLang="en-US" sz="1600" b="1"/>
              <a:t>Satan</a:t>
            </a:r>
            <a:r>
              <a:rPr lang="en-US" altLang="en-US" sz="1600"/>
              <a:t> </a:t>
            </a: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 2013 - 2022</Template>
  <TotalTime>2317</TotalTime>
  <Words>1314</Words>
  <Application>Microsoft Office PowerPoint</Application>
  <PresentationFormat>On-screen Show (4:3)</PresentationFormat>
  <Paragraphs>102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PowerPoint Presentation</vt:lpstr>
      <vt:lpstr>PowerPoint Presentation</vt:lpstr>
      <vt:lpstr>Jesus Christ :The Alpha  and The Omega</vt:lpstr>
      <vt:lpstr> The Title of the Book…</vt:lpstr>
      <vt:lpstr>Translators’ Error…</vt:lpstr>
      <vt:lpstr>Writer, Time and Place</vt:lpstr>
      <vt:lpstr> The Character of The Book…</vt:lpstr>
      <vt:lpstr>The Character of The Book…</vt:lpstr>
      <vt:lpstr>The Object/Purpose of the Book…</vt:lpstr>
      <vt:lpstr>.The Object/Purpose of the Book…</vt:lpstr>
      <vt:lpstr>The Divine Method of Revelation…</vt:lpstr>
      <vt:lpstr>From Angel Gabriel to Prophet John…</vt:lpstr>
      <vt:lpstr>Gabriel Is the Angel of Prophecy</vt:lpstr>
      <vt:lpstr>God pronounces Blessings on those who Read, Hear, and Keep the words of this Book</vt:lpstr>
      <vt:lpstr>Blessings on those who Read, Hear, and Keep the words of this Book</vt:lpstr>
      <vt:lpstr>The Source of Blessings…</vt:lpstr>
      <vt:lpstr>… And From Jesus Christ</vt:lpstr>
      <vt:lpstr>Who are the Seven Spirits of God?</vt:lpstr>
      <vt:lpstr>PowerPoint Presentation</vt:lpstr>
      <vt:lpstr>The Lamb of God</vt:lpstr>
      <vt:lpstr>PowerPoint Presentation</vt:lpstr>
      <vt:lpstr>PowerPoint Presentation</vt:lpstr>
      <vt:lpstr>The Book is Dedicated to the…</vt:lpstr>
      <vt:lpstr>PowerPoint Presentation</vt:lpstr>
      <vt:lpstr>PowerPoint Presentation</vt:lpstr>
      <vt:lpstr>The First- Begotten of the Dead</vt:lpstr>
      <vt:lpstr>PowerPoint Presentation</vt:lpstr>
      <vt:lpstr>“They Also Which Pierced Him”</vt:lpstr>
      <vt:lpstr>Christ does Not sit on His own Throne presently – But on His Father’s Throne</vt:lpstr>
      <vt:lpstr>PowerPoint Presentation</vt:lpstr>
      <vt:lpstr>PowerPoint Presentation</vt:lpstr>
      <vt:lpstr>PowerPoint Presentation</vt:lpstr>
      <vt:lpstr>Correct Interpretation…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MORRIS</dc:creator>
  <cp:lastModifiedBy>George Gowie</cp:lastModifiedBy>
  <cp:revision>54</cp:revision>
  <dcterms:created xsi:type="dcterms:W3CDTF">2008-04-20T06:29:03Z</dcterms:created>
  <dcterms:modified xsi:type="dcterms:W3CDTF">2023-02-27T12:24:06Z</dcterms:modified>
</cp:coreProperties>
</file>