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82" r:id="rId3"/>
    <p:sldId id="261" r:id="rId4"/>
    <p:sldId id="303" r:id="rId5"/>
    <p:sldId id="298" r:id="rId6"/>
    <p:sldId id="299" r:id="rId7"/>
    <p:sldId id="300" r:id="rId8"/>
    <p:sldId id="301" r:id="rId9"/>
    <p:sldId id="302" r:id="rId10"/>
    <p:sldId id="262" r:id="rId11"/>
    <p:sldId id="263" r:id="rId12"/>
    <p:sldId id="264" r:id="rId13"/>
    <p:sldId id="265" r:id="rId14"/>
    <p:sldId id="304"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3" r:id="rId30"/>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112" d="100"/>
          <a:sy n="112" d="100"/>
        </p:scale>
        <p:origin x="61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B460D-B2E2-FD28-843A-CA206022EA0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a:extLst>
              <a:ext uri="{FF2B5EF4-FFF2-40B4-BE49-F238E27FC236}">
                <a16:creationId xmlns:a16="http://schemas.microsoft.com/office/drawing/2014/main" id="{1FC86EA6-E359-DF5C-F86F-C1B93C8ED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S"/>
          </a:p>
        </p:txBody>
      </p:sp>
      <p:sp>
        <p:nvSpPr>
          <p:cNvPr id="4" name="Marcador de fecha 3">
            <a:extLst>
              <a:ext uri="{FF2B5EF4-FFF2-40B4-BE49-F238E27FC236}">
                <a16:creationId xmlns:a16="http://schemas.microsoft.com/office/drawing/2014/main" id="{B6F4C17B-4D4D-5285-C835-AF5B1C15F8CB}"/>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5" name="Marcador de pie de página 4">
            <a:extLst>
              <a:ext uri="{FF2B5EF4-FFF2-40B4-BE49-F238E27FC236}">
                <a16:creationId xmlns:a16="http://schemas.microsoft.com/office/drawing/2014/main" id="{78D195AD-370E-7887-40F1-28D9D7D5C4DF}"/>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C27E6C5B-0613-DBB5-60C5-9A181C94A573}"/>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76401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324BB-7021-1458-1A81-4A784A027DD4}"/>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383B785E-46EB-240A-7987-875D45DB1F0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8FB340BC-06C3-2ED6-D2D5-7B5315EEB98A}"/>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5" name="Marcador de pie de página 4">
            <a:extLst>
              <a:ext uri="{FF2B5EF4-FFF2-40B4-BE49-F238E27FC236}">
                <a16:creationId xmlns:a16="http://schemas.microsoft.com/office/drawing/2014/main" id="{45ABE40D-6860-2259-396D-60595062A2C2}"/>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A65C5FFB-B673-7374-201F-B49E24DB4A2E}"/>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225285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20FD11-07FE-185B-77B5-61F28BB741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82311E9C-47E2-BB7A-A73E-92650D0ACC6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9D92B97C-DD08-ADB7-6337-364C6CD6FA2F}"/>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5" name="Marcador de pie de página 4">
            <a:extLst>
              <a:ext uri="{FF2B5EF4-FFF2-40B4-BE49-F238E27FC236}">
                <a16:creationId xmlns:a16="http://schemas.microsoft.com/office/drawing/2014/main" id="{007F0764-912C-039C-DECA-B4A63F598C40}"/>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A364D684-9D33-5E82-B454-B11A5B3938F8}"/>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65467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4358F-6A6C-EC75-2BB7-DE332E3D7BF1}"/>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B9E50ADB-BBAE-3278-9CE8-3B7C70AAE09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A0D43DFF-70A8-39F5-09A8-2B495C490077}"/>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5" name="Marcador de pie de página 4">
            <a:extLst>
              <a:ext uri="{FF2B5EF4-FFF2-40B4-BE49-F238E27FC236}">
                <a16:creationId xmlns:a16="http://schemas.microsoft.com/office/drawing/2014/main" id="{36FAF8A2-0F5D-C6EC-FB5F-A4204805AFB4}"/>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B681B1D8-9E7B-8498-1B8D-856BA4AD768D}"/>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366542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4F4F86-A488-62F3-CBB5-53194E2EB50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070170FD-88C7-D01B-F4CC-3CA09BBDC2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E6F33CF-8291-4108-5771-D90D373E32C7}"/>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5" name="Marcador de pie de página 4">
            <a:extLst>
              <a:ext uri="{FF2B5EF4-FFF2-40B4-BE49-F238E27FC236}">
                <a16:creationId xmlns:a16="http://schemas.microsoft.com/office/drawing/2014/main" id="{2D609D6E-614B-8615-E96C-1EAB12AE1E07}"/>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EBCC9F0A-A249-594A-ED69-EA5100CCE74A}"/>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161045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E0636-0988-1B67-0A5F-64DE8EE2EC18}"/>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44D80BC0-7731-3E5F-82DC-2E494ECD4F0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a:extLst>
              <a:ext uri="{FF2B5EF4-FFF2-40B4-BE49-F238E27FC236}">
                <a16:creationId xmlns:a16="http://schemas.microsoft.com/office/drawing/2014/main" id="{1F09D875-D639-EABE-CE82-63076AA317D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a:extLst>
              <a:ext uri="{FF2B5EF4-FFF2-40B4-BE49-F238E27FC236}">
                <a16:creationId xmlns:a16="http://schemas.microsoft.com/office/drawing/2014/main" id="{AEFEDBCC-EDD8-6D04-3D02-00F8A273B41A}"/>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6" name="Marcador de pie de página 5">
            <a:extLst>
              <a:ext uri="{FF2B5EF4-FFF2-40B4-BE49-F238E27FC236}">
                <a16:creationId xmlns:a16="http://schemas.microsoft.com/office/drawing/2014/main" id="{03933ABA-0026-E998-189C-771D5B67CCA1}"/>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70F113DD-F412-AF34-DE6E-786A8F35007F}"/>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112563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26A97-164B-0BE5-EF84-603076EAAF8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D0AB26B7-F058-D37D-B114-710EF8701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3B9A7B-9A8D-65F6-A8C4-9ECBFAFDB90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a:extLst>
              <a:ext uri="{FF2B5EF4-FFF2-40B4-BE49-F238E27FC236}">
                <a16:creationId xmlns:a16="http://schemas.microsoft.com/office/drawing/2014/main" id="{2999E65F-F03B-B7A4-84EA-6A1E3406E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A0AE180-B7FB-15F6-AF23-47D3C1F9B55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a:extLst>
              <a:ext uri="{FF2B5EF4-FFF2-40B4-BE49-F238E27FC236}">
                <a16:creationId xmlns:a16="http://schemas.microsoft.com/office/drawing/2014/main" id="{198E0EAC-4163-BD3D-A7C6-7F488915B018}"/>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8" name="Marcador de pie de página 7">
            <a:extLst>
              <a:ext uri="{FF2B5EF4-FFF2-40B4-BE49-F238E27FC236}">
                <a16:creationId xmlns:a16="http://schemas.microsoft.com/office/drawing/2014/main" id="{C0430581-5DFF-516C-9561-B21B9D61901A}"/>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6BFAD899-0521-3DFB-7BD9-30F702399DC8}"/>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1862124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0B19E-91E2-1830-D455-6EBEDE8FB3BF}"/>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fecha 2">
            <a:extLst>
              <a:ext uri="{FF2B5EF4-FFF2-40B4-BE49-F238E27FC236}">
                <a16:creationId xmlns:a16="http://schemas.microsoft.com/office/drawing/2014/main" id="{0308C1F8-3F7A-656C-CAB7-208C56ABC342}"/>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4" name="Marcador de pie de página 3">
            <a:extLst>
              <a:ext uri="{FF2B5EF4-FFF2-40B4-BE49-F238E27FC236}">
                <a16:creationId xmlns:a16="http://schemas.microsoft.com/office/drawing/2014/main" id="{8BA14B7C-8B58-57E4-825B-02C26E74DB7E}"/>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8BC1D044-5FDB-92C7-3F26-EEF809CAE9D8}"/>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176862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36F5F9-66AF-8EF2-2056-2F78A04639B6}"/>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3" name="Marcador de pie de página 2">
            <a:extLst>
              <a:ext uri="{FF2B5EF4-FFF2-40B4-BE49-F238E27FC236}">
                <a16:creationId xmlns:a16="http://schemas.microsoft.com/office/drawing/2014/main" id="{1F22EF3B-5DBC-A68B-DC0C-89974CDEE477}"/>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C25AF245-DBF7-C495-4000-3C837AA6783B}"/>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400904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84060-3624-E3D3-93DB-B21F895866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6C3E0E36-F570-5C7C-F0BB-54F842E72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a:extLst>
              <a:ext uri="{FF2B5EF4-FFF2-40B4-BE49-F238E27FC236}">
                <a16:creationId xmlns:a16="http://schemas.microsoft.com/office/drawing/2014/main" id="{7C56ACDC-1E2E-59B1-A5FB-7B7B8F8DD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D558CC-BED8-500D-4EC6-6D7C741B01F5}"/>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6" name="Marcador de pie de página 5">
            <a:extLst>
              <a:ext uri="{FF2B5EF4-FFF2-40B4-BE49-F238E27FC236}">
                <a16:creationId xmlns:a16="http://schemas.microsoft.com/office/drawing/2014/main" id="{ADD45BDA-691B-8E6B-8EAD-82613552C079}"/>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13F61C84-9839-231C-DFE7-3A84412D9465}"/>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394048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EB6570-24BF-1F93-9374-AB61DA35ED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a:extLst>
              <a:ext uri="{FF2B5EF4-FFF2-40B4-BE49-F238E27FC236}">
                <a16:creationId xmlns:a16="http://schemas.microsoft.com/office/drawing/2014/main" id="{5335C5C5-3941-76E3-2E0D-8DE2FD281F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E944AEE1-F39D-5F2E-93EC-5722721EE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3EBCFD-FDB9-40C1-4611-FDDAED8C40AD}"/>
              </a:ext>
            </a:extLst>
          </p:cNvPr>
          <p:cNvSpPr>
            <a:spLocks noGrp="1"/>
          </p:cNvSpPr>
          <p:nvPr>
            <p:ph type="dt" sz="half" idx="10"/>
          </p:nvPr>
        </p:nvSpPr>
        <p:spPr/>
        <p:txBody>
          <a:bodyPr/>
          <a:lstStyle/>
          <a:p>
            <a:fld id="{4E61D643-097E-410D-AB73-AC2A14490E99}" type="datetimeFigureOut">
              <a:rPr lang="es-US" smtClean="0"/>
              <a:t>3/16/23</a:t>
            </a:fld>
            <a:endParaRPr lang="es-US"/>
          </a:p>
        </p:txBody>
      </p:sp>
      <p:sp>
        <p:nvSpPr>
          <p:cNvPr id="6" name="Marcador de pie de página 5">
            <a:extLst>
              <a:ext uri="{FF2B5EF4-FFF2-40B4-BE49-F238E27FC236}">
                <a16:creationId xmlns:a16="http://schemas.microsoft.com/office/drawing/2014/main" id="{D67548B5-05AB-BC1B-4691-2656636AD85B}"/>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FB8202BC-209A-F10B-863B-AB58F9FBA75C}"/>
              </a:ext>
            </a:extLst>
          </p:cNvPr>
          <p:cNvSpPr>
            <a:spLocks noGrp="1"/>
          </p:cNvSpPr>
          <p:nvPr>
            <p:ph type="sldNum" sz="quarter" idx="12"/>
          </p:nvPr>
        </p:nvSpPr>
        <p:spPr/>
        <p:txBody>
          <a:bodyPr/>
          <a:lstStyle/>
          <a:p>
            <a:fld id="{0F8B23DA-F320-4576-B8F3-A33E5338404F}" type="slidenum">
              <a:rPr lang="es-US" smtClean="0"/>
              <a:t>‹Nº›</a:t>
            </a:fld>
            <a:endParaRPr lang="es-US"/>
          </a:p>
        </p:txBody>
      </p:sp>
    </p:spTree>
    <p:extLst>
      <p:ext uri="{BB962C8B-B14F-4D97-AF65-F5344CB8AC3E}">
        <p14:creationId xmlns:p14="http://schemas.microsoft.com/office/powerpoint/2010/main" val="22450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3322CF3-91B4-CA9D-18AF-61C636A80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CA91664A-0A13-1004-4242-05D95888A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61F5511F-132C-06E8-4C59-BF478B84A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1D643-097E-410D-AB73-AC2A14490E99}" type="datetimeFigureOut">
              <a:rPr lang="es-US" smtClean="0"/>
              <a:t>3/16/23</a:t>
            </a:fld>
            <a:endParaRPr lang="es-US"/>
          </a:p>
        </p:txBody>
      </p:sp>
      <p:sp>
        <p:nvSpPr>
          <p:cNvPr id="5" name="Marcador de pie de página 4">
            <a:extLst>
              <a:ext uri="{FF2B5EF4-FFF2-40B4-BE49-F238E27FC236}">
                <a16:creationId xmlns:a16="http://schemas.microsoft.com/office/drawing/2014/main" id="{ABA85CEA-FD9A-244A-59A2-6109E3FDCE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a:extLst>
              <a:ext uri="{FF2B5EF4-FFF2-40B4-BE49-F238E27FC236}">
                <a16:creationId xmlns:a16="http://schemas.microsoft.com/office/drawing/2014/main" id="{23D48D4C-9F79-809D-0F92-4E0892075D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B23DA-F320-4576-B8F3-A33E5338404F}" type="slidenum">
              <a:rPr lang="es-US" smtClean="0"/>
              <a:t>‹Nº›</a:t>
            </a:fld>
            <a:endParaRPr lang="es-US"/>
          </a:p>
        </p:txBody>
      </p:sp>
    </p:spTree>
    <p:extLst>
      <p:ext uri="{BB962C8B-B14F-4D97-AF65-F5344CB8AC3E}">
        <p14:creationId xmlns:p14="http://schemas.microsoft.com/office/powerpoint/2010/main" val="2069878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1968.45608"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115.14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14052.3569001" TargetMode="External"/><Relationship Id="rId2" Type="http://schemas.openxmlformats.org/officeDocument/2006/relationships/hyperlink" Target="1968.38377"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14063.6821001" TargetMode="External"/><Relationship Id="rId2" Type="http://schemas.openxmlformats.org/officeDocument/2006/relationships/hyperlink" Target="1968.63176"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1968.45608"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1968.58547"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christianity.com/bible/kjv/revelation/11-16" TargetMode="External"/><Relationship Id="rId2" Type="http://schemas.openxmlformats.org/officeDocument/2006/relationships/hyperlink" Target="https://www.christianity.com/bible/kjv/revelation/11-15" TargetMode="External"/><Relationship Id="rId1" Type="http://schemas.openxmlformats.org/officeDocument/2006/relationships/slideLayout" Target="../slideLayouts/slideLayout7.xml"/><Relationship Id="rId6" Type="http://schemas.openxmlformats.org/officeDocument/2006/relationships/hyperlink" Target="https://www.christianity.com/bible/kjv/revelation/11-19" TargetMode="External"/><Relationship Id="rId5" Type="http://schemas.openxmlformats.org/officeDocument/2006/relationships/hyperlink" Target="https://www.christianity.com/bible/kjv/revelation/11-18" TargetMode="External"/><Relationship Id="rId4" Type="http://schemas.openxmlformats.org/officeDocument/2006/relationships/hyperlink" Target="https://www.christianity.com/bible/kjv/revelation/11-1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A396EC-D27D-9A4C-9819-6547370BBA8A}"/>
              </a:ext>
            </a:extLst>
          </p:cNvPr>
          <p:cNvSpPr txBox="1"/>
          <p:nvPr/>
        </p:nvSpPr>
        <p:spPr>
          <a:xfrm>
            <a:off x="0" y="281011"/>
            <a:ext cx="12192000" cy="4508927"/>
          </a:xfrm>
          <a:prstGeom prst="rect">
            <a:avLst/>
          </a:prstGeom>
          <a:solidFill>
            <a:srgbClr val="002060"/>
          </a:solidFill>
          <a:ln w="76200">
            <a:solidFill>
              <a:srgbClr val="00B0F0"/>
            </a:solid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PR" sz="8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Angsana New" panose="02020603050405020304" pitchFamily="18" charset="-34"/>
                <a:cs typeface="Angsana New" panose="02020603050405020304" pitchFamily="18" charset="-34"/>
              </a:rPr>
              <a:t>LA SÉPTIMA </a:t>
            </a:r>
          </a:p>
          <a:p>
            <a:pPr algn="ctr"/>
            <a:r>
              <a:rPr lang="es-PR" sz="199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Angsana New" panose="02020603050405020304" pitchFamily="18" charset="-34"/>
                <a:cs typeface="Angsana New" panose="02020603050405020304" pitchFamily="18" charset="-34"/>
              </a:rPr>
              <a:t>TROMPETA</a:t>
            </a:r>
          </a:p>
        </p:txBody>
      </p:sp>
      <p:sp>
        <p:nvSpPr>
          <p:cNvPr id="6" name="CuadroTexto 5">
            <a:extLst>
              <a:ext uri="{FF2B5EF4-FFF2-40B4-BE49-F238E27FC236}">
                <a16:creationId xmlns:a16="http://schemas.microsoft.com/office/drawing/2014/main" id="{561CCCFD-364D-F841-BD1B-469465696E69}"/>
              </a:ext>
            </a:extLst>
          </p:cNvPr>
          <p:cNvSpPr txBox="1"/>
          <p:nvPr/>
        </p:nvSpPr>
        <p:spPr>
          <a:xfrm>
            <a:off x="8195310" y="6060680"/>
            <a:ext cx="3613490" cy="958596"/>
          </a:xfrm>
          <a:prstGeom prst="rect">
            <a:avLst/>
          </a:prstGeom>
          <a:noFill/>
        </p:spPr>
        <p:txBody>
          <a:bodyPr wrap="none" rtlCol="0">
            <a:spAutoFit/>
          </a:bodyPr>
          <a:lstStyle/>
          <a:p>
            <a:r>
              <a:rPr lang="es-PR" sz="2000" b="1" dirty="0">
                <a:latin typeface="Zapfino" panose="03030300040707070C03" pitchFamily="66" charset="77"/>
              </a:rPr>
              <a:t>Por Humberto Ajucum</a:t>
            </a:r>
          </a:p>
        </p:txBody>
      </p:sp>
      <p:sp>
        <p:nvSpPr>
          <p:cNvPr id="7" name="CuadroTexto 6">
            <a:extLst>
              <a:ext uri="{FF2B5EF4-FFF2-40B4-BE49-F238E27FC236}">
                <a16:creationId xmlns:a16="http://schemas.microsoft.com/office/drawing/2014/main" id="{B180D021-F12D-2647-891F-6CB1D1474662}"/>
              </a:ext>
            </a:extLst>
          </p:cNvPr>
          <p:cNvSpPr txBox="1"/>
          <p:nvPr/>
        </p:nvSpPr>
        <p:spPr>
          <a:xfrm>
            <a:off x="277177" y="4979014"/>
            <a:ext cx="11637645" cy="1015663"/>
          </a:xfrm>
          <a:prstGeom prst="rect">
            <a:avLst/>
          </a:prstGeom>
          <a:noFill/>
        </p:spPr>
        <p:txBody>
          <a:bodyPr wrap="square">
            <a:spAutoFit/>
          </a:bodyPr>
          <a:lstStyle/>
          <a:p>
            <a:pPr algn="ctr"/>
            <a:r>
              <a:rPr lang="es-PR" sz="6000" b="1" dirty="0">
                <a:solidFill>
                  <a:srgbClr val="C00000"/>
                </a:solidFill>
              </a:rPr>
              <a:t>The seventh trumpet</a:t>
            </a:r>
          </a:p>
        </p:txBody>
      </p:sp>
    </p:spTree>
    <p:extLst>
      <p:ext uri="{BB962C8B-B14F-4D97-AF65-F5344CB8AC3E}">
        <p14:creationId xmlns:p14="http://schemas.microsoft.com/office/powerpoint/2010/main" val="221360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9C863F-1317-AA47-B7E3-EB3BFDE1D815}"/>
              </a:ext>
            </a:extLst>
          </p:cNvPr>
          <p:cNvSpPr txBox="1"/>
          <p:nvPr/>
        </p:nvSpPr>
        <p:spPr>
          <a:xfrm>
            <a:off x="591502" y="433269"/>
            <a:ext cx="11181397" cy="3539430"/>
          </a:xfrm>
          <a:prstGeom prst="rect">
            <a:avLst/>
          </a:prstGeom>
          <a:noFill/>
        </p:spPr>
        <p:txBody>
          <a:bodyPr wrap="square">
            <a:spAutoFit/>
          </a:bodyPr>
          <a:lstStyle/>
          <a:p>
            <a:pPr algn="just"/>
            <a:r>
              <a:rPr lang="es-PR" sz="3200" b="1" dirty="0">
                <a:effectLst/>
                <a:latin typeface="Aparajita" panose="02020603050405020304" pitchFamily="18" charset="0"/>
                <a:cs typeface="Aparajita" panose="02020603050405020304" pitchFamily="18" charset="0"/>
              </a:rPr>
              <a:t>“Tocad trompeta en Sión, proclamad ayuno, convocad asamblea. Reunid al pueblo, santificad la reunión, juntad a los ancianos, congregad a los niños y a los que maman, salga de su cámara el novio, y de su tálamo la novia. Entre el pórtico y el altar lloren los sacerdotes ministros de Jehová, y digan: Perdona, oh Jehová a tu pueblo, y no entregues al oprobio tu heredad, para que las naciones se enseñoreen en ella. ¿Por qué han de decir entre los pueblos: Dónde está su Dios?” </a:t>
            </a:r>
            <a:r>
              <a:rPr lang="es-PR" sz="3200" b="1" dirty="0">
                <a:effectLst/>
                <a:latin typeface="Aparajita" panose="02020603050405020304" pitchFamily="18" charset="0"/>
                <a:cs typeface="Aparajita" panose="02020603050405020304" pitchFamily="18" charset="0"/>
                <a:hlinkClick r:id="rId2">
                  <a:extLst>
                    <a:ext uri="{A12FA001-AC4F-418D-AE19-62706E023703}">
                      <ahyp:hlinkClr xmlns:ahyp="http://schemas.microsoft.com/office/drawing/2018/hyperlinkcolor" val="tx"/>
                    </a:ext>
                  </a:extLst>
                </a:hlinkClick>
              </a:rPr>
              <a:t>Joel 2:15-17</a:t>
            </a:r>
            <a:r>
              <a:rPr lang="es-PR" sz="3200" b="1" dirty="0">
                <a:effectLst/>
                <a:latin typeface="Aparajita" panose="02020603050405020304" pitchFamily="18" charset="0"/>
                <a:cs typeface="Aparajita" panose="02020603050405020304" pitchFamily="18" charset="0"/>
              </a:rPr>
              <a:t>.</a:t>
            </a:r>
          </a:p>
        </p:txBody>
      </p:sp>
    </p:spTree>
    <p:extLst>
      <p:ext uri="{BB962C8B-B14F-4D97-AF65-F5344CB8AC3E}">
        <p14:creationId xmlns:p14="http://schemas.microsoft.com/office/powerpoint/2010/main" val="3306469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0CC05A-1334-5846-A822-1E321D5B6509}"/>
              </a:ext>
            </a:extLst>
          </p:cNvPr>
          <p:cNvSpPr txBox="1"/>
          <p:nvPr/>
        </p:nvSpPr>
        <p:spPr>
          <a:xfrm>
            <a:off x="653891" y="1166842"/>
            <a:ext cx="10884217" cy="4524315"/>
          </a:xfrm>
          <a:prstGeom prst="rect">
            <a:avLst/>
          </a:prstGeom>
          <a:noFill/>
        </p:spPr>
        <p:txBody>
          <a:bodyPr wrap="square">
            <a:spAutoFit/>
          </a:bodyPr>
          <a:lstStyle/>
          <a:p>
            <a:pPr algn="just"/>
            <a:r>
              <a:rPr lang="es-PR" sz="3600" b="1" dirty="0">
                <a:solidFill>
                  <a:srgbClr val="000000"/>
                </a:solidFill>
                <a:effectLst/>
                <a:latin typeface="Aparajita" panose="02020603050405020304" pitchFamily="18" charset="0"/>
                <a:cs typeface="Aparajita" panose="02020603050405020304" pitchFamily="18" charset="0"/>
              </a:rPr>
              <a:t>Tiempos difíciles están ante nosotros. El cumplimiento de las señales de los tiempos da evidencia de que el día del Señor está cercano. Los periódicos están llenos de indicaciones de un terrible conflicto en el futuro. Audaces robos ocurren con frecuencia. Las huelgas son comunes. Por todas partes se cometen latrocinios y asesinatos. Hombres poseídos por los demonios quitan la vida de hombres, mujeres y niños. Todas estas cosas testifican que la venida de Cristo se halla a las puertas... </a:t>
            </a:r>
            <a:r>
              <a:rPr lang="es-PR" sz="3600" b="1" dirty="0">
                <a:solidFill>
                  <a:srgbClr val="999999"/>
                </a:solidFill>
                <a:effectLst/>
                <a:latin typeface="Aparajita" panose="02020603050405020304" pitchFamily="18" charset="0"/>
                <a:cs typeface="Aparajita" panose="02020603050405020304" pitchFamily="18" charset="0"/>
              </a:rPr>
              <a:t>ELC 344.2</a:t>
            </a:r>
            <a:endParaRPr lang="es-PR" sz="3600" b="1" dirty="0">
              <a:solidFill>
                <a:srgbClr val="000000"/>
              </a:solidFill>
              <a:effectLst/>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3052167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07EDEA-D03F-5B4D-8AEF-78AC1123D3E8}"/>
              </a:ext>
            </a:extLst>
          </p:cNvPr>
          <p:cNvSpPr txBox="1"/>
          <p:nvPr/>
        </p:nvSpPr>
        <p:spPr>
          <a:xfrm>
            <a:off x="556736" y="901273"/>
            <a:ext cx="11078528" cy="4154984"/>
          </a:xfrm>
          <a:prstGeom prst="rect">
            <a:avLst/>
          </a:prstGeom>
          <a:noFill/>
        </p:spPr>
        <p:txBody>
          <a:bodyPr wrap="square">
            <a:spAutoFit/>
          </a:bodyPr>
          <a:lstStyle/>
          <a:p>
            <a:pPr algn="just"/>
            <a:r>
              <a:rPr lang="es-PR" sz="4400" b="1" dirty="0">
                <a:solidFill>
                  <a:srgbClr val="000000"/>
                </a:solidFill>
                <a:effectLst/>
                <a:latin typeface="Aparajita" panose="02020603050405020304" pitchFamily="18" charset="0"/>
                <a:cs typeface="Aparajita" panose="02020603050405020304" pitchFamily="18" charset="0"/>
              </a:rPr>
              <a:t>En los accidentes y calamidades por tierra y por mar, en las grandes conflagraciones, en los terribles tornados y en las horribles granizadas, en las tempestades, inundaciones, ciclones, maremotos y terremotos, en todo lugar y en miles de formas Satanás está ejerciendo su poder... </a:t>
            </a:r>
            <a:r>
              <a:rPr lang="es-PR" sz="4400" b="1" dirty="0">
                <a:solidFill>
                  <a:srgbClr val="999999"/>
                </a:solidFill>
                <a:effectLst/>
                <a:latin typeface="Aparajita" panose="02020603050405020304" pitchFamily="18" charset="0"/>
                <a:cs typeface="Aparajita" panose="02020603050405020304" pitchFamily="18" charset="0"/>
              </a:rPr>
              <a:t>ELC 344.3</a:t>
            </a:r>
            <a:endParaRPr lang="es-PR" sz="4400" b="1" dirty="0">
              <a:solidFill>
                <a:srgbClr val="000000"/>
              </a:solidFill>
              <a:effectLst/>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3598209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186220-DD18-104E-A521-2F5EAFBC4550}"/>
              </a:ext>
            </a:extLst>
          </p:cNvPr>
          <p:cNvSpPr txBox="1"/>
          <p:nvPr/>
        </p:nvSpPr>
        <p:spPr>
          <a:xfrm>
            <a:off x="688181" y="1786027"/>
            <a:ext cx="10815637" cy="3785652"/>
          </a:xfrm>
          <a:prstGeom prst="rect">
            <a:avLst/>
          </a:prstGeom>
          <a:noFill/>
        </p:spPr>
        <p:txBody>
          <a:bodyPr wrap="square">
            <a:spAutoFit/>
          </a:bodyPr>
          <a:lstStyle/>
          <a:p>
            <a:pPr algn="just"/>
            <a:r>
              <a:rPr lang="es-PR" sz="4000" b="1" dirty="0">
                <a:effectLst/>
                <a:latin typeface="Aparajita" panose="02020603050405020304" pitchFamily="18" charset="0"/>
                <a:cs typeface="Aparajita" panose="02020603050405020304" pitchFamily="18" charset="0"/>
              </a:rPr>
              <a:t>Si todo centinela de los muros de Sion hubiera dado a la trompeta un sonido certero, el mundo habría oído este mensaje de amonestación. Pero la obra está atrasada en años. Mientras los hombres dormíamos, Satanás nos ha sacado ventaja.—</a:t>
            </a:r>
            <a:r>
              <a:rPr lang="es-PR" sz="4000" b="1" dirty="0">
                <a:effectLst/>
                <a:latin typeface="Aparajita" panose="02020603050405020304" pitchFamily="18" charset="0"/>
                <a:cs typeface="Aparajita" panose="02020603050405020304" pitchFamily="18" charset="0"/>
                <a:hlinkClick r:id="rId2">
                  <a:extLst>
                    <a:ext uri="{A12FA001-AC4F-418D-AE19-62706E023703}">
                      <ahyp:hlinkClr xmlns:ahyp="http://schemas.microsoft.com/office/drawing/2018/hyperlinkcolor" val="tx"/>
                    </a:ext>
                  </a:extLst>
                </a:hlinkClick>
              </a:rPr>
              <a:t>Testimonies for the Church 9:29 (1909)</a:t>
            </a:r>
            <a:r>
              <a:rPr lang="es-PR" sz="4000" b="1" dirty="0">
                <a:effectLst/>
                <a:latin typeface="Aparajita" panose="02020603050405020304" pitchFamily="18" charset="0"/>
                <a:cs typeface="Aparajita" panose="02020603050405020304" pitchFamily="18" charset="0"/>
              </a:rPr>
              <a:t>. Ev 503.7</a:t>
            </a:r>
          </a:p>
        </p:txBody>
      </p:sp>
    </p:spTree>
    <p:extLst>
      <p:ext uri="{BB962C8B-B14F-4D97-AF65-F5344CB8AC3E}">
        <p14:creationId xmlns:p14="http://schemas.microsoft.com/office/powerpoint/2010/main" val="3225045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C61025-3075-1E41-A7D9-D8DD4D2E086B}"/>
              </a:ext>
            </a:extLst>
          </p:cNvPr>
          <p:cNvSpPr txBox="1"/>
          <p:nvPr/>
        </p:nvSpPr>
        <p:spPr>
          <a:xfrm>
            <a:off x="688181" y="1536174"/>
            <a:ext cx="10815637" cy="3785652"/>
          </a:xfrm>
          <a:prstGeom prst="rect">
            <a:avLst/>
          </a:prstGeom>
          <a:noFill/>
        </p:spPr>
        <p:txBody>
          <a:bodyPr wrap="square">
            <a:spAutoFit/>
          </a:bodyPr>
          <a:lstStyle/>
          <a:p>
            <a:pPr algn="just"/>
            <a:r>
              <a:rPr lang="es-PR" sz="4000" b="1" dirty="0">
                <a:solidFill>
                  <a:schemeClr val="tx1">
                    <a:lumMod val="95000"/>
                    <a:lumOff val="5000"/>
                  </a:schemeClr>
                </a:solidFill>
                <a:effectLst/>
                <a:latin typeface="Aparajita" panose="02020603050405020304" pitchFamily="18" charset="0"/>
                <a:cs typeface="Aparajita" panose="02020603050405020304" pitchFamily="18" charset="0"/>
              </a:rPr>
              <a:t>¿Quiénes de entre nuestros maestros están despiertos y, como fieles mayordomos de la gracia de Dios, están dando a la trompeta un sonido certero? ¿Quiénes están pregonando el mensaje del tercer ángel, invitando al mundo a prepararse para el gran día del Señor? El mensaje que proclamamos tiene el sello del Dios vivo. (20 de julio de 1899.) CM 443.2</a:t>
            </a:r>
          </a:p>
        </p:txBody>
      </p:sp>
    </p:spTree>
    <p:extLst>
      <p:ext uri="{BB962C8B-B14F-4D97-AF65-F5344CB8AC3E}">
        <p14:creationId xmlns:p14="http://schemas.microsoft.com/office/powerpoint/2010/main" val="4064502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0EE4C3-19EB-7E48-AE76-B65D631E22B1}"/>
              </a:ext>
            </a:extLst>
          </p:cNvPr>
          <p:cNvSpPr txBox="1"/>
          <p:nvPr/>
        </p:nvSpPr>
        <p:spPr>
          <a:xfrm>
            <a:off x="706755" y="357991"/>
            <a:ext cx="10778489" cy="6740307"/>
          </a:xfrm>
          <a:prstGeom prst="rect">
            <a:avLst/>
          </a:prstGeom>
          <a:noFill/>
        </p:spPr>
        <p:txBody>
          <a:bodyPr wrap="square">
            <a:spAutoFit/>
          </a:bodyPr>
          <a:lstStyle/>
          <a:p>
            <a:pPr algn="just"/>
            <a:r>
              <a:rPr lang="es-PR" sz="3600" b="1" dirty="0">
                <a:effectLst/>
                <a:latin typeface="Aparajita" panose="02020603050405020304" pitchFamily="18" charset="0"/>
                <a:cs typeface="Aparajita" panose="02020603050405020304" pitchFamily="18" charset="0"/>
              </a:rPr>
              <a:t>Todas nuestras energías y capacidades han de ser constantemente fortalecidas y mejoradas durante este período de prueba. Solamente los que aprecian estos principios, y han sido educados a cuidar de sus cuerpos inteligentemente y en el temor de Dios, deben ser elegidos para asumir responsabilidades en esta obra. Los que han estado por mucho tiempo en la verdad, y sin embargo no pueden distinguir entre los principios puros de justicia, y los principios del mal, cuya comprensión con respecto a la justicia, la misericordia y el amor de Dios están entenebrecidos, deben ser relevados de sus responsabilidades. Toda iglesia necesita un testimonio claro y preciso, que dé a la trompeta un sonido certero. CRA 185.2</a:t>
            </a:r>
          </a:p>
        </p:txBody>
      </p:sp>
    </p:spTree>
    <p:extLst>
      <p:ext uri="{BB962C8B-B14F-4D97-AF65-F5344CB8AC3E}">
        <p14:creationId xmlns:p14="http://schemas.microsoft.com/office/powerpoint/2010/main" val="355453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398237-997D-7F4F-8817-723D12196F7C}"/>
              </a:ext>
            </a:extLst>
          </p:cNvPr>
          <p:cNvSpPr txBox="1"/>
          <p:nvPr/>
        </p:nvSpPr>
        <p:spPr>
          <a:xfrm>
            <a:off x="745331" y="1228397"/>
            <a:ext cx="10701337" cy="4401205"/>
          </a:xfrm>
          <a:prstGeom prst="rect">
            <a:avLst/>
          </a:prstGeom>
          <a:noFill/>
        </p:spPr>
        <p:txBody>
          <a:bodyPr wrap="square">
            <a:spAutoFit/>
          </a:bodyPr>
          <a:lstStyle/>
          <a:p>
            <a:pPr algn="just"/>
            <a:r>
              <a:rPr lang="es-PR" sz="4000" b="1" dirty="0">
                <a:effectLst/>
                <a:latin typeface="Aparajita" panose="02020603050405020304" pitchFamily="18" charset="0"/>
                <a:cs typeface="Aparajita" panose="02020603050405020304" pitchFamily="18" charset="0"/>
              </a:rPr>
              <a:t>Hay muchas personas que no comprenden las profecías que se refieren a estos días, y por lo tanto deben ser ilustradas. Es el deber de los centinelas y los laicos dar a la trompeta un sonido certero. Manifestad fervor; “clama a voz en cuello, no te detengas; alza tu voz como trompeta, y anuncia a mi pueblo su rebelión, y a la casa de Jacob su pecado”. </a:t>
            </a:r>
            <a:r>
              <a:rPr lang="es-PR" sz="4000" b="1" dirty="0">
                <a:effectLst/>
                <a:latin typeface="Aparajita" panose="02020603050405020304" pitchFamily="18" charset="0"/>
                <a:cs typeface="Aparajita" panose="02020603050405020304" pitchFamily="18" charset="0"/>
                <a:hlinkClick r:id="rId2">
                  <a:extLst>
                    <a:ext uri="{A12FA001-AC4F-418D-AE19-62706E023703}">
                      <ahyp:hlinkClr xmlns:ahyp="http://schemas.microsoft.com/office/drawing/2018/hyperlinkcolor" val="tx"/>
                    </a:ext>
                  </a:extLst>
                </a:hlinkClick>
              </a:rPr>
              <a:t>Isaías 58:1</a:t>
            </a:r>
            <a:r>
              <a:rPr lang="es-PR" sz="4000" b="1" dirty="0">
                <a:effectLst/>
                <a:latin typeface="Aparajita" panose="02020603050405020304" pitchFamily="18" charset="0"/>
                <a:cs typeface="Aparajita" panose="02020603050405020304" pitchFamily="18" charset="0"/>
              </a:rPr>
              <a:t>.—</a:t>
            </a:r>
            <a:r>
              <a:rPr lang="es-PR" sz="4000" b="1" dirty="0">
                <a:effectLst/>
                <a:latin typeface="Aparajita" panose="02020603050405020304" pitchFamily="18" charset="0"/>
                <a:cs typeface="Aparajita" panose="02020603050405020304" pitchFamily="18" charset="0"/>
                <a:hlinkClick r:id="rId3">
                  <a:extLst>
                    <a:ext uri="{A12FA001-AC4F-418D-AE19-62706E023703}">
                      <ahyp:hlinkClr xmlns:ahyp="http://schemas.microsoft.com/office/drawing/2018/hyperlinkcolor" val="tx"/>
                    </a:ext>
                  </a:extLst>
                </a:hlinkClick>
              </a:rPr>
              <a:t>Carta 1, 1875</a:t>
            </a:r>
            <a:r>
              <a:rPr lang="es-PR" sz="4000" b="1" dirty="0">
                <a:effectLst/>
                <a:latin typeface="Aparajita" panose="02020603050405020304" pitchFamily="18" charset="0"/>
                <a:cs typeface="Aparajita" panose="02020603050405020304" pitchFamily="18" charset="0"/>
              </a:rPr>
              <a:t>. Ev 146.2</a:t>
            </a:r>
          </a:p>
        </p:txBody>
      </p:sp>
    </p:spTree>
    <p:extLst>
      <p:ext uri="{BB962C8B-B14F-4D97-AF65-F5344CB8AC3E}">
        <p14:creationId xmlns:p14="http://schemas.microsoft.com/office/powerpoint/2010/main" val="1569575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9442EA-98D1-BA45-BD83-B7C28B9F754C}"/>
              </a:ext>
            </a:extLst>
          </p:cNvPr>
          <p:cNvSpPr txBox="1"/>
          <p:nvPr/>
        </p:nvSpPr>
        <p:spPr>
          <a:xfrm>
            <a:off x="602456" y="1166842"/>
            <a:ext cx="10987087" cy="4524315"/>
          </a:xfrm>
          <a:prstGeom prst="rect">
            <a:avLst/>
          </a:prstGeom>
          <a:noFill/>
        </p:spPr>
        <p:txBody>
          <a:bodyPr wrap="square">
            <a:spAutoFit/>
          </a:bodyPr>
          <a:lstStyle/>
          <a:p>
            <a:pPr algn="just"/>
            <a:r>
              <a:rPr lang="es-PR" sz="3200" b="1" dirty="0">
                <a:effectLst/>
                <a:latin typeface="Aparajita" panose="02020603050405020304" pitchFamily="18" charset="0"/>
                <a:cs typeface="Aparajita" panose="02020603050405020304" pitchFamily="18" charset="0"/>
              </a:rPr>
              <a:t>Todos los que se unan para alabar, honrar y glorificar a quienes han alzado la bandera de Satanás, están luchando contra Dios. Nuestra obra ahora es la de iluminar al mundo, en lugar de dar un mensaje de paz y seguridad. Se ha puesto un estandarte en nuestras manos sobre el que está escrito: “Aquí está la paciencia de los santos, los que guardan los mandamientos de Dios y la fe de Jesús”. </a:t>
            </a:r>
            <a:r>
              <a:rPr lang="es-PR" sz="3200" b="1" dirty="0">
                <a:effectLst/>
                <a:latin typeface="Aparajita" panose="02020603050405020304" pitchFamily="18" charset="0"/>
                <a:cs typeface="Aparajita" panose="02020603050405020304" pitchFamily="18" charset="0"/>
                <a:hlinkClick r:id="rId2">
                  <a:extLst>
                    <a:ext uri="{A12FA001-AC4F-418D-AE19-62706E023703}">
                      <ahyp:hlinkClr xmlns:ahyp="http://schemas.microsoft.com/office/drawing/2018/hyperlinkcolor" val="tx"/>
                    </a:ext>
                  </a:extLst>
                </a:hlinkClick>
              </a:rPr>
              <a:t>Apocalipsis 14:12</a:t>
            </a:r>
            <a:r>
              <a:rPr lang="es-PR" sz="3200" b="1" dirty="0">
                <a:effectLst/>
                <a:latin typeface="Aparajita" panose="02020603050405020304" pitchFamily="18" charset="0"/>
                <a:cs typeface="Aparajita" panose="02020603050405020304" pitchFamily="18" charset="0"/>
              </a:rPr>
              <a:t>. Este es un mensaje claro que produce separación, un mensaje que debe darse con un sonido certero. Ha de alejar a la gente de las cisternas rotas que no contienen agua de la fuente de agua viva.—</a:t>
            </a:r>
            <a:r>
              <a:rPr lang="es-PR" sz="3200" b="1" dirty="0">
                <a:effectLst/>
                <a:latin typeface="Aparajita" panose="02020603050405020304" pitchFamily="18" charset="0"/>
                <a:cs typeface="Aparajita" panose="02020603050405020304" pitchFamily="18" charset="0"/>
                <a:hlinkClick r:id="rId3">
                  <a:extLst>
                    <a:ext uri="{A12FA001-AC4F-418D-AE19-62706E023703}">
                      <ahyp:hlinkClr xmlns:ahyp="http://schemas.microsoft.com/office/drawing/2018/hyperlinkcolor" val="tx"/>
                    </a:ext>
                  </a:extLst>
                </a:hlinkClick>
              </a:rPr>
              <a:t>Carta 60, 1898</a:t>
            </a:r>
            <a:r>
              <a:rPr lang="es-PR" sz="3200" b="1" dirty="0">
                <a:effectLst/>
                <a:latin typeface="Aparajita" panose="02020603050405020304" pitchFamily="18" charset="0"/>
                <a:cs typeface="Aparajita" panose="02020603050405020304" pitchFamily="18" charset="0"/>
              </a:rPr>
              <a:t>. OP 102.2</a:t>
            </a:r>
          </a:p>
        </p:txBody>
      </p:sp>
    </p:spTree>
    <p:extLst>
      <p:ext uri="{BB962C8B-B14F-4D97-AF65-F5344CB8AC3E}">
        <p14:creationId xmlns:p14="http://schemas.microsoft.com/office/powerpoint/2010/main" val="385595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39626C-9765-D548-8DED-164D6D5E094C}"/>
              </a:ext>
            </a:extLst>
          </p:cNvPr>
          <p:cNvSpPr txBox="1"/>
          <p:nvPr/>
        </p:nvSpPr>
        <p:spPr>
          <a:xfrm>
            <a:off x="797242" y="1843950"/>
            <a:ext cx="10804207" cy="3046988"/>
          </a:xfrm>
          <a:prstGeom prst="rect">
            <a:avLst/>
          </a:prstGeom>
          <a:noFill/>
        </p:spPr>
        <p:txBody>
          <a:bodyPr wrap="square">
            <a:spAutoFit/>
          </a:bodyPr>
          <a:lstStyle/>
          <a:p>
            <a:pPr algn="just"/>
            <a:r>
              <a:rPr lang="es-PR" sz="4800" b="1" dirty="0">
                <a:effectLst/>
                <a:latin typeface="Aparajita" panose="02020603050405020304" pitchFamily="18" charset="0"/>
                <a:cs typeface="Aparajita" panose="02020603050405020304" pitchFamily="18" charset="0"/>
              </a:rPr>
              <a:t>“Hazte dos trompetas de plata; las harás modeladas a martillo. Y te servirán para convocar a la congregación y para poner en marcha los campamentos. RVa — Números 10:2</a:t>
            </a:r>
          </a:p>
        </p:txBody>
      </p:sp>
    </p:spTree>
    <p:extLst>
      <p:ext uri="{BB962C8B-B14F-4D97-AF65-F5344CB8AC3E}">
        <p14:creationId xmlns:p14="http://schemas.microsoft.com/office/powerpoint/2010/main" val="232425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80D20FE-3159-934B-A634-4A0E52429064}"/>
              </a:ext>
            </a:extLst>
          </p:cNvPr>
          <p:cNvSpPr txBox="1"/>
          <p:nvPr/>
        </p:nvSpPr>
        <p:spPr>
          <a:xfrm>
            <a:off x="762476" y="2028616"/>
            <a:ext cx="10667047" cy="2800767"/>
          </a:xfrm>
          <a:prstGeom prst="rect">
            <a:avLst/>
          </a:prstGeom>
          <a:noFill/>
        </p:spPr>
        <p:txBody>
          <a:bodyPr wrap="square">
            <a:spAutoFit/>
          </a:bodyPr>
          <a:lstStyle/>
          <a:p>
            <a:pPr algn="just"/>
            <a:r>
              <a:rPr lang="es-PR" sz="4400" b="1" dirty="0">
                <a:solidFill>
                  <a:schemeClr val="tx1">
                    <a:lumMod val="95000"/>
                    <a:lumOff val="5000"/>
                  </a:schemeClr>
                </a:solidFill>
                <a:effectLst/>
                <a:latin typeface="Aparajita" panose="02020603050405020304" pitchFamily="18" charset="0"/>
                <a:cs typeface="Aparajita" panose="02020603050405020304" pitchFamily="18" charset="0"/>
              </a:rPr>
              <a:t>Los hijos de Aarón, los sacerdotes, tocarán las trompetas. Las tendréis por estatuto perpetuo, a través de vuestras generaciones. RVa — Números 10:8</a:t>
            </a:r>
          </a:p>
        </p:txBody>
      </p:sp>
    </p:spTree>
    <p:extLst>
      <p:ext uri="{BB962C8B-B14F-4D97-AF65-F5344CB8AC3E}">
        <p14:creationId xmlns:p14="http://schemas.microsoft.com/office/powerpoint/2010/main" val="163117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1337358-558E-4A40-8BF1-384664018B62}"/>
              </a:ext>
            </a:extLst>
          </p:cNvPr>
          <p:cNvSpPr txBox="1"/>
          <p:nvPr/>
        </p:nvSpPr>
        <p:spPr>
          <a:xfrm>
            <a:off x="2155658" y="1497330"/>
            <a:ext cx="7880684" cy="1323439"/>
          </a:xfrm>
          <a:prstGeom prst="rect">
            <a:avLst/>
          </a:prstGeom>
          <a:noFill/>
        </p:spPr>
        <p:txBody>
          <a:bodyPr wrap="none" rtlCol="0">
            <a:spAutoFit/>
          </a:bodyPr>
          <a:lstStyle/>
          <a:p>
            <a:r>
              <a:rPr lang="es-PR" sz="8000" b="1" dirty="0">
                <a:latin typeface="Aparajita" panose="02020603050405020304" pitchFamily="18" charset="0"/>
                <a:cs typeface="Aparajita" panose="02020603050405020304" pitchFamily="18" charset="0"/>
              </a:rPr>
              <a:t>Apocalipsis 11:15 - 19</a:t>
            </a:r>
          </a:p>
        </p:txBody>
      </p:sp>
      <p:sp>
        <p:nvSpPr>
          <p:cNvPr id="3" name="CuadroTexto 2">
            <a:extLst>
              <a:ext uri="{FF2B5EF4-FFF2-40B4-BE49-F238E27FC236}">
                <a16:creationId xmlns:a16="http://schemas.microsoft.com/office/drawing/2014/main" id="{F23D7DC8-5963-D341-A9C0-9D0295C869B0}"/>
              </a:ext>
            </a:extLst>
          </p:cNvPr>
          <p:cNvSpPr txBox="1"/>
          <p:nvPr/>
        </p:nvSpPr>
        <p:spPr>
          <a:xfrm>
            <a:off x="2155658" y="3200400"/>
            <a:ext cx="7880684" cy="1323439"/>
          </a:xfrm>
          <a:prstGeom prst="rect">
            <a:avLst/>
          </a:prstGeom>
          <a:noFill/>
        </p:spPr>
        <p:txBody>
          <a:bodyPr wrap="square" rtlCol="0">
            <a:spAutoFit/>
          </a:bodyPr>
          <a:lstStyle/>
          <a:p>
            <a:pPr algn="ctr"/>
            <a:r>
              <a:rPr lang="es-PR" sz="8000" b="1" dirty="0">
                <a:latin typeface="Aparajita" panose="02020603050405020304" pitchFamily="18" charset="0"/>
                <a:cs typeface="Aparajita" panose="02020603050405020304" pitchFamily="18" charset="0"/>
              </a:rPr>
              <a:t>Revelation 11:15 - 19</a:t>
            </a:r>
          </a:p>
        </p:txBody>
      </p:sp>
    </p:spTree>
    <p:extLst>
      <p:ext uri="{BB962C8B-B14F-4D97-AF65-F5344CB8AC3E}">
        <p14:creationId xmlns:p14="http://schemas.microsoft.com/office/powerpoint/2010/main" val="3321082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94206E-CA93-634E-8FB5-F3FC4F323CB3}"/>
              </a:ext>
            </a:extLst>
          </p:cNvPr>
          <p:cNvSpPr txBox="1"/>
          <p:nvPr/>
        </p:nvSpPr>
        <p:spPr>
          <a:xfrm>
            <a:off x="853916" y="1690062"/>
            <a:ext cx="10484167" cy="3477875"/>
          </a:xfrm>
          <a:prstGeom prst="rect">
            <a:avLst/>
          </a:prstGeom>
          <a:noFill/>
        </p:spPr>
        <p:txBody>
          <a:bodyPr wrap="square">
            <a:spAutoFit/>
          </a:bodyPr>
          <a:lstStyle/>
          <a:p>
            <a:pPr algn="just"/>
            <a:r>
              <a:rPr lang="es-PR" sz="4400" b="1" dirty="0">
                <a:effectLst/>
                <a:latin typeface="Aparajita" panose="02020603050405020304" pitchFamily="18" charset="0"/>
                <a:cs typeface="Aparajita" panose="02020603050405020304" pitchFamily="18" charset="0"/>
              </a:rPr>
              <a:t>“Cuando en vuestra tierra vayáis a la guerra contra el adversario que os hostilice, tocaréis con estrépito las trompetas. Y seréis recordados por Jehovah vuestro Dios, y seréis librados de vuestros enemigos. RVa — Números 10:9</a:t>
            </a:r>
          </a:p>
        </p:txBody>
      </p:sp>
    </p:spTree>
    <p:extLst>
      <p:ext uri="{BB962C8B-B14F-4D97-AF65-F5344CB8AC3E}">
        <p14:creationId xmlns:p14="http://schemas.microsoft.com/office/powerpoint/2010/main" val="1412762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1FD186-9DE7-6446-ACD0-437E6DDA375C}"/>
              </a:ext>
            </a:extLst>
          </p:cNvPr>
          <p:cNvSpPr txBox="1"/>
          <p:nvPr/>
        </p:nvSpPr>
        <p:spPr>
          <a:xfrm>
            <a:off x="876776" y="2028616"/>
            <a:ext cx="10438447" cy="2800767"/>
          </a:xfrm>
          <a:prstGeom prst="rect">
            <a:avLst/>
          </a:prstGeom>
          <a:noFill/>
        </p:spPr>
        <p:txBody>
          <a:bodyPr wrap="square">
            <a:spAutoFit/>
          </a:bodyPr>
          <a:lstStyle/>
          <a:p>
            <a:pPr algn="just"/>
            <a:r>
              <a:rPr lang="es-PR" sz="4400" b="1" dirty="0">
                <a:effectLst/>
                <a:latin typeface="Aparajita" panose="02020603050405020304" pitchFamily="18" charset="0"/>
                <a:cs typeface="Aparajita" panose="02020603050405020304" pitchFamily="18" charset="0"/>
              </a:rPr>
              <a:t>“El primer día del mes séptimo tendréis una asamblea sagrada; no haréis ningún trabajo laboral. Este será para vosotros día de tocar las trompetas con estrépito. RVa — Números 29:1</a:t>
            </a:r>
          </a:p>
        </p:txBody>
      </p:sp>
    </p:spTree>
    <p:extLst>
      <p:ext uri="{BB962C8B-B14F-4D97-AF65-F5344CB8AC3E}">
        <p14:creationId xmlns:p14="http://schemas.microsoft.com/office/powerpoint/2010/main" val="3707798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9CB4FC-D0E0-9046-9C3F-B63A08304337}"/>
              </a:ext>
            </a:extLst>
          </p:cNvPr>
          <p:cNvSpPr txBox="1"/>
          <p:nvPr/>
        </p:nvSpPr>
        <p:spPr>
          <a:xfrm>
            <a:off x="802481" y="1536174"/>
            <a:ext cx="10587037" cy="3785652"/>
          </a:xfrm>
          <a:prstGeom prst="rect">
            <a:avLst/>
          </a:prstGeom>
          <a:noFill/>
        </p:spPr>
        <p:txBody>
          <a:bodyPr wrap="square">
            <a:spAutoFit/>
          </a:bodyPr>
          <a:lstStyle/>
          <a:p>
            <a:pPr algn="just"/>
            <a:r>
              <a:rPr lang="es-PR" sz="4800" b="1" dirty="0">
                <a:effectLst/>
                <a:latin typeface="Aparajita" panose="02020603050405020304" pitchFamily="18" charset="0"/>
                <a:cs typeface="Aparajita" panose="02020603050405020304" pitchFamily="18" charset="0"/>
              </a:rPr>
              <a:t>Y Moisés los envió a la guerra, 1.000 de cada tribu, junto con Fineas, hijo del sacerdote Eleazar, quien fue a la guerra llevando consigo los utensilios del santuario y las trompetas para dar la señal. RVa — Números 31:6</a:t>
            </a:r>
          </a:p>
        </p:txBody>
      </p:sp>
    </p:spTree>
    <p:extLst>
      <p:ext uri="{BB962C8B-B14F-4D97-AF65-F5344CB8AC3E}">
        <p14:creationId xmlns:p14="http://schemas.microsoft.com/office/powerpoint/2010/main" val="227335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AD970E-08D0-534F-A096-28C4C54B967D}"/>
              </a:ext>
            </a:extLst>
          </p:cNvPr>
          <p:cNvSpPr txBox="1"/>
          <p:nvPr/>
        </p:nvSpPr>
        <p:spPr>
          <a:xfrm>
            <a:off x="819626" y="1905506"/>
            <a:ext cx="10552747" cy="2585323"/>
          </a:xfrm>
          <a:prstGeom prst="rect">
            <a:avLst/>
          </a:prstGeom>
          <a:noFill/>
        </p:spPr>
        <p:txBody>
          <a:bodyPr wrap="square">
            <a:spAutoFit/>
          </a:bodyPr>
          <a:lstStyle/>
          <a:p>
            <a:pPr algn="just"/>
            <a:r>
              <a:rPr lang="es-PR" sz="5400" dirty="0">
                <a:solidFill>
                  <a:schemeClr val="tx1">
                    <a:lumMod val="95000"/>
                    <a:lumOff val="5000"/>
                  </a:schemeClr>
                </a:solidFill>
                <a:effectLst/>
                <a:latin typeface="Aparajita" panose="02020603050405020304" pitchFamily="18" charset="0"/>
                <a:cs typeface="Aparajita" panose="02020603050405020304" pitchFamily="18" charset="0"/>
              </a:rPr>
              <a:t>“También los sacerdotes Benaías y Yajaziel tocaban continuamente las trompetas delante del arca del pacto de Dios.” 1Crónicas 16:6</a:t>
            </a:r>
          </a:p>
        </p:txBody>
      </p:sp>
    </p:spTree>
    <p:extLst>
      <p:ext uri="{BB962C8B-B14F-4D97-AF65-F5344CB8AC3E}">
        <p14:creationId xmlns:p14="http://schemas.microsoft.com/office/powerpoint/2010/main" val="361721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4A5C3C9-E78E-894E-9F7B-BA76B16F7F92}"/>
              </a:ext>
            </a:extLst>
          </p:cNvPr>
          <p:cNvSpPr txBox="1"/>
          <p:nvPr/>
        </p:nvSpPr>
        <p:spPr>
          <a:xfrm>
            <a:off x="819626" y="1881485"/>
            <a:ext cx="10552748" cy="3785652"/>
          </a:xfrm>
          <a:prstGeom prst="rect">
            <a:avLst/>
          </a:prstGeom>
          <a:noFill/>
        </p:spPr>
        <p:txBody>
          <a:bodyPr wrap="square">
            <a:spAutoFit/>
          </a:bodyPr>
          <a:lstStyle/>
          <a:p>
            <a:pPr algn="just"/>
            <a:r>
              <a:rPr lang="es-PR" sz="6000" dirty="0">
                <a:effectLst/>
                <a:latin typeface="Aparajita" panose="02020603050405020304" pitchFamily="18" charset="0"/>
                <a:cs typeface="Aparajita" panose="02020603050405020304" pitchFamily="18" charset="0"/>
              </a:rPr>
              <a:t>“Toda la congregación adoraba mientras resonaba el canto y sonaban las trompetas, todo hasta acabarse el holocausto.” 2Crónicas 29:28</a:t>
            </a:r>
          </a:p>
        </p:txBody>
      </p:sp>
    </p:spTree>
    <p:extLst>
      <p:ext uri="{BB962C8B-B14F-4D97-AF65-F5344CB8AC3E}">
        <p14:creationId xmlns:p14="http://schemas.microsoft.com/office/powerpoint/2010/main" val="722924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74C99D-089E-3D4F-9FCC-0CD35D0F7952}"/>
              </a:ext>
            </a:extLst>
          </p:cNvPr>
          <p:cNvSpPr txBox="1"/>
          <p:nvPr/>
        </p:nvSpPr>
        <p:spPr>
          <a:xfrm>
            <a:off x="768191" y="1025575"/>
            <a:ext cx="10655617" cy="3416320"/>
          </a:xfrm>
          <a:prstGeom prst="rect">
            <a:avLst/>
          </a:prstGeom>
          <a:noFill/>
        </p:spPr>
        <p:txBody>
          <a:bodyPr wrap="square">
            <a:spAutoFit/>
          </a:bodyPr>
          <a:lstStyle/>
          <a:p>
            <a:pPr algn="just"/>
            <a:r>
              <a:rPr lang="es-PR" sz="7200" b="1" dirty="0">
                <a:effectLst/>
                <a:latin typeface="Angsana New" panose="02020603050405020304" pitchFamily="18" charset="-34"/>
                <a:cs typeface="Angsana New" panose="02020603050405020304" pitchFamily="18" charset="-34"/>
              </a:rPr>
              <a:t>“Y vi a los siete ángeles que estaban delante de Dios, y les fueron dadas siete trompetas.” Apocalipsis 8:2</a:t>
            </a:r>
          </a:p>
        </p:txBody>
      </p:sp>
    </p:spTree>
    <p:extLst>
      <p:ext uri="{BB962C8B-B14F-4D97-AF65-F5344CB8AC3E}">
        <p14:creationId xmlns:p14="http://schemas.microsoft.com/office/powerpoint/2010/main" val="221455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FB8F2D-8CE8-9044-940D-A3C9BBD7F58E}"/>
              </a:ext>
            </a:extLst>
          </p:cNvPr>
          <p:cNvSpPr txBox="1"/>
          <p:nvPr/>
        </p:nvSpPr>
        <p:spPr>
          <a:xfrm>
            <a:off x="665321" y="1720840"/>
            <a:ext cx="10861357" cy="3416320"/>
          </a:xfrm>
          <a:prstGeom prst="rect">
            <a:avLst/>
          </a:prstGeom>
          <a:noFill/>
        </p:spPr>
        <p:txBody>
          <a:bodyPr wrap="square">
            <a:spAutoFit/>
          </a:bodyPr>
          <a:lstStyle/>
          <a:p>
            <a:pPr algn="just"/>
            <a:r>
              <a:rPr lang="es-PR" sz="7200" b="1" dirty="0">
                <a:effectLst/>
                <a:latin typeface="Aparajita" panose="02020603050405020304" pitchFamily="18" charset="0"/>
                <a:cs typeface="Aparajita" panose="02020603050405020304" pitchFamily="18" charset="0"/>
              </a:rPr>
              <a:t>“Los siete ángeles que tenían las siete trompetas se dispusieron a tocarlas.” Apocalipsis 8:6</a:t>
            </a:r>
          </a:p>
        </p:txBody>
      </p:sp>
    </p:spTree>
    <p:extLst>
      <p:ext uri="{BB962C8B-B14F-4D97-AF65-F5344CB8AC3E}">
        <p14:creationId xmlns:p14="http://schemas.microsoft.com/office/powerpoint/2010/main" val="177775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8F78CE-2E70-824B-9360-CDA3B3238F8F}"/>
              </a:ext>
            </a:extLst>
          </p:cNvPr>
          <p:cNvSpPr txBox="1"/>
          <p:nvPr/>
        </p:nvSpPr>
        <p:spPr>
          <a:xfrm>
            <a:off x="591026" y="797689"/>
            <a:ext cx="11009947" cy="5509200"/>
          </a:xfrm>
          <a:prstGeom prst="rect">
            <a:avLst/>
          </a:prstGeom>
          <a:noFill/>
        </p:spPr>
        <p:txBody>
          <a:bodyPr wrap="square">
            <a:spAutoFit/>
          </a:bodyPr>
          <a:lstStyle/>
          <a:p>
            <a:pPr algn="just"/>
            <a:r>
              <a:rPr lang="es-PR" sz="4400" b="1" dirty="0">
                <a:effectLst/>
                <a:latin typeface="Angsana New" panose="02020603050405020304" pitchFamily="18" charset="-34"/>
                <a:cs typeface="Angsana New" panose="02020603050405020304" pitchFamily="18" charset="-34"/>
              </a:rPr>
              <a:t>“Tocad trompeta en Sión, proclamad ayuno, convocad asamblea. Reunid al pueblo, santificad la reunión, juntad a los ancianos, congregad a los niños y a los que maman, salga de su cámara el novio, y de su tálamo la novia. Entre el pórtico y el altar lloren los sacerdotes ministros de Jehová, y digan: Perdona, oh Jehová a tu pueblo, y no entregues al oprobio tu heredad, para que las naciones se enseñoreen en ella. ¿Por qué han de decir entre los pueblos: Dónde está su Dios?” </a:t>
            </a:r>
            <a:r>
              <a:rPr lang="es-PR" sz="4400" b="1" dirty="0">
                <a:effectLst/>
                <a:latin typeface="Angsana New" panose="02020603050405020304" pitchFamily="18" charset="-34"/>
                <a:cs typeface="Angsana New" panose="02020603050405020304" pitchFamily="18" charset="-34"/>
                <a:hlinkClick r:id="rId2">
                  <a:extLst>
                    <a:ext uri="{A12FA001-AC4F-418D-AE19-62706E023703}">
                      <ahyp:hlinkClr xmlns:ahyp="http://schemas.microsoft.com/office/drawing/2018/hyperlinkcolor" val="tx"/>
                    </a:ext>
                  </a:extLst>
                </a:hlinkClick>
              </a:rPr>
              <a:t>Joel 2:15-17</a:t>
            </a:r>
            <a:r>
              <a:rPr lang="es-PR" sz="4400" b="1" dirty="0">
                <a:effectLst/>
                <a:latin typeface="Angsana New" panose="02020603050405020304" pitchFamily="18" charset="-34"/>
                <a:cs typeface="Angsana New" panose="02020603050405020304" pitchFamily="18" charset="-34"/>
              </a:rPr>
              <a:t>. 6TI 408.3</a:t>
            </a:r>
          </a:p>
        </p:txBody>
      </p:sp>
    </p:spTree>
    <p:extLst>
      <p:ext uri="{BB962C8B-B14F-4D97-AF65-F5344CB8AC3E}">
        <p14:creationId xmlns:p14="http://schemas.microsoft.com/office/powerpoint/2010/main" val="3561584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F5D35B-1A40-BE41-ABC1-1096F8452910}"/>
              </a:ext>
            </a:extLst>
          </p:cNvPr>
          <p:cNvSpPr txBox="1"/>
          <p:nvPr/>
        </p:nvSpPr>
        <p:spPr>
          <a:xfrm>
            <a:off x="682466" y="1536174"/>
            <a:ext cx="10827067" cy="3785652"/>
          </a:xfrm>
          <a:prstGeom prst="rect">
            <a:avLst/>
          </a:prstGeom>
          <a:noFill/>
        </p:spPr>
        <p:txBody>
          <a:bodyPr wrap="square">
            <a:spAutoFit/>
          </a:bodyPr>
          <a:lstStyle/>
          <a:p>
            <a:pPr algn="just"/>
            <a:r>
              <a:rPr lang="es-PR" sz="4800" b="1" dirty="0">
                <a:effectLst/>
                <a:latin typeface="Aparajita" panose="02020603050405020304" pitchFamily="18" charset="0"/>
                <a:cs typeface="Aparajita" panose="02020603050405020304" pitchFamily="18" charset="0"/>
              </a:rPr>
              <a:t>“Y si la trompeta diere sonido incierto, ¿quién se preparará para la batalla? Así también vosotros, si por la lengua no diereis palabra bien comprensible, ¿cómo se entenderá lo que decís? Porque hablaréis al aire.” </a:t>
            </a:r>
            <a:r>
              <a:rPr lang="es-PR" sz="4800" b="1" dirty="0">
                <a:effectLst/>
                <a:latin typeface="Aparajita" panose="02020603050405020304" pitchFamily="18" charset="0"/>
                <a:cs typeface="Aparajita" panose="02020603050405020304" pitchFamily="18" charset="0"/>
                <a:hlinkClick r:id="rId2">
                  <a:extLst>
                    <a:ext uri="{A12FA001-AC4F-418D-AE19-62706E023703}">
                      <ahyp:hlinkClr xmlns:ahyp="http://schemas.microsoft.com/office/drawing/2018/hyperlinkcolor" val="tx"/>
                    </a:ext>
                  </a:extLst>
                </a:hlinkClick>
              </a:rPr>
              <a:t>1 Corintios 14:8, 9</a:t>
            </a:r>
            <a:r>
              <a:rPr lang="es-PR" sz="4800" b="1" dirty="0">
                <a:effectLst/>
                <a:latin typeface="Aparajita" panose="02020603050405020304" pitchFamily="18" charset="0"/>
                <a:cs typeface="Aparajita" panose="02020603050405020304" pitchFamily="18" charset="0"/>
              </a:rPr>
              <a:t>.</a:t>
            </a:r>
          </a:p>
        </p:txBody>
      </p:sp>
    </p:spTree>
    <p:extLst>
      <p:ext uri="{BB962C8B-B14F-4D97-AF65-F5344CB8AC3E}">
        <p14:creationId xmlns:p14="http://schemas.microsoft.com/office/powerpoint/2010/main" val="905998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0DDBC4-CA93-0A49-A296-8944404BF383}"/>
              </a:ext>
            </a:extLst>
          </p:cNvPr>
          <p:cNvSpPr txBox="1"/>
          <p:nvPr/>
        </p:nvSpPr>
        <p:spPr>
          <a:xfrm>
            <a:off x="436721" y="348168"/>
            <a:ext cx="11318558" cy="5632311"/>
          </a:xfrm>
          <a:prstGeom prst="rect">
            <a:avLst/>
          </a:prstGeom>
          <a:noFill/>
        </p:spPr>
        <p:txBody>
          <a:bodyPr wrap="square">
            <a:spAutoFit/>
          </a:bodyPr>
          <a:lstStyle/>
          <a:p>
            <a:pPr algn="just"/>
            <a:r>
              <a:rPr lang="es-PR" sz="4000" b="1" dirty="0">
                <a:effectLst/>
                <a:latin typeface="Aparajita" panose="02020603050405020304" pitchFamily="18" charset="0"/>
                <a:cs typeface="Aparajita" panose="02020603050405020304" pitchFamily="18" charset="0"/>
              </a:rPr>
              <a:t>En el servicio típico la congregación en el atrio escuchaba por el sonido de las campanillas de oro sobre las vestiduras del sumo sacerdote, y de esa manera lo seguían en su obra. Nuestro Sumo Sacerdote ha dado señales en los cielos, en la tierra, y entre las naciones para señalar el progreso de su obra; y Él ha dicho que cuando veamos el cumplimiento de estas señales hemos de saber que Él está cerca, aun a la puerta. Lucas 21:25-33; Mateo 24:29-35.</a:t>
            </a:r>
          </a:p>
          <a:p>
            <a:r>
              <a:rPr lang="es-PR" sz="4000" b="1" dirty="0">
                <a:effectLst/>
                <a:latin typeface="Aparajita" panose="02020603050405020304" pitchFamily="18" charset="0"/>
                <a:cs typeface="Aparajita" panose="02020603050405020304" pitchFamily="18" charset="0"/>
              </a:rPr>
              <a:t> </a:t>
            </a:r>
            <a:r>
              <a:rPr lang="es-PR" sz="2400" b="1" dirty="0">
                <a:effectLst/>
                <a:latin typeface="Aparajita" panose="02020603050405020304" pitchFamily="18" charset="0"/>
                <a:cs typeface="Aparajita" panose="02020603050405020304" pitchFamily="18" charset="0"/>
              </a:rPr>
              <a:t>LA CRUZ Y SU SOMBRA, </a:t>
            </a:r>
            <a:r>
              <a:rPr lang="es-PR" sz="2400" b="1" dirty="0">
                <a:solidFill>
                  <a:schemeClr val="tx1">
                    <a:lumMod val="95000"/>
                    <a:lumOff val="5000"/>
                  </a:schemeClr>
                </a:solidFill>
                <a:latin typeface="Aparajita" panose="02020603050405020304" pitchFamily="18" charset="0"/>
                <a:cs typeface="Aparajita" panose="02020603050405020304" pitchFamily="18" charset="0"/>
              </a:rPr>
              <a:t>pag. 131</a:t>
            </a:r>
            <a:r>
              <a:rPr lang="es-PR" sz="3600" b="1" dirty="0">
                <a:latin typeface="Aparajita" panose="02020603050405020304" pitchFamily="18" charset="0"/>
                <a:cs typeface="Aparajita" panose="02020603050405020304" pitchFamily="18" charset="0"/>
              </a:rPr>
              <a:t>, </a:t>
            </a:r>
            <a:r>
              <a:rPr lang="es-PR" sz="2400" b="1" dirty="0">
                <a:effectLst/>
                <a:latin typeface="Aparajita" panose="02020603050405020304" pitchFamily="18" charset="0"/>
                <a:cs typeface="Aparajita" panose="02020603050405020304" pitchFamily="18" charset="0"/>
              </a:rPr>
              <a:t>Stephen N. Haskell</a:t>
            </a:r>
            <a:endParaRPr lang="es-PR" sz="4000" b="1" dirty="0">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262668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B45617D-F07E-7443-855D-CEF07B663A00}"/>
              </a:ext>
            </a:extLst>
          </p:cNvPr>
          <p:cNvSpPr txBox="1"/>
          <p:nvPr/>
        </p:nvSpPr>
        <p:spPr>
          <a:xfrm>
            <a:off x="5703570" y="461664"/>
            <a:ext cx="6301740" cy="6370975"/>
          </a:xfrm>
          <a:prstGeom prst="rect">
            <a:avLst/>
          </a:prstGeom>
          <a:noFill/>
        </p:spPr>
        <p:txBody>
          <a:bodyPr wrap="square">
            <a:spAutoFit/>
          </a:bodyPr>
          <a:lstStyle/>
          <a:p>
            <a:pPr algn="just"/>
            <a:r>
              <a:rPr lang="es-PR" sz="2400" u="none" strike="noStrike" dirty="0">
                <a:solidFill>
                  <a:srgbClr val="C00000"/>
                </a:solidFill>
                <a:effectLst/>
                <a:latin typeface="Aparajita" panose="02020603050405020304" pitchFamily="18" charset="0"/>
                <a:cs typeface="Aparajita" panose="02020603050405020304" pitchFamily="18" charset="0"/>
                <a:hlinkClick r:id="rId2" tooltip="Revelation 11:15">
                  <a:extLst>
                    <a:ext uri="{A12FA001-AC4F-418D-AE19-62706E023703}">
                      <ahyp:hlinkClr xmlns:ahyp="http://schemas.microsoft.com/office/drawing/2018/hyperlinkcolor" val="tx"/>
                    </a:ext>
                  </a:extLst>
                </a:hlinkClick>
              </a:rPr>
              <a:t>15</a:t>
            </a:r>
            <a:r>
              <a:rPr lang="es-PR" sz="2400" u="none" strike="noStrike" dirty="0">
                <a:effectLst/>
                <a:latin typeface="Aparajita" panose="02020603050405020304" pitchFamily="18" charset="0"/>
                <a:cs typeface="Aparajita" panose="02020603050405020304" pitchFamily="18" charset="0"/>
              </a:rPr>
              <a:t> And the seventh angel sounded; and there were great voices in heaven, saying, The kingdoms of this world are become the kingdoms of our Lord, and of his Christ; and he shall reign for ever and ever.</a:t>
            </a:r>
            <a:r>
              <a:rPr lang="es-PR" sz="2400" u="none" strike="noStrike" dirty="0">
                <a:solidFill>
                  <a:srgbClr val="C00000"/>
                </a:solidFill>
                <a:effectLst/>
                <a:latin typeface="Aparajita" panose="02020603050405020304" pitchFamily="18" charset="0"/>
                <a:cs typeface="Aparajita" panose="02020603050405020304" pitchFamily="18" charset="0"/>
                <a:hlinkClick r:id="rId3" tooltip="Revelation 11:16">
                  <a:extLst>
                    <a:ext uri="{A12FA001-AC4F-418D-AE19-62706E023703}">
                      <ahyp:hlinkClr xmlns:ahyp="http://schemas.microsoft.com/office/drawing/2018/hyperlinkcolor" val="tx"/>
                    </a:ext>
                  </a:extLst>
                </a:hlinkClick>
              </a:rPr>
              <a:t>16</a:t>
            </a:r>
            <a:r>
              <a:rPr lang="es-PR" sz="2400" u="none" strike="noStrike" dirty="0">
                <a:effectLst/>
                <a:latin typeface="Aparajita" panose="02020603050405020304" pitchFamily="18" charset="0"/>
                <a:cs typeface="Aparajita" panose="02020603050405020304" pitchFamily="18" charset="0"/>
              </a:rPr>
              <a:t> And the four and twenty elders, which sat before God on their seats, fell upon their faces, and worshipped God,</a:t>
            </a:r>
            <a:r>
              <a:rPr lang="es-PR" sz="2400" u="none" strike="noStrike" dirty="0">
                <a:solidFill>
                  <a:srgbClr val="C00000"/>
                </a:solidFill>
                <a:effectLst/>
                <a:latin typeface="Aparajita" panose="02020603050405020304" pitchFamily="18" charset="0"/>
                <a:cs typeface="Aparajita" panose="02020603050405020304" pitchFamily="18" charset="0"/>
                <a:hlinkClick r:id="rId4" tooltip="Revelation 11:17">
                  <a:extLst>
                    <a:ext uri="{A12FA001-AC4F-418D-AE19-62706E023703}">
                      <ahyp:hlinkClr xmlns:ahyp="http://schemas.microsoft.com/office/drawing/2018/hyperlinkcolor" val="tx"/>
                    </a:ext>
                  </a:extLst>
                </a:hlinkClick>
              </a:rPr>
              <a:t>17</a:t>
            </a:r>
            <a:r>
              <a:rPr lang="es-PR" sz="2400" u="none" strike="noStrike" dirty="0">
                <a:effectLst/>
                <a:latin typeface="Aparajita" panose="02020603050405020304" pitchFamily="18" charset="0"/>
                <a:cs typeface="Aparajita" panose="02020603050405020304" pitchFamily="18" charset="0"/>
              </a:rPr>
              <a:t> Saying, We give thee thanks, O Lord God Almighty, which art, and wast, and art to come; because thou hast taken to thee thy great power, and hast reigned.</a:t>
            </a:r>
            <a:r>
              <a:rPr lang="es-PR" sz="2400" u="none" strike="noStrike" dirty="0">
                <a:solidFill>
                  <a:srgbClr val="C00000"/>
                </a:solidFill>
                <a:effectLst/>
                <a:latin typeface="Aparajita" panose="02020603050405020304" pitchFamily="18" charset="0"/>
                <a:cs typeface="Aparajita" panose="02020603050405020304" pitchFamily="18" charset="0"/>
                <a:hlinkClick r:id="rId5" tooltip="Revelation 11:18">
                  <a:extLst>
                    <a:ext uri="{A12FA001-AC4F-418D-AE19-62706E023703}">
                      <ahyp:hlinkClr xmlns:ahyp="http://schemas.microsoft.com/office/drawing/2018/hyperlinkcolor" val="tx"/>
                    </a:ext>
                  </a:extLst>
                </a:hlinkClick>
              </a:rPr>
              <a:t>18</a:t>
            </a:r>
            <a:r>
              <a:rPr lang="es-PR" sz="2400" u="none" strike="noStrike" dirty="0">
                <a:effectLst/>
                <a:latin typeface="Aparajita" panose="02020603050405020304" pitchFamily="18" charset="0"/>
                <a:cs typeface="Aparajita" panose="02020603050405020304" pitchFamily="18" charset="0"/>
              </a:rPr>
              <a:t> And the nations were angry, and thy wrath is come, and the time of the dead, that they should be judged, and that thou shouldest give reward unto thy servants the prophets, and to the saints, and them that fear thy name, small and great; and shouldest destroy them which destroy the earth.</a:t>
            </a:r>
            <a:r>
              <a:rPr lang="es-PR" sz="2400" u="none" strike="noStrike" dirty="0">
                <a:solidFill>
                  <a:srgbClr val="C00000"/>
                </a:solidFill>
                <a:effectLst/>
                <a:latin typeface="Aparajita" panose="02020603050405020304" pitchFamily="18" charset="0"/>
                <a:cs typeface="Aparajita" panose="02020603050405020304" pitchFamily="18" charset="0"/>
                <a:hlinkClick r:id="rId6" tooltip="Revelation 11:19">
                  <a:extLst>
                    <a:ext uri="{A12FA001-AC4F-418D-AE19-62706E023703}">
                      <ahyp:hlinkClr xmlns:ahyp="http://schemas.microsoft.com/office/drawing/2018/hyperlinkcolor" val="tx"/>
                    </a:ext>
                  </a:extLst>
                </a:hlinkClick>
              </a:rPr>
              <a:t>19</a:t>
            </a:r>
            <a:r>
              <a:rPr lang="es-PR" sz="2400" u="none" strike="noStrike" dirty="0">
                <a:effectLst/>
                <a:latin typeface="Aparajita" panose="02020603050405020304" pitchFamily="18" charset="0"/>
                <a:cs typeface="Aparajita" panose="02020603050405020304" pitchFamily="18" charset="0"/>
              </a:rPr>
              <a:t> And the temple of God was opened in heaven, and there was seen in his temple the ark of his testament: and there were lightnings, and voices, and thunderings, and an earthquake, and great hail.</a:t>
            </a:r>
            <a:endParaRPr lang="es-PR" sz="2400" dirty="0">
              <a:latin typeface="Aparajita" panose="02020603050405020304" pitchFamily="18" charset="0"/>
              <a:cs typeface="Aparajita" panose="02020603050405020304" pitchFamily="18" charset="0"/>
            </a:endParaRPr>
          </a:p>
        </p:txBody>
      </p:sp>
      <p:sp>
        <p:nvSpPr>
          <p:cNvPr id="8" name="CuadroTexto 7">
            <a:extLst>
              <a:ext uri="{FF2B5EF4-FFF2-40B4-BE49-F238E27FC236}">
                <a16:creationId xmlns:a16="http://schemas.microsoft.com/office/drawing/2014/main" id="{BC1B24AF-A586-2348-8724-89A5D6537054}"/>
              </a:ext>
            </a:extLst>
          </p:cNvPr>
          <p:cNvSpPr txBox="1"/>
          <p:nvPr/>
        </p:nvSpPr>
        <p:spPr>
          <a:xfrm>
            <a:off x="186690" y="612844"/>
            <a:ext cx="5334000" cy="5632311"/>
          </a:xfrm>
          <a:prstGeom prst="rect">
            <a:avLst/>
          </a:prstGeom>
          <a:noFill/>
        </p:spPr>
        <p:txBody>
          <a:bodyPr wrap="square">
            <a:spAutoFit/>
          </a:bodyPr>
          <a:lstStyle/>
          <a:p>
            <a:pPr algn="just"/>
            <a:r>
              <a:rPr lang="es-PR" sz="3200" b="1" i="0" u="none" strike="noStrike" baseline="30000" dirty="0">
                <a:solidFill>
                  <a:srgbClr val="C00000"/>
                </a:solidFill>
                <a:effectLst/>
                <a:latin typeface="Angsana New" panose="02020603050405020304" pitchFamily="18" charset="-34"/>
                <a:cs typeface="Angsana New" panose="02020603050405020304" pitchFamily="18" charset="-34"/>
              </a:rPr>
              <a:t>15</a:t>
            </a:r>
            <a:r>
              <a:rPr lang="es-PR" sz="2800" b="1" i="0" u="none" strike="noStrike" baseline="30000" dirty="0">
                <a:solidFill>
                  <a:srgbClr val="C00000"/>
                </a:solidFill>
                <a:effectLst/>
                <a:latin typeface="Angsana New" panose="02020603050405020304" pitchFamily="18" charset="-34"/>
                <a:cs typeface="Angsana New" panose="02020603050405020304" pitchFamily="18" charset="-34"/>
              </a:rPr>
              <a:t> </a:t>
            </a:r>
            <a:r>
              <a:rPr lang="es-PR" sz="2400" b="1" i="0" u="none" strike="noStrike" dirty="0">
                <a:solidFill>
                  <a:srgbClr val="000000"/>
                </a:solidFill>
                <a:effectLst/>
                <a:latin typeface="Angsana New" panose="02020603050405020304" pitchFamily="18" charset="-34"/>
                <a:cs typeface="Angsana New" panose="02020603050405020304" pitchFamily="18" charset="-34"/>
              </a:rPr>
              <a:t>El séptimo ángel tocó la trompeta, y hubo grandes voces en el cielo, que decían: Los reinos del mundo han venido a ser de nuestro Señor y de su Cristo; y él reinará por los siglos de los siglos. </a:t>
            </a:r>
            <a:r>
              <a:rPr lang="es-PR" sz="3200" b="1" i="0" u="none" strike="noStrike" baseline="30000" dirty="0">
                <a:solidFill>
                  <a:srgbClr val="C00000"/>
                </a:solidFill>
                <a:effectLst/>
                <a:latin typeface="Angsana New" panose="02020603050405020304" pitchFamily="18" charset="-34"/>
                <a:cs typeface="Angsana New" panose="02020603050405020304" pitchFamily="18" charset="-34"/>
              </a:rPr>
              <a:t>16</a:t>
            </a:r>
            <a:r>
              <a:rPr lang="es-PR" sz="2400" b="1" i="0" u="none" strike="noStrike" baseline="30000" dirty="0">
                <a:solidFill>
                  <a:srgbClr val="C00000"/>
                </a:solidFill>
                <a:effectLst/>
                <a:latin typeface="Angsana New" panose="02020603050405020304" pitchFamily="18" charset="-34"/>
                <a:cs typeface="Angsana New" panose="02020603050405020304" pitchFamily="18" charset="-34"/>
              </a:rPr>
              <a:t> </a:t>
            </a:r>
            <a:r>
              <a:rPr lang="es-PR" sz="2400" b="1" i="0" u="none" strike="noStrike" dirty="0">
                <a:solidFill>
                  <a:srgbClr val="000000"/>
                </a:solidFill>
                <a:effectLst/>
                <a:latin typeface="Angsana New" panose="02020603050405020304" pitchFamily="18" charset="-34"/>
                <a:cs typeface="Angsana New" panose="02020603050405020304" pitchFamily="18" charset="-34"/>
              </a:rPr>
              <a:t>Y los veinticuatro ancianos que estaban sentados delante de Dios en sus tronos, se postraron sobre sus rostros, y adoraron a Dios, </a:t>
            </a:r>
            <a:r>
              <a:rPr lang="es-PR" sz="3200" b="1" i="0" u="none" strike="noStrike" baseline="30000" dirty="0">
                <a:solidFill>
                  <a:srgbClr val="C00000"/>
                </a:solidFill>
                <a:effectLst/>
                <a:latin typeface="Angsana New" panose="02020603050405020304" pitchFamily="18" charset="-34"/>
                <a:cs typeface="Angsana New" panose="02020603050405020304" pitchFamily="18" charset="-34"/>
              </a:rPr>
              <a:t>17</a:t>
            </a:r>
            <a:r>
              <a:rPr lang="es-PR" sz="2400" b="1" i="0" u="none" strike="noStrike" baseline="30000" dirty="0">
                <a:solidFill>
                  <a:srgbClr val="000000"/>
                </a:solidFill>
                <a:effectLst/>
                <a:latin typeface="Angsana New" panose="02020603050405020304" pitchFamily="18" charset="-34"/>
                <a:cs typeface="Angsana New" panose="02020603050405020304" pitchFamily="18" charset="-34"/>
              </a:rPr>
              <a:t> </a:t>
            </a:r>
            <a:r>
              <a:rPr lang="es-PR" sz="2400" b="1" i="0" u="none" strike="noStrike" dirty="0">
                <a:solidFill>
                  <a:srgbClr val="000000"/>
                </a:solidFill>
                <a:effectLst/>
                <a:latin typeface="Angsana New" panose="02020603050405020304" pitchFamily="18" charset="-34"/>
                <a:cs typeface="Angsana New" panose="02020603050405020304" pitchFamily="18" charset="-34"/>
              </a:rPr>
              <a:t>diciendo: Te damos gracias, Señor Dios Todopoderoso, el que eres y que eras y que has de venir, porque has tomado tu gran poder, y has reinado. </a:t>
            </a:r>
            <a:r>
              <a:rPr lang="es-PR" sz="3200" b="1" i="0" u="none" strike="noStrike" baseline="30000" dirty="0">
                <a:solidFill>
                  <a:srgbClr val="C00000"/>
                </a:solidFill>
                <a:effectLst/>
                <a:latin typeface="Angsana New" panose="02020603050405020304" pitchFamily="18" charset="-34"/>
                <a:cs typeface="Angsana New" panose="02020603050405020304" pitchFamily="18" charset="-34"/>
              </a:rPr>
              <a:t>18</a:t>
            </a:r>
            <a:r>
              <a:rPr lang="es-PR" sz="2800" b="1" i="0" u="none" strike="noStrike" baseline="30000" dirty="0">
                <a:solidFill>
                  <a:srgbClr val="C00000"/>
                </a:solidFill>
                <a:effectLst/>
                <a:latin typeface="Angsana New" panose="02020603050405020304" pitchFamily="18" charset="-34"/>
                <a:cs typeface="Angsana New" panose="02020603050405020304" pitchFamily="18" charset="-34"/>
              </a:rPr>
              <a:t> </a:t>
            </a:r>
            <a:r>
              <a:rPr lang="es-PR" sz="2400" b="1" i="0" u="none" strike="noStrike" dirty="0">
                <a:solidFill>
                  <a:srgbClr val="000000"/>
                </a:solidFill>
                <a:effectLst/>
                <a:latin typeface="Angsana New" panose="02020603050405020304" pitchFamily="18" charset="-34"/>
                <a:cs typeface="Angsana New" panose="02020603050405020304" pitchFamily="18" charset="-34"/>
              </a:rPr>
              <a:t>Y se airaron las naciones, y tu ira ha venido, y el tiempo de juzgar a los muertos, y de dar el galardón a tus siervos los profetas, a los santos, y a los que temen tu nombre, a los pequeños y a los grandes, y de destruir a los que destruyen la tierra. </a:t>
            </a:r>
            <a:r>
              <a:rPr lang="es-PR" sz="3200" b="1" i="0" u="none" strike="noStrike" baseline="30000" dirty="0">
                <a:solidFill>
                  <a:srgbClr val="C00000"/>
                </a:solidFill>
                <a:effectLst/>
                <a:latin typeface="Angsana New" panose="02020603050405020304" pitchFamily="18" charset="-34"/>
                <a:cs typeface="Angsana New" panose="02020603050405020304" pitchFamily="18" charset="-34"/>
              </a:rPr>
              <a:t>19</a:t>
            </a:r>
            <a:r>
              <a:rPr lang="es-PR" sz="2800" b="1" i="0" u="none" strike="noStrike" baseline="30000" dirty="0">
                <a:solidFill>
                  <a:srgbClr val="C00000"/>
                </a:solidFill>
                <a:effectLst/>
                <a:latin typeface="Angsana New" panose="02020603050405020304" pitchFamily="18" charset="-34"/>
                <a:cs typeface="Angsana New" panose="02020603050405020304" pitchFamily="18" charset="-34"/>
              </a:rPr>
              <a:t> </a:t>
            </a:r>
            <a:r>
              <a:rPr lang="es-PR" sz="2400" b="1" i="0" u="none" strike="noStrike" dirty="0">
                <a:solidFill>
                  <a:srgbClr val="000000"/>
                </a:solidFill>
                <a:effectLst/>
                <a:latin typeface="Angsana New" panose="02020603050405020304" pitchFamily="18" charset="-34"/>
                <a:cs typeface="Angsana New" panose="02020603050405020304" pitchFamily="18" charset="-34"/>
              </a:rPr>
              <a:t>Y el templo de Dios fue abierto en el cielo, y el arca de su pacto se veía en el templo. Y hubo relámpagos, voces, truenos, un terremoto y grande granizo.</a:t>
            </a:r>
          </a:p>
        </p:txBody>
      </p:sp>
    </p:spTree>
    <p:extLst>
      <p:ext uri="{BB962C8B-B14F-4D97-AF65-F5344CB8AC3E}">
        <p14:creationId xmlns:p14="http://schemas.microsoft.com/office/powerpoint/2010/main" val="295258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ernando Valverde on Twitter: &quot;No sé con qué armas se luchara en la III  Guerra Mundial, pero la IV Guerra Mundial será luchada con palos y piedras.  —Albert Einstein&quot; / Twitter">
            <a:extLst>
              <a:ext uri="{FF2B5EF4-FFF2-40B4-BE49-F238E27FC236}">
                <a16:creationId xmlns:a16="http://schemas.microsoft.com/office/drawing/2014/main" id="{2C91F086-4699-9D40-A5FA-68276D357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0"/>
            <a:ext cx="11055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4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Animation1"/>
          <p:cNvPicPr>
            <a:picLocks noChangeAspect="1" noChangeArrowheads="1" noCrop="1"/>
          </p:cNvPicPr>
          <p:nvPr/>
        </p:nvPicPr>
        <p:blipFill>
          <a:blip r:embed="rId2" cstate="print"/>
          <a:srcRect/>
          <a:stretch>
            <a:fillRect/>
          </a:stretch>
        </p:blipFill>
        <p:spPr bwMode="auto">
          <a:xfrm>
            <a:off x="1524000" y="0"/>
            <a:ext cx="9144000" cy="6858000"/>
          </a:xfrm>
          <a:prstGeom prst="rect">
            <a:avLst/>
          </a:prstGeom>
          <a:noFill/>
        </p:spPr>
      </p:pic>
      <p:sp>
        <p:nvSpPr>
          <p:cNvPr id="5" name="TextBox 4"/>
          <p:cNvSpPr txBox="1"/>
          <p:nvPr/>
        </p:nvSpPr>
        <p:spPr>
          <a:xfrm>
            <a:off x="1524000" y="228601"/>
            <a:ext cx="8839200" cy="584775"/>
          </a:xfrm>
          <a:prstGeom prst="rect">
            <a:avLst/>
          </a:prstGeom>
          <a:noFill/>
        </p:spPr>
        <p:txBody>
          <a:bodyPr wrap="square" rtlCol="0">
            <a:spAutoFit/>
          </a:bodyPr>
          <a:lstStyle/>
          <a:p>
            <a:pPr algn="ctr"/>
            <a:r>
              <a:rPr lang="en-US" sz="3200" dirty="0">
                <a:solidFill>
                  <a:prstClr val="white"/>
                </a:solidFill>
              </a:rPr>
              <a:t> </a:t>
            </a:r>
            <a:r>
              <a:rPr lang="en-US" sz="3200" dirty="0" err="1">
                <a:solidFill>
                  <a:prstClr val="white"/>
                </a:solidFill>
              </a:rPr>
              <a:t>Será</a:t>
            </a:r>
            <a:r>
              <a:rPr lang="en-US" sz="3200" dirty="0">
                <a:solidFill>
                  <a:prstClr val="white"/>
                </a:solidFill>
              </a:rPr>
              <a:t> </a:t>
            </a:r>
            <a:r>
              <a:rPr lang="en-US" sz="3200" dirty="0" err="1">
                <a:solidFill>
                  <a:prstClr val="white"/>
                </a:solidFill>
              </a:rPr>
              <a:t>peor</a:t>
            </a:r>
            <a:r>
              <a:rPr lang="en-US" sz="3200" dirty="0">
                <a:solidFill>
                  <a:prstClr val="white"/>
                </a:solidFill>
              </a:rPr>
              <a:t> </a:t>
            </a:r>
            <a:r>
              <a:rPr lang="en-US" sz="3200" dirty="0" err="1">
                <a:solidFill>
                  <a:prstClr val="white"/>
                </a:solidFill>
              </a:rPr>
              <a:t>que</a:t>
            </a:r>
            <a:r>
              <a:rPr lang="en-US" sz="3200" dirty="0">
                <a:solidFill>
                  <a:prstClr val="white"/>
                </a:solidFill>
              </a:rPr>
              <a:t> en la </a:t>
            </a:r>
            <a:r>
              <a:rPr lang="en-US" sz="3200" dirty="0" err="1">
                <a:solidFill>
                  <a:prstClr val="white"/>
                </a:solidFill>
              </a:rPr>
              <a:t>Edad</a:t>
            </a:r>
            <a:r>
              <a:rPr lang="en-US" sz="3200" dirty="0">
                <a:solidFill>
                  <a:prstClr val="white"/>
                </a:solidFill>
              </a:rPr>
              <a:t> Media </a:t>
            </a:r>
            <a:r>
              <a:rPr lang="en-US" sz="3200" dirty="0" err="1">
                <a:solidFill>
                  <a:prstClr val="white"/>
                </a:solidFill>
              </a:rPr>
              <a:t>por</a:t>
            </a:r>
            <a:r>
              <a:rPr lang="en-US" sz="3200" dirty="0">
                <a:solidFill>
                  <a:prstClr val="white"/>
                </a:solidFill>
              </a:rPr>
              <a:t> los </a:t>
            </a:r>
            <a:r>
              <a:rPr lang="en-US" sz="3200" dirty="0" err="1">
                <a:solidFill>
                  <a:prstClr val="white"/>
                </a:solidFill>
              </a:rPr>
              <a:t>sistemas</a:t>
            </a:r>
            <a:r>
              <a:rPr lang="en-US" sz="3200" dirty="0">
                <a:solidFill>
                  <a:prstClr val="white"/>
                </a:solidFill>
              </a:rPr>
              <a:t> </a:t>
            </a:r>
          </a:p>
        </p:txBody>
      </p:sp>
      <p:sp>
        <p:nvSpPr>
          <p:cNvPr id="6" name="TextBox 5"/>
          <p:cNvSpPr txBox="1"/>
          <p:nvPr/>
        </p:nvSpPr>
        <p:spPr>
          <a:xfrm>
            <a:off x="1295400" y="6273226"/>
            <a:ext cx="9372600" cy="584775"/>
          </a:xfrm>
          <a:prstGeom prst="rect">
            <a:avLst/>
          </a:prstGeom>
          <a:noFill/>
        </p:spPr>
        <p:txBody>
          <a:bodyPr wrap="square" rtlCol="0">
            <a:spAutoFit/>
          </a:bodyPr>
          <a:lstStyle/>
          <a:p>
            <a:pPr algn="ctr"/>
            <a:r>
              <a:rPr lang="es-PR" sz="3200" dirty="0">
                <a:solidFill>
                  <a:prstClr val="white"/>
                </a:solidFill>
              </a:rPr>
              <a:t> </a:t>
            </a:r>
            <a:r>
              <a:rPr lang="es-PR" sz="2800" dirty="0">
                <a:solidFill>
                  <a:prstClr val="white"/>
                </a:solidFill>
              </a:rPr>
              <a:t>tecnológicos de </a:t>
            </a:r>
            <a:r>
              <a:rPr lang="en-US" sz="2800" dirty="0" err="1">
                <a:solidFill>
                  <a:prstClr val="white"/>
                </a:solidFill>
              </a:rPr>
              <a:t>rastreo</a:t>
            </a:r>
            <a:r>
              <a:rPr lang="en-US" sz="2800" dirty="0">
                <a:solidFill>
                  <a:prstClr val="white"/>
                </a:solidFill>
              </a:rPr>
              <a:t> y control </a:t>
            </a:r>
            <a:r>
              <a:rPr lang="es-PR" sz="2800" dirty="0">
                <a:solidFill>
                  <a:prstClr val="white"/>
                </a:solidFill>
              </a:rPr>
              <a:t> que están legitimados.</a:t>
            </a:r>
            <a:r>
              <a:rPr lang="en-US" sz="2800" dirty="0">
                <a:solidFill>
                  <a:prstClr val="white"/>
                </a:solidFill>
              </a:rPr>
              <a:t> </a:t>
            </a:r>
          </a:p>
        </p:txBody>
      </p:sp>
      <p:pic>
        <p:nvPicPr>
          <p:cNvPr id="7" name="Picture 6" descr="http://estaticos03.cache.el-mundo.net/especiales/2001/07/sociedad/globalizacion/imagenes/globalizacion.gif"/>
          <p:cNvPicPr/>
          <p:nvPr/>
        </p:nvPicPr>
        <p:blipFill>
          <a:blip r:embed="rId3" cstate="print"/>
          <a:srcRect l="4110" r="5479"/>
          <a:stretch>
            <a:fillRect/>
          </a:stretch>
        </p:blipFill>
        <p:spPr bwMode="auto">
          <a:xfrm>
            <a:off x="1524000" y="838200"/>
            <a:ext cx="5257800" cy="5410200"/>
          </a:xfrm>
          <a:prstGeom prst="rect">
            <a:avLst/>
          </a:prstGeom>
          <a:noFill/>
        </p:spPr>
      </p:pic>
      <p:sp>
        <p:nvSpPr>
          <p:cNvPr id="8" name="Rectangle 7"/>
          <p:cNvSpPr/>
          <p:nvPr/>
        </p:nvSpPr>
        <p:spPr>
          <a:xfrm>
            <a:off x="1752600" y="5486400"/>
            <a:ext cx="486889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R"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GLOBALIZACIÓN</a:t>
            </a:r>
            <a:endPar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813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88" t="4374" r="7727"/>
          <a:stretch/>
        </p:blipFill>
        <p:spPr bwMode="auto">
          <a:xfrm rot="939708">
            <a:off x="4155807" y="559050"/>
            <a:ext cx="4647943" cy="38698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827" y="2784375"/>
            <a:ext cx="2645988" cy="40050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89544">
            <a:off x="2580681" y="1734863"/>
            <a:ext cx="3064217" cy="4639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55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500" fill="hold"/>
                                        <p:tgtEl>
                                          <p:spTgt spid="3075"/>
                                        </p:tgtEl>
                                        <p:attrNameLst>
                                          <p:attrName>ppt_w</p:attrName>
                                        </p:attrNameLst>
                                      </p:cBhvr>
                                      <p:tavLst>
                                        <p:tav tm="0">
                                          <p:val>
                                            <p:fltVal val="0"/>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animEffect transition="in" filter="fade">
                                      <p:cBhvr>
                                        <p:cTn id="16" dur="500"/>
                                        <p:tgtEl>
                                          <p:spTgt spid="307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p:cTn id="21" dur="500" fill="hold"/>
                                        <p:tgtEl>
                                          <p:spTgt spid="3076"/>
                                        </p:tgtEl>
                                        <p:attrNameLst>
                                          <p:attrName>ppt_w</p:attrName>
                                        </p:attrNameLst>
                                      </p:cBhvr>
                                      <p:tavLst>
                                        <p:tav tm="0">
                                          <p:val>
                                            <p:fltVal val="0"/>
                                          </p:val>
                                        </p:tav>
                                        <p:tav tm="100000">
                                          <p:val>
                                            <p:strVal val="#ppt_w"/>
                                          </p:val>
                                        </p:tav>
                                      </p:tavLst>
                                    </p:anim>
                                    <p:anim calcmode="lin" valueType="num">
                                      <p:cBhvr>
                                        <p:cTn id="22" dur="500" fill="hold"/>
                                        <p:tgtEl>
                                          <p:spTgt spid="3076"/>
                                        </p:tgtEl>
                                        <p:attrNameLst>
                                          <p:attrName>ppt_h</p:attrName>
                                        </p:attrNameLst>
                                      </p:cBhvr>
                                      <p:tavLst>
                                        <p:tav tm="0">
                                          <p:val>
                                            <p:fltVal val="0"/>
                                          </p:val>
                                        </p:tav>
                                        <p:tav tm="100000">
                                          <p:val>
                                            <p:strVal val="#ppt_h"/>
                                          </p:val>
                                        </p:tav>
                                      </p:tavLst>
                                    </p:anim>
                                    <p:animEffect transition="in" filter="fade">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9518" y="128350"/>
            <a:ext cx="11732964"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GT" sz="2800" b="1" dirty="0">
                <a:solidFill>
                  <a:prstClr val="black"/>
                </a:solidFill>
                <a:latin typeface="David" panose="020E0502060401010101" pitchFamily="34" charset="-79"/>
                <a:cs typeface="David" panose="020E0502060401010101" pitchFamily="34" charset="-79"/>
              </a:rPr>
              <a:t>“Todas las religiones de la humanidad fueron comparadas con los vinos, y todavía lo son: algunos son añejos, algunos suaves, algunos con un </a:t>
            </a:r>
            <a:r>
              <a:rPr lang="es-GT" sz="2800" b="1" dirty="0" err="1">
                <a:solidFill>
                  <a:prstClr val="black"/>
                </a:solidFill>
                <a:latin typeface="David" panose="020E0502060401010101" pitchFamily="34" charset="-79"/>
                <a:cs typeface="David" panose="020E0502060401010101" pitchFamily="34" charset="-79"/>
              </a:rPr>
              <a:t>bouquet</a:t>
            </a:r>
            <a:r>
              <a:rPr lang="es-GT" sz="2800" b="1" dirty="0">
                <a:solidFill>
                  <a:prstClr val="black"/>
                </a:solidFill>
                <a:latin typeface="David" panose="020E0502060401010101" pitchFamily="34" charset="-79"/>
                <a:cs typeface="David" panose="020E0502060401010101" pitchFamily="34" charset="-79"/>
              </a:rPr>
              <a:t> fuerte, algunos jóvenes, algunos con el sello de una mayor edad. Los creyentes de cada religión -"creyentes con diferentes opiniones y convicciones", como escribió </a:t>
            </a:r>
            <a:r>
              <a:rPr lang="es-GT" sz="2800" b="1" dirty="0" err="1">
                <a:solidFill>
                  <a:prstClr val="black"/>
                </a:solidFill>
                <a:latin typeface="David" panose="020E0502060401010101" pitchFamily="34" charset="-79"/>
                <a:cs typeface="David" panose="020E0502060401010101" pitchFamily="34" charset="-79"/>
              </a:rPr>
              <a:t>Gollancz</a:t>
            </a:r>
            <a:r>
              <a:rPr lang="es-GT" sz="2800" b="1" dirty="0">
                <a:solidFill>
                  <a:prstClr val="black"/>
                </a:solidFill>
                <a:latin typeface="David" panose="020E0502060401010101" pitchFamily="34" charset="-79"/>
                <a:cs typeface="David" panose="020E0502060401010101" pitchFamily="34" charset="-79"/>
              </a:rPr>
              <a:t>- deben reunir muestras pequeñas, seleccionadas, y luego cada una de estas muestras selectas deben volcarse, con todas las demás, en una nueva y gran jarra de vino. </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7" y="3212976"/>
            <a:ext cx="5838825" cy="3257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836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wipe(down)">
                                      <p:cBhvr>
                                        <p:cTn id="14" dur="580">
                                          <p:stCondLst>
                                            <p:cond delay="0"/>
                                          </p:stCondLst>
                                        </p:cTn>
                                        <p:tgtEl>
                                          <p:spTgt spid="5123"/>
                                        </p:tgtEl>
                                      </p:cBhvr>
                                    </p:animEffect>
                                    <p:anim calcmode="lin" valueType="num">
                                      <p:cBhvr>
                                        <p:cTn id="15" dur="1822" tmFilter="0,0; 0.14,0.36; 0.43,0.73; 0.71,0.91; 1.0,1.0">
                                          <p:stCondLst>
                                            <p:cond delay="0"/>
                                          </p:stCondLst>
                                        </p:cTn>
                                        <p:tgtEl>
                                          <p:spTgt spid="512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12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12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12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123"/>
                                        </p:tgtEl>
                                        <p:attrNameLst>
                                          <p:attrName>ppt_y</p:attrName>
                                        </p:attrNameLst>
                                      </p:cBhvr>
                                      <p:tavLst>
                                        <p:tav tm="0" fmla="#ppt_y-sin(pi*$)/81">
                                          <p:val>
                                            <p:fltVal val="0"/>
                                          </p:val>
                                        </p:tav>
                                        <p:tav tm="100000">
                                          <p:val>
                                            <p:fltVal val="1"/>
                                          </p:val>
                                        </p:tav>
                                      </p:tavLst>
                                    </p:anim>
                                    <p:animScale>
                                      <p:cBhvr>
                                        <p:cTn id="20" dur="26">
                                          <p:stCondLst>
                                            <p:cond delay="650"/>
                                          </p:stCondLst>
                                        </p:cTn>
                                        <p:tgtEl>
                                          <p:spTgt spid="5123"/>
                                        </p:tgtEl>
                                      </p:cBhvr>
                                      <p:to x="100000" y="60000"/>
                                    </p:animScale>
                                    <p:animScale>
                                      <p:cBhvr>
                                        <p:cTn id="21" dur="166" decel="50000">
                                          <p:stCondLst>
                                            <p:cond delay="676"/>
                                          </p:stCondLst>
                                        </p:cTn>
                                        <p:tgtEl>
                                          <p:spTgt spid="5123"/>
                                        </p:tgtEl>
                                      </p:cBhvr>
                                      <p:to x="100000" y="100000"/>
                                    </p:animScale>
                                    <p:animScale>
                                      <p:cBhvr>
                                        <p:cTn id="22" dur="26">
                                          <p:stCondLst>
                                            <p:cond delay="1312"/>
                                          </p:stCondLst>
                                        </p:cTn>
                                        <p:tgtEl>
                                          <p:spTgt spid="5123"/>
                                        </p:tgtEl>
                                      </p:cBhvr>
                                      <p:to x="100000" y="80000"/>
                                    </p:animScale>
                                    <p:animScale>
                                      <p:cBhvr>
                                        <p:cTn id="23" dur="166" decel="50000">
                                          <p:stCondLst>
                                            <p:cond delay="1338"/>
                                          </p:stCondLst>
                                        </p:cTn>
                                        <p:tgtEl>
                                          <p:spTgt spid="5123"/>
                                        </p:tgtEl>
                                      </p:cBhvr>
                                      <p:to x="100000" y="100000"/>
                                    </p:animScale>
                                    <p:animScale>
                                      <p:cBhvr>
                                        <p:cTn id="24" dur="26">
                                          <p:stCondLst>
                                            <p:cond delay="1642"/>
                                          </p:stCondLst>
                                        </p:cTn>
                                        <p:tgtEl>
                                          <p:spTgt spid="5123"/>
                                        </p:tgtEl>
                                      </p:cBhvr>
                                      <p:to x="100000" y="90000"/>
                                    </p:animScale>
                                    <p:animScale>
                                      <p:cBhvr>
                                        <p:cTn id="25" dur="166" decel="50000">
                                          <p:stCondLst>
                                            <p:cond delay="1668"/>
                                          </p:stCondLst>
                                        </p:cTn>
                                        <p:tgtEl>
                                          <p:spTgt spid="5123"/>
                                        </p:tgtEl>
                                      </p:cBhvr>
                                      <p:to x="100000" y="100000"/>
                                    </p:animScale>
                                    <p:animScale>
                                      <p:cBhvr>
                                        <p:cTn id="26" dur="26">
                                          <p:stCondLst>
                                            <p:cond delay="1808"/>
                                          </p:stCondLst>
                                        </p:cTn>
                                        <p:tgtEl>
                                          <p:spTgt spid="5123"/>
                                        </p:tgtEl>
                                      </p:cBhvr>
                                      <p:to x="100000" y="95000"/>
                                    </p:animScale>
                                    <p:animScale>
                                      <p:cBhvr>
                                        <p:cTn id="27" dur="166" decel="50000">
                                          <p:stCondLst>
                                            <p:cond delay="1834"/>
                                          </p:stCondLst>
                                        </p:cTn>
                                        <p:tgtEl>
                                          <p:spTgt spid="51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09" y="198312"/>
            <a:ext cx="11139335" cy="29638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966" y="3162206"/>
            <a:ext cx="6356067" cy="3550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2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wedge">
                                      <p:cBhvr>
                                        <p:cTn id="12"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2202" y="143219"/>
            <a:ext cx="11920251" cy="32932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GT" sz="3200" b="1" dirty="0">
                <a:solidFill>
                  <a:prstClr val="black"/>
                </a:solidFill>
                <a:latin typeface="Adobe Caslon Pro"/>
                <a:cs typeface="Adobe Caslon Pro"/>
              </a:rPr>
              <a:t>La mezcla resultante nutre a toda la comunidad humana con una nueva armonía de pensamiento y sentimiento. Finalmente, todos los sistemas políticos seguirán a las religiones a la jarra; se fundirán en una comunidad política mundial bajo un gobierno mundial único.” </a:t>
            </a:r>
            <a:r>
              <a:rPr lang="es-GT" sz="3200" b="1" i="1" dirty="0">
                <a:solidFill>
                  <a:prstClr val="black"/>
                </a:solidFill>
                <a:latin typeface="Adobe Caslon Pro"/>
                <a:cs typeface="Adobe Caslon Pro"/>
              </a:rPr>
              <a:t>(</a:t>
            </a:r>
            <a:r>
              <a:rPr lang="es-GT" sz="2400" b="1" i="1" dirty="0">
                <a:solidFill>
                  <a:prstClr val="black"/>
                </a:solidFill>
                <a:latin typeface="Adobe Caslon Pro"/>
                <a:cs typeface="Adobe Caslon Pro"/>
              </a:rPr>
              <a:t>La Llaves de esta sangre, pág. 299, </a:t>
            </a:r>
            <a:r>
              <a:rPr lang="es-GT" sz="2400" b="1" i="1" dirty="0" err="1">
                <a:solidFill>
                  <a:prstClr val="black"/>
                </a:solidFill>
                <a:latin typeface="Adobe Caslon Pro"/>
                <a:cs typeface="Adobe Caslon Pro"/>
              </a:rPr>
              <a:t>Malachi</a:t>
            </a:r>
            <a:r>
              <a:rPr lang="es-GT" sz="2400" b="1" i="1" dirty="0">
                <a:solidFill>
                  <a:prstClr val="black"/>
                </a:solidFill>
                <a:latin typeface="Adobe Caslon Pro"/>
                <a:cs typeface="Adobe Caslon Pro"/>
              </a:rPr>
              <a:t> Martin: teólogo, experto en la Iglesia católica, ex-Jesuita y profesor en el Instituto Bíblico Obispal del Vaticano)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974" y="3243724"/>
            <a:ext cx="4237808" cy="361427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548001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974</TotalTime>
  <Words>1880</Words>
  <Application>Microsoft Macintosh PowerPoint</Application>
  <PresentationFormat>Panorámica</PresentationFormat>
  <Paragraphs>34</Paragraphs>
  <Slides>29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29</vt:i4>
      </vt:variant>
    </vt:vector>
  </HeadingPairs>
  <TitlesOfParts>
    <vt:vector size="38" baseType="lpstr">
      <vt:lpstr>Adobe Caslon Pro</vt:lpstr>
      <vt:lpstr>Angsana New</vt:lpstr>
      <vt:lpstr>Aparajita</vt:lpstr>
      <vt:lpstr>Arial</vt:lpstr>
      <vt:lpstr>Calibri</vt:lpstr>
      <vt:lpstr>Calibri Light</vt:lpstr>
      <vt:lpstr>David</vt:lpstr>
      <vt:lpstr>Zapfino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HUMBERTO</dc:creator>
  <cp:lastModifiedBy>HUMBERTO AJUCUM TAX</cp:lastModifiedBy>
  <cp:revision>3</cp:revision>
  <dcterms:created xsi:type="dcterms:W3CDTF">2023-03-10T16:49:54Z</dcterms:created>
  <dcterms:modified xsi:type="dcterms:W3CDTF">2023-03-16T21:18:22Z</dcterms:modified>
</cp:coreProperties>
</file>