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79" r:id="rId4"/>
    <p:sldMasterId id="2147483691" r:id="rId5"/>
    <p:sldMasterId id="2147483709" r:id="rId6"/>
    <p:sldMasterId id="2147483723" r:id="rId7"/>
    <p:sldMasterId id="2147483730" r:id="rId8"/>
    <p:sldMasterId id="2147483742" r:id="rId9"/>
  </p:sldMasterIdLst>
  <p:notesMasterIdLst>
    <p:notesMasterId r:id="rId81"/>
  </p:notesMasterIdLst>
  <p:sldIdLst>
    <p:sldId id="267" r:id="rId10"/>
    <p:sldId id="266" r:id="rId11"/>
    <p:sldId id="258"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59" r:id="rId25"/>
    <p:sldId id="281" r:id="rId26"/>
    <p:sldId id="280" r:id="rId27"/>
    <p:sldId id="283" r:id="rId28"/>
    <p:sldId id="282" r:id="rId29"/>
    <p:sldId id="286" r:id="rId30"/>
    <p:sldId id="287" r:id="rId31"/>
    <p:sldId id="303" r:id="rId32"/>
    <p:sldId id="304" r:id="rId33"/>
    <p:sldId id="284" r:id="rId34"/>
    <p:sldId id="290" r:id="rId35"/>
    <p:sldId id="296" r:id="rId36"/>
    <p:sldId id="297" r:id="rId37"/>
    <p:sldId id="299" r:id="rId38"/>
    <p:sldId id="285" r:id="rId39"/>
    <p:sldId id="300" r:id="rId40"/>
    <p:sldId id="301" r:id="rId41"/>
    <p:sldId id="295" r:id="rId42"/>
    <p:sldId id="291" r:id="rId43"/>
    <p:sldId id="292" r:id="rId44"/>
    <p:sldId id="293" r:id="rId45"/>
    <p:sldId id="328" r:id="rId46"/>
    <p:sldId id="302"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9" r:id="rId69"/>
    <p:sldId id="261" r:id="rId70"/>
    <p:sldId id="289" r:id="rId71"/>
    <p:sldId id="288" r:id="rId72"/>
    <p:sldId id="260" r:id="rId73"/>
    <p:sldId id="262" r:id="rId74"/>
    <p:sldId id="263" r:id="rId75"/>
    <p:sldId id="256" r:id="rId76"/>
    <p:sldId id="306" r:id="rId77"/>
    <p:sldId id="264" r:id="rId78"/>
    <p:sldId id="265" r:id="rId79"/>
    <p:sldId id="25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78" autoAdjust="0"/>
    <p:restoredTop sz="94660"/>
  </p:normalViewPr>
  <p:slideViewPr>
    <p:cSldViewPr snapToGrid="0">
      <p:cViewPr>
        <p:scale>
          <a:sx n="88" d="100"/>
          <a:sy n="88" d="100"/>
        </p:scale>
        <p:origin x="44"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presProps" Target="presProps.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48627-F59E-4EAB-8D03-276D70E66FB5}" type="datetimeFigureOut">
              <a:rPr lang="en-AU" smtClean="0"/>
              <a:t>19/03/2023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0E801-B445-4F9B-98D7-EC3073C66282}" type="slidenum">
              <a:rPr lang="en-AU" smtClean="0"/>
              <a:t>‹#›</a:t>
            </a:fld>
            <a:endParaRPr lang="en-AU"/>
          </a:p>
        </p:txBody>
      </p:sp>
    </p:spTree>
    <p:extLst>
      <p:ext uri="{BB962C8B-B14F-4D97-AF65-F5344CB8AC3E}">
        <p14:creationId xmlns:p14="http://schemas.microsoft.com/office/powerpoint/2010/main" val="3715121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NZ" smtClean="0"/>
          </a:p>
        </p:txBody>
      </p:sp>
      <p:sp>
        <p:nvSpPr>
          <p:cNvPr id="4" name="Slide Number Placeholder 3"/>
          <p:cNvSpPr>
            <a:spLocks noGrp="1"/>
          </p:cNvSpPr>
          <p:nvPr>
            <p:ph type="sldNum" sz="quarter" idx="5"/>
          </p:nvPr>
        </p:nvSpPr>
        <p:spPr/>
        <p:txBody>
          <a:bodyPr/>
          <a:lstStyle/>
          <a:p>
            <a:pPr>
              <a:defRPr/>
            </a:pPr>
            <a:fld id="{31665139-7F8C-4DA3-9DE6-DE4329AC192C}" type="slidenum">
              <a:rPr lang="en-NZ" smtClean="0">
                <a:solidFill>
                  <a:prstClr val="black"/>
                </a:solidFill>
              </a:rPr>
              <a:pPr>
                <a:defRPr/>
              </a:pPr>
              <a:t>48</a:t>
            </a:fld>
            <a:endParaRPr lang="en-NZ">
              <a:solidFill>
                <a:prstClr val="black"/>
              </a:solidFill>
            </a:endParaRPr>
          </a:p>
        </p:txBody>
      </p:sp>
    </p:spTree>
    <p:extLst>
      <p:ext uri="{BB962C8B-B14F-4D97-AF65-F5344CB8AC3E}">
        <p14:creationId xmlns:p14="http://schemas.microsoft.com/office/powerpoint/2010/main" val="227091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NZ" smtClean="0"/>
          </a:p>
        </p:txBody>
      </p:sp>
      <p:sp>
        <p:nvSpPr>
          <p:cNvPr id="4" name="Slide Number Placeholder 3"/>
          <p:cNvSpPr>
            <a:spLocks noGrp="1"/>
          </p:cNvSpPr>
          <p:nvPr>
            <p:ph type="sldNum" sz="quarter" idx="5"/>
          </p:nvPr>
        </p:nvSpPr>
        <p:spPr/>
        <p:txBody>
          <a:bodyPr/>
          <a:lstStyle/>
          <a:p>
            <a:pPr>
              <a:defRPr/>
            </a:pPr>
            <a:fld id="{31665139-7F8C-4DA3-9DE6-DE4329AC192C}" type="slidenum">
              <a:rPr lang="en-NZ" smtClean="0">
                <a:solidFill>
                  <a:prstClr val="black"/>
                </a:solidFill>
              </a:rPr>
              <a:pPr>
                <a:defRPr/>
              </a:pPr>
              <a:t>49</a:t>
            </a:fld>
            <a:endParaRPr lang="en-NZ">
              <a:solidFill>
                <a:prstClr val="black"/>
              </a:solidFill>
            </a:endParaRPr>
          </a:p>
        </p:txBody>
      </p:sp>
    </p:spTree>
    <p:extLst>
      <p:ext uri="{BB962C8B-B14F-4D97-AF65-F5344CB8AC3E}">
        <p14:creationId xmlns:p14="http://schemas.microsoft.com/office/powerpoint/2010/main" val="382666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NZ" smtClean="0"/>
          </a:p>
        </p:txBody>
      </p:sp>
      <p:sp>
        <p:nvSpPr>
          <p:cNvPr id="4" name="Slide Number Placeholder 3"/>
          <p:cNvSpPr>
            <a:spLocks noGrp="1"/>
          </p:cNvSpPr>
          <p:nvPr>
            <p:ph type="sldNum" sz="quarter" idx="5"/>
          </p:nvPr>
        </p:nvSpPr>
        <p:spPr/>
        <p:txBody>
          <a:bodyPr/>
          <a:lstStyle/>
          <a:p>
            <a:pPr>
              <a:defRPr/>
            </a:pPr>
            <a:fld id="{31665139-7F8C-4DA3-9DE6-DE4329AC192C}" type="slidenum">
              <a:rPr lang="en-NZ" smtClean="0">
                <a:solidFill>
                  <a:prstClr val="black"/>
                </a:solidFill>
              </a:rPr>
              <a:pPr>
                <a:defRPr/>
              </a:pPr>
              <a:t>50</a:t>
            </a:fld>
            <a:endParaRPr lang="en-NZ">
              <a:solidFill>
                <a:prstClr val="black"/>
              </a:solidFill>
            </a:endParaRPr>
          </a:p>
        </p:txBody>
      </p:sp>
    </p:spTree>
    <p:extLst>
      <p:ext uri="{BB962C8B-B14F-4D97-AF65-F5344CB8AC3E}">
        <p14:creationId xmlns:p14="http://schemas.microsoft.com/office/powerpoint/2010/main" val="2553126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NZ" smtClean="0"/>
          </a:p>
        </p:txBody>
      </p:sp>
      <p:sp>
        <p:nvSpPr>
          <p:cNvPr id="4" name="Slide Number Placeholder 3"/>
          <p:cNvSpPr>
            <a:spLocks noGrp="1"/>
          </p:cNvSpPr>
          <p:nvPr>
            <p:ph type="sldNum" sz="quarter" idx="5"/>
          </p:nvPr>
        </p:nvSpPr>
        <p:spPr/>
        <p:txBody>
          <a:bodyPr/>
          <a:lstStyle/>
          <a:p>
            <a:pPr>
              <a:defRPr/>
            </a:pPr>
            <a:fld id="{31665139-7F8C-4DA3-9DE6-DE4329AC192C}" type="slidenum">
              <a:rPr lang="en-NZ" smtClean="0">
                <a:solidFill>
                  <a:prstClr val="black"/>
                </a:solidFill>
              </a:rPr>
              <a:pPr>
                <a:defRPr/>
              </a:pPr>
              <a:t>51</a:t>
            </a:fld>
            <a:endParaRPr lang="en-NZ">
              <a:solidFill>
                <a:prstClr val="black"/>
              </a:solidFill>
            </a:endParaRPr>
          </a:p>
        </p:txBody>
      </p:sp>
    </p:spTree>
    <p:extLst>
      <p:ext uri="{BB962C8B-B14F-4D97-AF65-F5344CB8AC3E}">
        <p14:creationId xmlns:p14="http://schemas.microsoft.com/office/powerpoint/2010/main" val="217611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NZ" smtClean="0"/>
          </a:p>
        </p:txBody>
      </p:sp>
      <p:sp>
        <p:nvSpPr>
          <p:cNvPr id="4" name="Slide Number Placeholder 3"/>
          <p:cNvSpPr>
            <a:spLocks noGrp="1"/>
          </p:cNvSpPr>
          <p:nvPr>
            <p:ph type="sldNum" sz="quarter" idx="5"/>
          </p:nvPr>
        </p:nvSpPr>
        <p:spPr/>
        <p:txBody>
          <a:bodyPr/>
          <a:lstStyle/>
          <a:p>
            <a:pPr>
              <a:defRPr/>
            </a:pPr>
            <a:fld id="{31665139-7F8C-4DA3-9DE6-DE4329AC192C}" type="slidenum">
              <a:rPr lang="en-NZ" smtClean="0">
                <a:solidFill>
                  <a:prstClr val="black"/>
                </a:solidFill>
              </a:rPr>
              <a:pPr>
                <a:defRPr/>
              </a:pPr>
              <a:t>52</a:t>
            </a:fld>
            <a:endParaRPr lang="en-NZ">
              <a:solidFill>
                <a:prstClr val="black"/>
              </a:solidFill>
            </a:endParaRPr>
          </a:p>
        </p:txBody>
      </p:sp>
    </p:spTree>
    <p:extLst>
      <p:ext uri="{BB962C8B-B14F-4D97-AF65-F5344CB8AC3E}">
        <p14:creationId xmlns:p14="http://schemas.microsoft.com/office/powerpoint/2010/main" val="237319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FF4440B-6AB4-4B73-B489-15A3CD853E60}"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1168958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FF4440B-6AB4-4B73-B489-15A3CD853E60}"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410853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FF4440B-6AB4-4B73-B489-15A3CD853E60}"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44208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F822FF53-6A74-4485-B274-888262D5B4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966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6DAB15A1-E0C9-4312-8405-74AC6E32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 xmlns:a16="http://schemas.microsoft.com/office/drawing/2014/main" id="{4B99EF93-2310-4452-A360-B96DEF3DE78E}"/>
              </a:ext>
            </a:extLst>
          </p:cNvPr>
          <p:cNvSpPr>
            <a:spLocks noGrp="1"/>
          </p:cNvSpPr>
          <p:nvPr>
            <p:ph idx="1" hasCustomPrompt="1"/>
          </p:nvPr>
        </p:nvSpPr>
        <p:spPr>
          <a:xfrm>
            <a:off x="5701004" y="1999307"/>
            <a:ext cx="5848281" cy="4351338"/>
          </a:xfrm>
        </p:spPr>
        <p:txBody>
          <a:bodyPr/>
          <a:lstStyle>
            <a:lvl1pPr>
              <a:lnSpc>
                <a:spcPct val="100000"/>
              </a:lnSpc>
              <a:defRPr b="0">
                <a:solidFill>
                  <a:schemeClr val="bg1"/>
                </a:solidFill>
                <a:latin typeface="Arial" panose="020B0604020202020204" pitchFamily="34" charset="0"/>
                <a:cs typeface="Arial" panose="020B0604020202020204" pitchFamily="34" charset="0"/>
              </a:defRPr>
            </a:lvl1pPr>
            <a:lvl2pPr>
              <a:lnSpc>
                <a:spcPct val="100000"/>
              </a:lnSpc>
              <a:defRPr b="0">
                <a:solidFill>
                  <a:schemeClr val="bg1"/>
                </a:solidFill>
                <a:latin typeface="Arial" panose="020B0604020202020204" pitchFamily="34" charset="0"/>
                <a:cs typeface="Arial" panose="020B0604020202020204" pitchFamily="34" charset="0"/>
              </a:defRPr>
            </a:lvl2pPr>
            <a:lvl3pPr>
              <a:lnSpc>
                <a:spcPct val="100000"/>
              </a:lnSpc>
              <a:defRPr b="0">
                <a:solidFill>
                  <a:schemeClr val="bg1"/>
                </a:solidFill>
                <a:latin typeface="Arial" panose="020B0604020202020204" pitchFamily="34" charset="0"/>
                <a:cs typeface="Arial" panose="020B0604020202020204" pitchFamily="34" charset="0"/>
              </a:defRPr>
            </a:lvl3pPr>
            <a:lvl4pPr>
              <a:lnSpc>
                <a:spcPct val="100000"/>
              </a:lnSpc>
              <a:defRPr b="0">
                <a:solidFill>
                  <a:schemeClr val="bg1"/>
                </a:solidFill>
                <a:latin typeface="Arial" panose="020B0604020202020204" pitchFamily="34" charset="0"/>
                <a:cs typeface="Arial" panose="020B0604020202020204" pitchFamily="34" charset="0"/>
              </a:defRPr>
            </a:lvl4pPr>
            <a:lvl5pPr>
              <a:lnSpc>
                <a:spcPct val="100000"/>
              </a:lnSpc>
              <a:defRPr b="0">
                <a:solidFill>
                  <a:schemeClr val="bg1"/>
                </a:solidFill>
                <a:latin typeface="Arial" panose="020B0604020202020204" pitchFamily="34" charset="0"/>
                <a:cs typeface="Arial" panose="020B0604020202020204" pitchFamily="34" charset="0"/>
              </a:defRPr>
            </a:lvl5pPr>
          </a:lstStyle>
          <a:p>
            <a:pPr lvl="0"/>
            <a:r>
              <a:rPr lang="en-US" dirty="0"/>
              <a:t>Click to modify</a:t>
            </a:r>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419" dirty="0"/>
          </a:p>
        </p:txBody>
      </p:sp>
      <p:sp>
        <p:nvSpPr>
          <p:cNvPr id="29" name="Marcador de título 1">
            <a:extLst>
              <a:ext uri="{FF2B5EF4-FFF2-40B4-BE49-F238E27FC236}">
                <a16:creationId xmlns="" xmlns:a16="http://schemas.microsoft.com/office/drawing/2014/main" id="{BA11795A-1FC7-4A3D-9E0E-4EA6FD620F98}"/>
              </a:ext>
            </a:extLst>
          </p:cNvPr>
          <p:cNvSpPr>
            <a:spLocks noGrp="1"/>
          </p:cNvSpPr>
          <p:nvPr>
            <p:ph type="title" hasCustomPrompt="1"/>
          </p:nvPr>
        </p:nvSpPr>
        <p:spPr>
          <a:xfrm>
            <a:off x="5701004" y="365125"/>
            <a:ext cx="5848280" cy="1325563"/>
          </a:xfrm>
          <a:prstGeom prst="rect">
            <a:avLst/>
          </a:prstGeom>
        </p:spPr>
        <p:txBody>
          <a:bodyPr vert="horz" lIns="91440" tIns="45720" rIns="91440" bIns="45720" rtlCol="0" anchor="ctr">
            <a:normAutofit/>
          </a:bodyPr>
          <a:lstStyle>
            <a:lvl1pPr algn="ctr">
              <a:defRPr>
                <a:latin typeface="Arial" panose="020B0604020202020204" pitchFamily="34" charset="0"/>
                <a:cs typeface="Arial" panose="020B0604020202020204" pitchFamily="34" charset="0"/>
              </a:defRPr>
            </a:lvl1pPr>
          </a:lstStyle>
          <a:p>
            <a:r>
              <a:rPr lang="en-US" dirty="0"/>
              <a:t>Click to modify </a:t>
            </a:r>
            <a:br>
              <a:rPr lang="en-US" dirty="0"/>
            </a:br>
            <a:r>
              <a:rPr lang="en-US" dirty="0"/>
              <a:t>the title</a:t>
            </a:r>
            <a:endParaRPr lang="es-419" dirty="0"/>
          </a:p>
        </p:txBody>
      </p:sp>
    </p:spTree>
    <p:extLst>
      <p:ext uri="{BB962C8B-B14F-4D97-AF65-F5344CB8AC3E}">
        <p14:creationId xmlns:p14="http://schemas.microsoft.com/office/powerpoint/2010/main" val="3937007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LE &amp; SUB">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1925F02-1F7E-4E73-B5C6-BB38C9292602}"/>
              </a:ext>
            </a:extLst>
          </p:cNvPr>
          <p:cNvSpPr>
            <a:spLocks noGrp="1"/>
          </p:cNvSpPr>
          <p:nvPr>
            <p:ph type="title" hasCustomPrompt="1"/>
          </p:nvPr>
        </p:nvSpPr>
        <p:spPr>
          <a:xfrm>
            <a:off x="941032" y="1736726"/>
            <a:ext cx="10515600" cy="2852737"/>
          </a:xfrm>
        </p:spPr>
        <p:txBody>
          <a:bodyPr anchor="b">
            <a:normAutofit/>
          </a:bodyPr>
          <a:lstStyle>
            <a:lvl1pPr algn="ctr">
              <a:defRPr sz="6000" b="1" i="0">
                <a:solidFill>
                  <a:schemeClr val="bg1"/>
                </a:solidFill>
                <a:latin typeface="Arial" panose="020B0604020202020204" pitchFamily="34" charset="0"/>
                <a:ea typeface="Microsoft Sans Serif" panose="020B0604020202020204" pitchFamily="34" charset="0"/>
                <a:cs typeface="Arial" panose="020B0604020202020204" pitchFamily="34" charset="0"/>
              </a:defRPr>
            </a:lvl1pPr>
          </a:lstStyle>
          <a:p>
            <a:r>
              <a:rPr lang="en-US" dirty="0"/>
              <a:t>Click to modify </a:t>
            </a:r>
            <a:br>
              <a:rPr lang="en-US" dirty="0"/>
            </a:br>
            <a:r>
              <a:rPr lang="en-US" dirty="0"/>
              <a:t>the title</a:t>
            </a:r>
            <a:endParaRPr lang="es-419" dirty="0"/>
          </a:p>
        </p:txBody>
      </p:sp>
      <p:sp>
        <p:nvSpPr>
          <p:cNvPr id="3" name="Marcador de texto 2">
            <a:extLst>
              <a:ext uri="{FF2B5EF4-FFF2-40B4-BE49-F238E27FC236}">
                <a16:creationId xmlns="" xmlns:a16="http://schemas.microsoft.com/office/drawing/2014/main" id="{51FA5F14-2BFA-43DC-949E-711747E671C9}"/>
              </a:ext>
            </a:extLst>
          </p:cNvPr>
          <p:cNvSpPr>
            <a:spLocks noGrp="1"/>
          </p:cNvSpPr>
          <p:nvPr>
            <p:ph type="body" idx="1" hasCustomPrompt="1"/>
          </p:nvPr>
        </p:nvSpPr>
        <p:spPr>
          <a:xfrm>
            <a:off x="7319361" y="6012271"/>
            <a:ext cx="4707807" cy="358204"/>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Your</a:t>
            </a:r>
            <a:r>
              <a:rPr lang="es-ES" dirty="0"/>
              <a:t> name</a:t>
            </a:r>
          </a:p>
        </p:txBody>
      </p:sp>
      <p:cxnSp>
        <p:nvCxnSpPr>
          <p:cNvPr id="27" name="Conector recto 26">
            <a:extLst>
              <a:ext uri="{FF2B5EF4-FFF2-40B4-BE49-F238E27FC236}">
                <a16:creationId xmlns="" xmlns:a16="http://schemas.microsoft.com/office/drawing/2014/main" id="{808E7310-D632-4026-98B0-CF4BFA00CC5C}"/>
              </a:ext>
            </a:extLst>
          </p:cNvPr>
          <p:cNvCxnSpPr>
            <a:cxnSpLocks/>
          </p:cNvCxnSpPr>
          <p:nvPr userDrawn="1"/>
        </p:nvCxnSpPr>
        <p:spPr>
          <a:xfrm>
            <a:off x="7319361" y="6427130"/>
            <a:ext cx="5607698"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94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O">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71A1BE9C-D7F2-4944-97D6-905F03F09524}"/>
              </a:ext>
            </a:extLst>
          </p:cNvPr>
          <p:cNvSpPr/>
          <p:nvPr userDrawn="1"/>
        </p:nvSpPr>
        <p:spPr>
          <a:xfrm>
            <a:off x="299103" y="307649"/>
            <a:ext cx="11513452" cy="62984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solidFill>
                <a:prstClr val="white"/>
              </a:solidFill>
            </a:endParaRPr>
          </a:p>
        </p:txBody>
      </p:sp>
    </p:spTree>
    <p:extLst>
      <p:ext uri="{BB962C8B-B14F-4D97-AF65-F5344CB8AC3E}">
        <p14:creationId xmlns:p14="http://schemas.microsoft.com/office/powerpoint/2010/main" val="2897061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0462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27194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17054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8812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FF4440B-6AB4-4B73-B489-15A3CD853E60}"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3452417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9108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77197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4796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16856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80771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742853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9113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672500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021705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1908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F4440B-6AB4-4B73-B489-15A3CD853E60}"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1486390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34581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25541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96801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839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9161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0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288135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4336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5969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60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FF4440B-6AB4-4B73-B489-15A3CD853E60}" type="datetimeFigureOut">
              <a:rPr lang="en-AU" smtClean="0"/>
              <a:t>19/03/2023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581750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1295215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499676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D06F1E">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3967403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D06F1E">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64192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D06F1E">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919673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D06F1E">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39489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D06F1E">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2333064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D06F1E">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125744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D06F1E">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103858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155918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FF4440B-6AB4-4B73-B489-15A3CD853E60}" type="datetimeFigureOut">
              <a:rPr lang="en-AU" smtClean="0"/>
              <a:t>19/03/2023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2902314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174982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3404238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434075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1170109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3018330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D06F1E">
                    <a:lumMod val="50000"/>
                  </a:srgbClr>
                </a:solidFill>
              </a:rPr>
              <a:pPr/>
              <a:t>3/19/2023</a:t>
            </a:fld>
            <a:endParaRPr lang="en-US" dirty="0">
              <a:solidFill>
                <a:srgbClr val="D06F1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D06F1E">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D06F1E">
                    <a:lumMod val="50000"/>
                  </a:srgbClr>
                </a:solidFill>
              </a:rPr>
              <a:pPr/>
              <a:t>‹#›</a:t>
            </a:fld>
            <a:endParaRPr lang="en-US" dirty="0">
              <a:solidFill>
                <a:srgbClr val="D06F1E">
                  <a:lumMod val="50000"/>
                </a:srgbClr>
              </a:solidFill>
            </a:endParaRPr>
          </a:p>
        </p:txBody>
      </p:sp>
    </p:spTree>
    <p:extLst>
      <p:ext uri="{BB962C8B-B14F-4D97-AF65-F5344CB8AC3E}">
        <p14:creationId xmlns:p14="http://schemas.microsoft.com/office/powerpoint/2010/main" val="3849690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822FF53-6A74-4485-B274-888262D5B4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97225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ENERAL">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DAB15A1-E0C9-4312-8405-74AC6E32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xmlns="" id="{4B99EF93-2310-4452-A360-B96DEF3DE78E}"/>
              </a:ext>
            </a:extLst>
          </p:cNvPr>
          <p:cNvSpPr>
            <a:spLocks noGrp="1"/>
          </p:cNvSpPr>
          <p:nvPr>
            <p:ph idx="1" hasCustomPrompt="1"/>
          </p:nvPr>
        </p:nvSpPr>
        <p:spPr>
          <a:xfrm>
            <a:off x="5701004" y="1999307"/>
            <a:ext cx="5848281" cy="4351338"/>
          </a:xfrm>
        </p:spPr>
        <p:txBody>
          <a:bodyPr/>
          <a:lstStyle>
            <a:lvl1pPr>
              <a:lnSpc>
                <a:spcPct val="100000"/>
              </a:lnSpc>
              <a:defRPr b="0">
                <a:solidFill>
                  <a:schemeClr val="bg1"/>
                </a:solidFill>
                <a:latin typeface="Arial" panose="020B0604020202020204" pitchFamily="34" charset="0"/>
                <a:cs typeface="Arial" panose="020B0604020202020204" pitchFamily="34" charset="0"/>
              </a:defRPr>
            </a:lvl1pPr>
            <a:lvl2pPr>
              <a:lnSpc>
                <a:spcPct val="100000"/>
              </a:lnSpc>
              <a:defRPr b="0">
                <a:solidFill>
                  <a:schemeClr val="bg1"/>
                </a:solidFill>
                <a:latin typeface="Arial" panose="020B0604020202020204" pitchFamily="34" charset="0"/>
                <a:cs typeface="Arial" panose="020B0604020202020204" pitchFamily="34" charset="0"/>
              </a:defRPr>
            </a:lvl2pPr>
            <a:lvl3pPr>
              <a:lnSpc>
                <a:spcPct val="100000"/>
              </a:lnSpc>
              <a:defRPr b="0">
                <a:solidFill>
                  <a:schemeClr val="bg1"/>
                </a:solidFill>
                <a:latin typeface="Arial" panose="020B0604020202020204" pitchFamily="34" charset="0"/>
                <a:cs typeface="Arial" panose="020B0604020202020204" pitchFamily="34" charset="0"/>
              </a:defRPr>
            </a:lvl3pPr>
            <a:lvl4pPr>
              <a:lnSpc>
                <a:spcPct val="100000"/>
              </a:lnSpc>
              <a:defRPr b="0">
                <a:solidFill>
                  <a:schemeClr val="bg1"/>
                </a:solidFill>
                <a:latin typeface="Arial" panose="020B0604020202020204" pitchFamily="34" charset="0"/>
                <a:cs typeface="Arial" panose="020B0604020202020204" pitchFamily="34" charset="0"/>
              </a:defRPr>
            </a:lvl4pPr>
            <a:lvl5pPr>
              <a:lnSpc>
                <a:spcPct val="100000"/>
              </a:lnSpc>
              <a:defRPr b="0">
                <a:solidFill>
                  <a:schemeClr val="bg1"/>
                </a:solidFill>
                <a:latin typeface="Arial" panose="020B0604020202020204" pitchFamily="34" charset="0"/>
                <a:cs typeface="Arial" panose="020B0604020202020204" pitchFamily="34" charset="0"/>
              </a:defRPr>
            </a:lvl5pPr>
          </a:lstStyle>
          <a:p>
            <a:pPr lvl="0"/>
            <a:r>
              <a:rPr lang="en-US" dirty="0"/>
              <a:t>Click to modify</a:t>
            </a:r>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419" dirty="0"/>
          </a:p>
        </p:txBody>
      </p:sp>
      <p:sp>
        <p:nvSpPr>
          <p:cNvPr id="29" name="Marcador de título 1">
            <a:extLst>
              <a:ext uri="{FF2B5EF4-FFF2-40B4-BE49-F238E27FC236}">
                <a16:creationId xmlns:a16="http://schemas.microsoft.com/office/drawing/2014/main" xmlns="" id="{BA11795A-1FC7-4A3D-9E0E-4EA6FD620F98}"/>
              </a:ext>
            </a:extLst>
          </p:cNvPr>
          <p:cNvSpPr>
            <a:spLocks noGrp="1"/>
          </p:cNvSpPr>
          <p:nvPr>
            <p:ph type="title" hasCustomPrompt="1"/>
          </p:nvPr>
        </p:nvSpPr>
        <p:spPr>
          <a:xfrm>
            <a:off x="5701004" y="365125"/>
            <a:ext cx="5848280" cy="1325563"/>
          </a:xfrm>
          <a:prstGeom prst="rect">
            <a:avLst/>
          </a:prstGeom>
        </p:spPr>
        <p:txBody>
          <a:bodyPr vert="horz" lIns="91440" tIns="45720" rIns="91440" bIns="45720" rtlCol="0" anchor="ctr">
            <a:normAutofit/>
          </a:bodyPr>
          <a:lstStyle>
            <a:lvl1pPr algn="ctr">
              <a:defRPr>
                <a:latin typeface="Arial" panose="020B0604020202020204" pitchFamily="34" charset="0"/>
                <a:cs typeface="Arial" panose="020B0604020202020204" pitchFamily="34" charset="0"/>
              </a:defRPr>
            </a:lvl1pPr>
          </a:lstStyle>
          <a:p>
            <a:r>
              <a:rPr lang="en-US" dirty="0"/>
              <a:t>Click to modify </a:t>
            </a:r>
            <a:br>
              <a:rPr lang="en-US" dirty="0"/>
            </a:br>
            <a:r>
              <a:rPr lang="en-US" dirty="0"/>
              <a:t>the title</a:t>
            </a:r>
            <a:endParaRPr lang="es-419" dirty="0"/>
          </a:p>
        </p:txBody>
      </p:sp>
    </p:spTree>
    <p:extLst>
      <p:ext uri="{BB962C8B-B14F-4D97-AF65-F5344CB8AC3E}">
        <p14:creationId xmlns:p14="http://schemas.microsoft.com/office/powerpoint/2010/main" val="3094821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LE &amp; SUB">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1925F02-1F7E-4E73-B5C6-BB38C9292602}"/>
              </a:ext>
            </a:extLst>
          </p:cNvPr>
          <p:cNvSpPr>
            <a:spLocks noGrp="1"/>
          </p:cNvSpPr>
          <p:nvPr>
            <p:ph type="title" hasCustomPrompt="1"/>
          </p:nvPr>
        </p:nvSpPr>
        <p:spPr>
          <a:xfrm>
            <a:off x="941032" y="1736726"/>
            <a:ext cx="10515600" cy="2852737"/>
          </a:xfrm>
        </p:spPr>
        <p:txBody>
          <a:bodyPr anchor="b">
            <a:normAutofit/>
          </a:bodyPr>
          <a:lstStyle>
            <a:lvl1pPr algn="ctr">
              <a:defRPr sz="6000" b="1" i="0">
                <a:solidFill>
                  <a:schemeClr val="bg1"/>
                </a:solidFill>
                <a:latin typeface="Arial" panose="020B0604020202020204" pitchFamily="34" charset="0"/>
                <a:ea typeface="Microsoft Sans Serif" panose="020B0604020202020204" pitchFamily="34" charset="0"/>
                <a:cs typeface="Arial" panose="020B0604020202020204" pitchFamily="34" charset="0"/>
              </a:defRPr>
            </a:lvl1pPr>
          </a:lstStyle>
          <a:p>
            <a:r>
              <a:rPr lang="en-US" dirty="0"/>
              <a:t>Click to modify </a:t>
            </a:r>
            <a:br>
              <a:rPr lang="en-US" dirty="0"/>
            </a:br>
            <a:r>
              <a:rPr lang="en-US" dirty="0"/>
              <a:t>the title</a:t>
            </a:r>
            <a:endParaRPr lang="es-419" dirty="0"/>
          </a:p>
        </p:txBody>
      </p:sp>
      <p:sp>
        <p:nvSpPr>
          <p:cNvPr id="3" name="Marcador de texto 2">
            <a:extLst>
              <a:ext uri="{FF2B5EF4-FFF2-40B4-BE49-F238E27FC236}">
                <a16:creationId xmlns:a16="http://schemas.microsoft.com/office/drawing/2014/main" xmlns="" id="{51FA5F14-2BFA-43DC-949E-711747E671C9}"/>
              </a:ext>
            </a:extLst>
          </p:cNvPr>
          <p:cNvSpPr>
            <a:spLocks noGrp="1"/>
          </p:cNvSpPr>
          <p:nvPr>
            <p:ph type="body" idx="1" hasCustomPrompt="1"/>
          </p:nvPr>
        </p:nvSpPr>
        <p:spPr>
          <a:xfrm>
            <a:off x="7319361" y="6012271"/>
            <a:ext cx="4707807" cy="358204"/>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Your</a:t>
            </a:r>
            <a:r>
              <a:rPr lang="es-ES" dirty="0"/>
              <a:t> name</a:t>
            </a:r>
          </a:p>
        </p:txBody>
      </p:sp>
      <p:cxnSp>
        <p:nvCxnSpPr>
          <p:cNvPr id="27" name="Conector recto 26">
            <a:extLst>
              <a:ext uri="{FF2B5EF4-FFF2-40B4-BE49-F238E27FC236}">
                <a16:creationId xmlns:a16="http://schemas.microsoft.com/office/drawing/2014/main" xmlns="" id="{808E7310-D632-4026-98B0-CF4BFA00CC5C}"/>
              </a:ext>
            </a:extLst>
          </p:cNvPr>
          <p:cNvCxnSpPr>
            <a:cxnSpLocks/>
          </p:cNvCxnSpPr>
          <p:nvPr userDrawn="1"/>
        </p:nvCxnSpPr>
        <p:spPr>
          <a:xfrm>
            <a:off x="7319361" y="6427130"/>
            <a:ext cx="5607698"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6761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71A1BE9C-D7F2-4944-97D6-905F03F09524}"/>
              </a:ext>
            </a:extLst>
          </p:cNvPr>
          <p:cNvSpPr/>
          <p:nvPr userDrawn="1"/>
        </p:nvSpPr>
        <p:spPr>
          <a:xfrm>
            <a:off x="299103" y="307649"/>
            <a:ext cx="11513452" cy="62984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solidFill>
                <a:prstClr val="white"/>
              </a:solidFill>
            </a:endParaRPr>
          </a:p>
        </p:txBody>
      </p:sp>
    </p:spTree>
    <p:extLst>
      <p:ext uri="{BB962C8B-B14F-4D97-AF65-F5344CB8AC3E}">
        <p14:creationId xmlns:p14="http://schemas.microsoft.com/office/powerpoint/2010/main" val="263322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FF4440B-6AB4-4B73-B489-15A3CD853E60}" type="datetimeFigureOut">
              <a:rPr lang="en-AU" smtClean="0"/>
              <a:t>19/03/2023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2677182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08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solidFill>
                  <a:prstClr val="white">
                    <a:alpha val="60000"/>
                  </a:prstClr>
                </a:solidFill>
              </a:rPr>
              <a:pPr/>
              <a:t>3/19/2023</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solidFill>
                  <a:prstClr val="white">
                    <a:alpha val="60000"/>
                  </a:prstClr>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1275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822FF53-6A74-4485-B274-888262D5B4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23521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ENERAL">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DAB15A1-E0C9-4312-8405-74AC6E32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xmlns="" id="{4B99EF93-2310-4452-A360-B96DEF3DE78E}"/>
              </a:ext>
            </a:extLst>
          </p:cNvPr>
          <p:cNvSpPr>
            <a:spLocks noGrp="1"/>
          </p:cNvSpPr>
          <p:nvPr>
            <p:ph idx="1" hasCustomPrompt="1"/>
          </p:nvPr>
        </p:nvSpPr>
        <p:spPr>
          <a:xfrm>
            <a:off x="5701004" y="1999307"/>
            <a:ext cx="5848281" cy="4351338"/>
          </a:xfrm>
        </p:spPr>
        <p:txBody>
          <a:bodyPr/>
          <a:lstStyle>
            <a:lvl1pPr>
              <a:lnSpc>
                <a:spcPct val="100000"/>
              </a:lnSpc>
              <a:defRPr b="0">
                <a:solidFill>
                  <a:schemeClr val="bg1"/>
                </a:solidFill>
                <a:latin typeface="Arial" panose="020B0604020202020204" pitchFamily="34" charset="0"/>
                <a:cs typeface="Arial" panose="020B0604020202020204" pitchFamily="34" charset="0"/>
              </a:defRPr>
            </a:lvl1pPr>
            <a:lvl2pPr>
              <a:lnSpc>
                <a:spcPct val="100000"/>
              </a:lnSpc>
              <a:defRPr b="0">
                <a:solidFill>
                  <a:schemeClr val="bg1"/>
                </a:solidFill>
                <a:latin typeface="Arial" panose="020B0604020202020204" pitchFamily="34" charset="0"/>
                <a:cs typeface="Arial" panose="020B0604020202020204" pitchFamily="34" charset="0"/>
              </a:defRPr>
            </a:lvl2pPr>
            <a:lvl3pPr>
              <a:lnSpc>
                <a:spcPct val="100000"/>
              </a:lnSpc>
              <a:defRPr b="0">
                <a:solidFill>
                  <a:schemeClr val="bg1"/>
                </a:solidFill>
                <a:latin typeface="Arial" panose="020B0604020202020204" pitchFamily="34" charset="0"/>
                <a:cs typeface="Arial" panose="020B0604020202020204" pitchFamily="34" charset="0"/>
              </a:defRPr>
            </a:lvl3pPr>
            <a:lvl4pPr>
              <a:lnSpc>
                <a:spcPct val="100000"/>
              </a:lnSpc>
              <a:defRPr b="0">
                <a:solidFill>
                  <a:schemeClr val="bg1"/>
                </a:solidFill>
                <a:latin typeface="Arial" panose="020B0604020202020204" pitchFamily="34" charset="0"/>
                <a:cs typeface="Arial" panose="020B0604020202020204" pitchFamily="34" charset="0"/>
              </a:defRPr>
            </a:lvl4pPr>
            <a:lvl5pPr>
              <a:lnSpc>
                <a:spcPct val="100000"/>
              </a:lnSpc>
              <a:defRPr b="0">
                <a:solidFill>
                  <a:schemeClr val="bg1"/>
                </a:solidFill>
                <a:latin typeface="Arial" panose="020B0604020202020204" pitchFamily="34" charset="0"/>
                <a:cs typeface="Arial" panose="020B0604020202020204" pitchFamily="34" charset="0"/>
              </a:defRPr>
            </a:lvl5pPr>
          </a:lstStyle>
          <a:p>
            <a:pPr lvl="0"/>
            <a:r>
              <a:rPr lang="en-US" dirty="0"/>
              <a:t>Click to modify</a:t>
            </a:r>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s-419" dirty="0"/>
          </a:p>
        </p:txBody>
      </p:sp>
      <p:sp>
        <p:nvSpPr>
          <p:cNvPr id="29" name="Marcador de título 1">
            <a:extLst>
              <a:ext uri="{FF2B5EF4-FFF2-40B4-BE49-F238E27FC236}">
                <a16:creationId xmlns:a16="http://schemas.microsoft.com/office/drawing/2014/main" xmlns="" id="{BA11795A-1FC7-4A3D-9E0E-4EA6FD620F98}"/>
              </a:ext>
            </a:extLst>
          </p:cNvPr>
          <p:cNvSpPr>
            <a:spLocks noGrp="1"/>
          </p:cNvSpPr>
          <p:nvPr>
            <p:ph type="title" hasCustomPrompt="1"/>
          </p:nvPr>
        </p:nvSpPr>
        <p:spPr>
          <a:xfrm>
            <a:off x="5701004" y="365125"/>
            <a:ext cx="5848280" cy="1325563"/>
          </a:xfrm>
          <a:prstGeom prst="rect">
            <a:avLst/>
          </a:prstGeom>
        </p:spPr>
        <p:txBody>
          <a:bodyPr vert="horz" lIns="91440" tIns="45720" rIns="91440" bIns="45720" rtlCol="0" anchor="ctr">
            <a:normAutofit/>
          </a:bodyPr>
          <a:lstStyle>
            <a:lvl1pPr algn="ctr">
              <a:defRPr>
                <a:latin typeface="Arial" panose="020B0604020202020204" pitchFamily="34" charset="0"/>
                <a:cs typeface="Arial" panose="020B0604020202020204" pitchFamily="34" charset="0"/>
              </a:defRPr>
            </a:lvl1pPr>
          </a:lstStyle>
          <a:p>
            <a:r>
              <a:rPr lang="en-US" dirty="0"/>
              <a:t>Click to modify </a:t>
            </a:r>
            <a:br>
              <a:rPr lang="en-US" dirty="0"/>
            </a:br>
            <a:r>
              <a:rPr lang="en-US" dirty="0"/>
              <a:t>the title</a:t>
            </a:r>
            <a:endParaRPr lang="es-419" dirty="0"/>
          </a:p>
        </p:txBody>
      </p:sp>
    </p:spTree>
    <p:extLst>
      <p:ext uri="{BB962C8B-B14F-4D97-AF65-F5344CB8AC3E}">
        <p14:creationId xmlns:p14="http://schemas.microsoft.com/office/powerpoint/2010/main" val="936165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TITLE &amp; SUB">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1925F02-1F7E-4E73-B5C6-BB38C9292602}"/>
              </a:ext>
            </a:extLst>
          </p:cNvPr>
          <p:cNvSpPr>
            <a:spLocks noGrp="1"/>
          </p:cNvSpPr>
          <p:nvPr>
            <p:ph type="title" hasCustomPrompt="1"/>
          </p:nvPr>
        </p:nvSpPr>
        <p:spPr>
          <a:xfrm>
            <a:off x="941032" y="1736726"/>
            <a:ext cx="10515600" cy="2852737"/>
          </a:xfrm>
        </p:spPr>
        <p:txBody>
          <a:bodyPr anchor="b">
            <a:normAutofit/>
          </a:bodyPr>
          <a:lstStyle>
            <a:lvl1pPr algn="ctr">
              <a:defRPr sz="6000" b="1" i="0">
                <a:solidFill>
                  <a:schemeClr val="bg1"/>
                </a:solidFill>
                <a:latin typeface="Arial" panose="020B0604020202020204" pitchFamily="34" charset="0"/>
                <a:ea typeface="Microsoft Sans Serif" panose="020B0604020202020204" pitchFamily="34" charset="0"/>
                <a:cs typeface="Arial" panose="020B0604020202020204" pitchFamily="34" charset="0"/>
              </a:defRPr>
            </a:lvl1pPr>
          </a:lstStyle>
          <a:p>
            <a:r>
              <a:rPr lang="en-US" dirty="0"/>
              <a:t>Click to modify </a:t>
            </a:r>
            <a:br>
              <a:rPr lang="en-US" dirty="0"/>
            </a:br>
            <a:r>
              <a:rPr lang="en-US" dirty="0"/>
              <a:t>the title</a:t>
            </a:r>
            <a:endParaRPr lang="es-419" dirty="0"/>
          </a:p>
        </p:txBody>
      </p:sp>
      <p:sp>
        <p:nvSpPr>
          <p:cNvPr id="3" name="Marcador de texto 2">
            <a:extLst>
              <a:ext uri="{FF2B5EF4-FFF2-40B4-BE49-F238E27FC236}">
                <a16:creationId xmlns:a16="http://schemas.microsoft.com/office/drawing/2014/main" xmlns="" id="{51FA5F14-2BFA-43DC-949E-711747E671C9}"/>
              </a:ext>
            </a:extLst>
          </p:cNvPr>
          <p:cNvSpPr>
            <a:spLocks noGrp="1"/>
          </p:cNvSpPr>
          <p:nvPr>
            <p:ph type="body" idx="1" hasCustomPrompt="1"/>
          </p:nvPr>
        </p:nvSpPr>
        <p:spPr>
          <a:xfrm>
            <a:off x="7319361" y="6012271"/>
            <a:ext cx="4707807" cy="358204"/>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Your</a:t>
            </a:r>
            <a:r>
              <a:rPr lang="es-ES" dirty="0"/>
              <a:t> name</a:t>
            </a:r>
          </a:p>
        </p:txBody>
      </p:sp>
      <p:cxnSp>
        <p:nvCxnSpPr>
          <p:cNvPr id="27" name="Conector recto 26">
            <a:extLst>
              <a:ext uri="{FF2B5EF4-FFF2-40B4-BE49-F238E27FC236}">
                <a16:creationId xmlns:a16="http://schemas.microsoft.com/office/drawing/2014/main" xmlns="" id="{808E7310-D632-4026-98B0-CF4BFA00CC5C}"/>
              </a:ext>
            </a:extLst>
          </p:cNvPr>
          <p:cNvCxnSpPr>
            <a:cxnSpLocks/>
          </p:cNvCxnSpPr>
          <p:nvPr userDrawn="1"/>
        </p:nvCxnSpPr>
        <p:spPr>
          <a:xfrm>
            <a:off x="7319361" y="6427130"/>
            <a:ext cx="5607698"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919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IDE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71A1BE9C-D7F2-4944-97D6-905F03F09524}"/>
              </a:ext>
            </a:extLst>
          </p:cNvPr>
          <p:cNvSpPr/>
          <p:nvPr userDrawn="1"/>
        </p:nvSpPr>
        <p:spPr>
          <a:xfrm>
            <a:off x="299103" y="307649"/>
            <a:ext cx="11513452" cy="62984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solidFill>
                <a:prstClr val="white"/>
              </a:solidFill>
            </a:endParaRPr>
          </a:p>
        </p:txBody>
      </p:sp>
    </p:spTree>
    <p:extLst>
      <p:ext uri="{BB962C8B-B14F-4D97-AF65-F5344CB8AC3E}">
        <p14:creationId xmlns:p14="http://schemas.microsoft.com/office/powerpoint/2010/main" val="483203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3/19/2023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5450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solidFill>
                  <a:prstClr val="white">
                    <a:alpha val="60000"/>
                  </a:prstClr>
                </a:solidFill>
              </a:rPr>
              <a:pPr/>
              <a:t>3/19/2023</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solidFill>
                  <a:prstClr val="white">
                    <a:alpha val="60000"/>
                  </a:prstClr>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627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91820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53374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4440B-6AB4-4B73-B489-15A3CD853E60}" type="datetimeFigureOut">
              <a:rPr lang="en-AU" smtClean="0"/>
              <a:t>19/03/2023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3610111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66476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349198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634806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8854086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506117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49500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310273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992920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6574756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7416800" y="6509004"/>
            <a:ext cx="4003040" cy="274320"/>
          </a:xfrm>
        </p:spPr>
        <p:txBody>
          <a:bodyPr vert="horz" rtlCol="0"/>
          <a:lstStyle>
            <a:extLst/>
          </a:lstStyle>
          <a:p>
            <a:pPr>
              <a:defRPr/>
            </a:pPr>
            <a:fld id="{9A4040AD-5E31-4252-A91F-2E0831EC53A6}"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11" name="Slide Number Placeholder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pPr>
              <a:defRPr/>
            </a:pPr>
            <a:fld id="{3E27165F-F8EC-4D0E-B7F4-55BB455631B8}" type="slidenum">
              <a:rPr lang="en-NZ" smtClean="0">
                <a:solidFill>
                  <a:srgbClr val="EAEBDE">
                    <a:shade val="90000"/>
                  </a:srgbClr>
                </a:solidFill>
              </a:rPr>
              <a:pPr>
                <a:defRPr/>
              </a:pPr>
              <a:t>‹#›</a:t>
            </a:fld>
            <a:endParaRPr lang="en-NZ">
              <a:solidFill>
                <a:srgbClr val="EAEBDE">
                  <a:shade val="90000"/>
                </a:srgbClr>
              </a:solidFill>
            </a:endParaRPr>
          </a:p>
        </p:txBody>
      </p:sp>
      <p:sp>
        <p:nvSpPr>
          <p:cNvPr id="12" name="Footer Placeholder 11"/>
          <p:cNvSpPr>
            <a:spLocks noGrp="1"/>
          </p:cNvSpPr>
          <p:nvPr>
            <p:ph type="ftr" sz="quarter" idx="12"/>
          </p:nvPr>
        </p:nvSpPr>
        <p:spPr>
          <a:xfrm>
            <a:off x="2133600" y="6509004"/>
            <a:ext cx="5209952" cy="274320"/>
          </a:xfrm>
        </p:spPr>
        <p:txBody>
          <a:bodyPr vert="horz" rtlCol="0"/>
          <a:lstStyle>
            <a:extLst/>
          </a:lstStyle>
          <a:p>
            <a:pPr>
              <a:defRPr/>
            </a:pPr>
            <a:endParaRPr lang="en-NZ">
              <a:solidFill>
                <a:srgbClr val="676A55">
                  <a:tint val="60000"/>
                  <a:satMod val="155000"/>
                </a:srgbClr>
              </a:solidFill>
            </a:endParaRPr>
          </a:p>
        </p:txBody>
      </p:sp>
    </p:spTree>
    <p:extLst>
      <p:ext uri="{BB962C8B-B14F-4D97-AF65-F5344CB8AC3E}">
        <p14:creationId xmlns:p14="http://schemas.microsoft.com/office/powerpoint/2010/main" val="1776336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F4440B-6AB4-4B73-B489-15A3CD853E60}" type="datetimeFigureOut">
              <a:rPr lang="en-AU" smtClean="0"/>
              <a:t>19/03/2023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37178454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4E1FA48F-0882-4BAD-A06D-22556AE2EB19}"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5" name="Footer Placeholder 4"/>
          <p:cNvSpPr>
            <a:spLocks noGrp="1"/>
          </p:cNvSpPr>
          <p:nvPr>
            <p:ph type="ftr" sz="quarter" idx="11"/>
          </p:nvPr>
        </p:nvSpPr>
        <p:spPr/>
        <p:txBody>
          <a:bodyPr/>
          <a:lstStyle>
            <a:extLst/>
          </a:lstStyle>
          <a:p>
            <a:pPr>
              <a:defRPr/>
            </a:pPr>
            <a:endParaRPr lang="en-NZ">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extLst/>
          </a:lstStyle>
          <a:p>
            <a:pPr>
              <a:defRPr/>
            </a:pPr>
            <a:fld id="{1AB56673-7079-479E-BB89-3CD035F47BA9}" type="slidenum">
              <a:rPr lang="en-NZ" smtClean="0">
                <a:solidFill>
                  <a:srgbClr val="EAEBDE">
                    <a:shade val="90000"/>
                  </a:srgbClr>
                </a:solidFill>
              </a:rPr>
              <a:pPr>
                <a:defRPr/>
              </a:pPr>
              <a:t>‹#›</a:t>
            </a:fld>
            <a:endParaRPr lang="en-NZ">
              <a:solidFill>
                <a:srgbClr val="EAEBDE">
                  <a:shade val="90000"/>
                </a:srgbClr>
              </a:solidFill>
            </a:endParaRPr>
          </a:p>
        </p:txBody>
      </p:sp>
    </p:spTree>
    <p:extLst>
      <p:ext uri="{BB962C8B-B14F-4D97-AF65-F5344CB8AC3E}">
        <p14:creationId xmlns:p14="http://schemas.microsoft.com/office/powerpoint/2010/main" val="34683095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7416800" y="6513670"/>
            <a:ext cx="4003040" cy="274320"/>
          </a:xfrm>
        </p:spPr>
        <p:txBody>
          <a:bodyPr vert="horz" rtlCol="0"/>
          <a:lstStyle>
            <a:extLst/>
          </a:lstStyle>
          <a:p>
            <a:pPr>
              <a:defRPr/>
            </a:pPr>
            <a:fld id="{A5763B78-41E1-4061-9BB1-39793A7FD30A}"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9" name="Slide Number Placeholder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pPr>
              <a:defRPr/>
            </a:pPr>
            <a:fld id="{0F68275C-F444-4ADB-BD10-FFB3EA663564}" type="slidenum">
              <a:rPr lang="en-NZ" smtClean="0">
                <a:solidFill>
                  <a:srgbClr val="EAEBDE">
                    <a:shade val="90000"/>
                  </a:srgbClr>
                </a:solidFill>
              </a:rPr>
              <a:pPr>
                <a:defRPr/>
              </a:pPr>
              <a:t>‹#›</a:t>
            </a:fld>
            <a:endParaRPr lang="en-NZ">
              <a:solidFill>
                <a:srgbClr val="EAEBDE">
                  <a:shade val="90000"/>
                </a:srgbClr>
              </a:solidFill>
            </a:endParaRPr>
          </a:p>
        </p:txBody>
      </p:sp>
      <p:sp>
        <p:nvSpPr>
          <p:cNvPr id="10" name="Footer Placeholder 9"/>
          <p:cNvSpPr>
            <a:spLocks noGrp="1"/>
          </p:cNvSpPr>
          <p:nvPr>
            <p:ph type="ftr" sz="quarter" idx="12"/>
          </p:nvPr>
        </p:nvSpPr>
        <p:spPr>
          <a:xfrm>
            <a:off x="2133600" y="6513670"/>
            <a:ext cx="5209952" cy="274320"/>
          </a:xfrm>
        </p:spPr>
        <p:txBody>
          <a:bodyPr vert="horz" rtlCol="0"/>
          <a:lstStyle>
            <a:extLst/>
          </a:lstStyle>
          <a:p>
            <a:pPr>
              <a:defRPr/>
            </a:pPr>
            <a:endParaRPr lang="en-NZ">
              <a:solidFill>
                <a:srgbClr val="676A55">
                  <a:tint val="60000"/>
                  <a:satMod val="155000"/>
                </a:srgbClr>
              </a:solidFill>
            </a:endParaRPr>
          </a:p>
        </p:txBody>
      </p:sp>
    </p:spTree>
    <p:extLst>
      <p:ext uri="{BB962C8B-B14F-4D97-AF65-F5344CB8AC3E}">
        <p14:creationId xmlns:p14="http://schemas.microsoft.com/office/powerpoint/2010/main" val="3324718384"/>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F49703-12C7-4669-A87E-64DC3421064F}"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6" name="Footer Placeholder 5"/>
          <p:cNvSpPr>
            <a:spLocks noGrp="1"/>
          </p:cNvSpPr>
          <p:nvPr>
            <p:ph type="ftr" sz="quarter" idx="11"/>
          </p:nvPr>
        </p:nvSpPr>
        <p:spPr/>
        <p:txBody>
          <a:bodyPr/>
          <a:lstStyle>
            <a:extLst/>
          </a:lstStyle>
          <a:p>
            <a:pPr>
              <a:defRPr/>
            </a:pPr>
            <a:endParaRPr lang="en-NZ">
              <a:solidFill>
                <a:srgbClr val="676A55">
                  <a:tint val="60000"/>
                  <a:satMod val="155000"/>
                </a:srgbClr>
              </a:solidFill>
            </a:endParaRPr>
          </a:p>
        </p:txBody>
      </p:sp>
      <p:sp>
        <p:nvSpPr>
          <p:cNvPr id="7" name="Slide Number Placeholder 6"/>
          <p:cNvSpPr>
            <a:spLocks noGrp="1"/>
          </p:cNvSpPr>
          <p:nvPr>
            <p:ph type="sldNum" sz="quarter" idx="12"/>
          </p:nvPr>
        </p:nvSpPr>
        <p:spPr>
          <a:xfrm>
            <a:off x="11521440" y="6514568"/>
            <a:ext cx="619051" cy="274320"/>
          </a:xfrm>
        </p:spPr>
        <p:txBody>
          <a:bodyPr/>
          <a:lstStyle>
            <a:extLst/>
          </a:lstStyle>
          <a:p>
            <a:pPr>
              <a:defRPr/>
            </a:pPr>
            <a:fld id="{443B0F9D-FC40-4A98-BC13-AD59F99EC62B}" type="slidenum">
              <a:rPr lang="en-NZ" smtClean="0">
                <a:solidFill>
                  <a:srgbClr val="EAEBDE">
                    <a:shade val="90000"/>
                  </a:srgbClr>
                </a:solidFill>
              </a:rPr>
              <a:pPr>
                <a:defRPr/>
              </a:pPr>
              <a:t>‹#›</a:t>
            </a:fld>
            <a:endParaRPr lang="en-NZ">
              <a:solidFill>
                <a:srgbClr val="EAEBDE">
                  <a:shade val="90000"/>
                </a:srgbClr>
              </a:solidFill>
            </a:endParaRPr>
          </a:p>
        </p:txBody>
      </p:sp>
      <p:sp>
        <p:nvSpPr>
          <p:cNvPr id="10" name="Rectangle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1003763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pPr>
            <a:endParaRPr lang="en-US">
              <a:solidFill>
                <a:prstClr val="white"/>
              </a:solidFill>
            </a:endParaRPr>
          </a:p>
        </p:txBody>
      </p:sp>
      <p:sp>
        <p:nvSpPr>
          <p:cNvPr id="11" name="Rectangle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0" y="251948"/>
            <a:ext cx="109728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E2F3AB6B-757F-4C9E-B70E-3371FB877E8F}"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8" name="Footer Placeholder 7"/>
          <p:cNvSpPr>
            <a:spLocks noGrp="1"/>
          </p:cNvSpPr>
          <p:nvPr>
            <p:ph type="ftr" sz="quarter" idx="11"/>
          </p:nvPr>
        </p:nvSpPr>
        <p:spPr/>
        <p:txBody>
          <a:bodyPr/>
          <a:lstStyle>
            <a:extLst/>
          </a:lstStyle>
          <a:p>
            <a:pPr>
              <a:defRPr/>
            </a:pPr>
            <a:endParaRPr lang="en-NZ">
              <a:solidFill>
                <a:srgbClr val="676A55">
                  <a:tint val="60000"/>
                  <a:satMod val="155000"/>
                </a:srgbClr>
              </a:solidFill>
            </a:endParaRPr>
          </a:p>
        </p:txBody>
      </p:sp>
      <p:sp>
        <p:nvSpPr>
          <p:cNvPr id="9" name="Slide Number Placeholder 8"/>
          <p:cNvSpPr>
            <a:spLocks noGrp="1"/>
          </p:cNvSpPr>
          <p:nvPr>
            <p:ph type="sldNum" sz="quarter" idx="12"/>
          </p:nvPr>
        </p:nvSpPr>
        <p:spPr>
          <a:xfrm>
            <a:off x="11521440" y="6514568"/>
            <a:ext cx="619051" cy="274320"/>
          </a:xfrm>
        </p:spPr>
        <p:txBody>
          <a:bodyPr/>
          <a:lstStyle>
            <a:extLst/>
          </a:lstStyle>
          <a:p>
            <a:pPr>
              <a:defRPr/>
            </a:pPr>
            <a:fld id="{8C54F6E0-0804-4224-9221-4DE4B5638110}" type="slidenum">
              <a:rPr lang="en-NZ" smtClean="0">
                <a:solidFill>
                  <a:srgbClr val="EAEBDE">
                    <a:shade val="90000"/>
                  </a:srgbClr>
                </a:solidFill>
              </a:rPr>
              <a:pPr>
                <a:defRPr/>
              </a:pPr>
              <a:t>‹#›</a:t>
            </a:fld>
            <a:endParaRPr lang="en-NZ">
              <a:solidFill>
                <a:srgbClr val="EAEBDE">
                  <a:shade val="90000"/>
                </a:srgbClr>
              </a:solidFill>
            </a:endParaRPr>
          </a:p>
        </p:txBody>
      </p:sp>
    </p:spTree>
    <p:extLst>
      <p:ext uri="{BB962C8B-B14F-4D97-AF65-F5344CB8AC3E}">
        <p14:creationId xmlns:p14="http://schemas.microsoft.com/office/powerpoint/2010/main" val="141699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3218"/>
            <a:ext cx="109728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2FACE27E-C8A7-45E9-B306-B45ACBD6DC97}"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4" name="Footer Placeholder 3"/>
          <p:cNvSpPr>
            <a:spLocks noGrp="1"/>
          </p:cNvSpPr>
          <p:nvPr>
            <p:ph type="ftr" sz="quarter" idx="11"/>
          </p:nvPr>
        </p:nvSpPr>
        <p:spPr/>
        <p:txBody>
          <a:bodyPr/>
          <a:lstStyle>
            <a:extLst/>
          </a:lstStyle>
          <a:p>
            <a:pPr>
              <a:defRPr/>
            </a:pPr>
            <a:endParaRPr lang="en-NZ">
              <a:solidFill>
                <a:srgbClr val="676A55">
                  <a:tint val="60000"/>
                  <a:satMod val="155000"/>
                </a:srgbClr>
              </a:solidFill>
            </a:endParaRPr>
          </a:p>
        </p:txBody>
      </p:sp>
      <p:sp>
        <p:nvSpPr>
          <p:cNvPr id="5" name="Slide Number Placeholder 4"/>
          <p:cNvSpPr>
            <a:spLocks noGrp="1"/>
          </p:cNvSpPr>
          <p:nvPr>
            <p:ph type="sldNum" sz="quarter" idx="12"/>
          </p:nvPr>
        </p:nvSpPr>
        <p:spPr/>
        <p:txBody>
          <a:bodyPr/>
          <a:lstStyle>
            <a:extLst/>
          </a:lstStyle>
          <a:p>
            <a:pPr>
              <a:defRPr/>
            </a:pPr>
            <a:fld id="{6CC0B63F-E979-42F6-BAE0-F1678C36F898}" type="slidenum">
              <a:rPr lang="en-NZ" smtClean="0">
                <a:solidFill>
                  <a:srgbClr val="EAEBDE">
                    <a:shade val="90000"/>
                  </a:srgbClr>
                </a:solidFill>
              </a:rPr>
              <a:pPr>
                <a:defRPr/>
              </a:pPr>
              <a:t>‹#›</a:t>
            </a:fld>
            <a:endParaRPr lang="en-NZ">
              <a:solidFill>
                <a:srgbClr val="EAEBDE">
                  <a:shade val="90000"/>
                </a:srgbClr>
              </a:solidFill>
            </a:endParaRPr>
          </a:p>
        </p:txBody>
      </p:sp>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720730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6E6D35C2-6852-45DF-82EA-DA6D6B3B7749}"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3" name="Footer Placeholder 2"/>
          <p:cNvSpPr>
            <a:spLocks noGrp="1"/>
          </p:cNvSpPr>
          <p:nvPr>
            <p:ph type="ftr" sz="quarter" idx="11"/>
          </p:nvPr>
        </p:nvSpPr>
        <p:spPr/>
        <p:txBody>
          <a:bodyPr/>
          <a:lstStyle>
            <a:extLst/>
          </a:lstStyle>
          <a:p>
            <a:pPr>
              <a:defRPr/>
            </a:pPr>
            <a:endParaRPr lang="en-NZ">
              <a:solidFill>
                <a:srgbClr val="676A55">
                  <a:tint val="60000"/>
                  <a:satMod val="155000"/>
                </a:srgbClr>
              </a:solidFill>
            </a:endParaRPr>
          </a:p>
        </p:txBody>
      </p:sp>
      <p:sp>
        <p:nvSpPr>
          <p:cNvPr id="4" name="Slide Number Placeholder 3"/>
          <p:cNvSpPr>
            <a:spLocks noGrp="1"/>
          </p:cNvSpPr>
          <p:nvPr>
            <p:ph type="sldNum" sz="quarter" idx="12"/>
          </p:nvPr>
        </p:nvSpPr>
        <p:spPr/>
        <p:txBody>
          <a:bodyPr/>
          <a:lstStyle>
            <a:extLst/>
          </a:lstStyle>
          <a:p>
            <a:pPr>
              <a:defRPr/>
            </a:pPr>
            <a:fld id="{F012B0AA-3980-4545-A70D-7B080D00E89F}" type="slidenum">
              <a:rPr lang="en-NZ" smtClean="0">
                <a:solidFill>
                  <a:srgbClr val="EAEBDE">
                    <a:shade val="90000"/>
                  </a:srgbClr>
                </a:solidFill>
              </a:rPr>
              <a:pPr>
                <a:defRPr/>
              </a:pPr>
              <a:t>‹#›</a:t>
            </a:fld>
            <a:endParaRPr lang="en-NZ">
              <a:solidFill>
                <a:srgbClr val="EAEBDE">
                  <a:shade val="90000"/>
                </a:srgbClr>
              </a:solidFill>
            </a:endParaRPr>
          </a:p>
        </p:txBody>
      </p:sp>
    </p:spTree>
    <p:extLst>
      <p:ext uri="{BB962C8B-B14F-4D97-AF65-F5344CB8AC3E}">
        <p14:creationId xmlns:p14="http://schemas.microsoft.com/office/powerpoint/2010/main" val="3405827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617515" y="304800"/>
            <a:ext cx="524256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7416800" y="6513670"/>
            <a:ext cx="4003040" cy="274320"/>
          </a:xfrm>
        </p:spPr>
        <p:txBody>
          <a:bodyPr vert="horz" rtlCol="0"/>
          <a:lstStyle>
            <a:extLst/>
          </a:lstStyle>
          <a:p>
            <a:pPr>
              <a:defRPr/>
            </a:pPr>
            <a:fld id="{90A95388-83F8-4894-BA30-AD2527CB8479}"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10" name="Slide Number Placeholder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pPr>
              <a:defRPr/>
            </a:pPr>
            <a:fld id="{712C4888-D4D7-4E02-BB7D-3ECB91817A37}" type="slidenum">
              <a:rPr lang="en-NZ" smtClean="0">
                <a:solidFill>
                  <a:srgbClr val="EAEBDE">
                    <a:shade val="90000"/>
                  </a:srgbClr>
                </a:solidFill>
              </a:rPr>
              <a:pPr>
                <a:defRPr/>
              </a:pPr>
              <a:t>‹#›</a:t>
            </a:fld>
            <a:endParaRPr lang="en-NZ">
              <a:solidFill>
                <a:srgbClr val="EAEBDE">
                  <a:shade val="90000"/>
                </a:srgbClr>
              </a:solidFill>
            </a:endParaRPr>
          </a:p>
        </p:txBody>
      </p:sp>
      <p:sp>
        <p:nvSpPr>
          <p:cNvPr id="11" name="Footer Placeholder 10"/>
          <p:cNvSpPr>
            <a:spLocks noGrp="1"/>
          </p:cNvSpPr>
          <p:nvPr>
            <p:ph type="ftr" sz="quarter" idx="12"/>
          </p:nvPr>
        </p:nvSpPr>
        <p:spPr>
          <a:xfrm>
            <a:off x="2133600" y="6513670"/>
            <a:ext cx="5209952" cy="274320"/>
          </a:xfrm>
        </p:spPr>
        <p:txBody>
          <a:bodyPr vert="horz" rtlCol="0"/>
          <a:lstStyle>
            <a:extLst/>
          </a:lstStyle>
          <a:p>
            <a:pPr>
              <a:defRPr/>
            </a:pPr>
            <a:endParaRPr lang="en-NZ">
              <a:solidFill>
                <a:srgbClr val="676A55">
                  <a:tint val="60000"/>
                  <a:satMod val="155000"/>
                </a:srgbClr>
              </a:solidFill>
            </a:endParaRPr>
          </a:p>
        </p:txBody>
      </p:sp>
    </p:spTree>
    <p:extLst>
      <p:ext uri="{BB962C8B-B14F-4D97-AF65-F5344CB8AC3E}">
        <p14:creationId xmlns:p14="http://schemas.microsoft.com/office/powerpoint/2010/main" val="3481658395"/>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7416800" y="6509004"/>
            <a:ext cx="4003040" cy="274320"/>
          </a:xfrm>
        </p:spPr>
        <p:txBody>
          <a:bodyPr vert="horz" rtlCol="0"/>
          <a:lstStyle>
            <a:extLst/>
          </a:lstStyle>
          <a:p>
            <a:pPr>
              <a:defRPr/>
            </a:pPr>
            <a:fld id="{142E38E4-DF6A-440D-BCD6-EC0C7D739191}"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9" name="Slide Number Placeholder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pPr>
              <a:defRPr/>
            </a:pPr>
            <a:fld id="{599CF0E4-25C1-4EAD-BA0A-982BBB7791AD}" type="slidenum">
              <a:rPr lang="en-NZ" smtClean="0">
                <a:solidFill>
                  <a:srgbClr val="EAEBDE">
                    <a:shade val="90000"/>
                  </a:srgbClr>
                </a:solidFill>
              </a:rPr>
              <a:pPr>
                <a:defRPr/>
              </a:pPr>
              <a:t>‹#›</a:t>
            </a:fld>
            <a:endParaRPr lang="en-NZ">
              <a:solidFill>
                <a:srgbClr val="EAEBDE">
                  <a:shade val="90000"/>
                </a:srgbClr>
              </a:solidFill>
            </a:endParaRPr>
          </a:p>
        </p:txBody>
      </p:sp>
      <p:sp>
        <p:nvSpPr>
          <p:cNvPr id="10" name="Footer Placeholder 9"/>
          <p:cNvSpPr>
            <a:spLocks noGrp="1"/>
          </p:cNvSpPr>
          <p:nvPr>
            <p:ph type="ftr" sz="quarter" idx="12"/>
          </p:nvPr>
        </p:nvSpPr>
        <p:spPr>
          <a:xfrm>
            <a:off x="2133600" y="6509004"/>
            <a:ext cx="5209952" cy="274320"/>
          </a:xfrm>
        </p:spPr>
        <p:txBody>
          <a:bodyPr vert="horz" rtlCol="0"/>
          <a:lstStyle>
            <a:extLst/>
          </a:lstStyle>
          <a:p>
            <a:pPr>
              <a:defRPr/>
            </a:pPr>
            <a:endParaRPr lang="en-NZ">
              <a:solidFill>
                <a:srgbClr val="676A55">
                  <a:tint val="60000"/>
                  <a:satMod val="155000"/>
                </a:srgbClr>
              </a:solidFill>
            </a:endParaRPr>
          </a:p>
        </p:txBody>
      </p:sp>
    </p:spTree>
    <p:extLst>
      <p:ext uri="{BB962C8B-B14F-4D97-AF65-F5344CB8AC3E}">
        <p14:creationId xmlns:p14="http://schemas.microsoft.com/office/powerpoint/2010/main" val="4183581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60D8431-99FA-461F-9D9C-6E3706145F99}"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5" name="Footer Placeholder 4"/>
          <p:cNvSpPr>
            <a:spLocks noGrp="1"/>
          </p:cNvSpPr>
          <p:nvPr>
            <p:ph type="ftr" sz="quarter" idx="11"/>
          </p:nvPr>
        </p:nvSpPr>
        <p:spPr/>
        <p:txBody>
          <a:bodyPr/>
          <a:lstStyle>
            <a:extLst/>
          </a:lstStyle>
          <a:p>
            <a:pPr>
              <a:defRPr/>
            </a:pPr>
            <a:endParaRPr lang="en-NZ">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extLst/>
          </a:lstStyle>
          <a:p>
            <a:pPr>
              <a:defRPr/>
            </a:pPr>
            <a:fld id="{9697B1A6-63CB-44FD-BF07-EAFB53A96064}" type="slidenum">
              <a:rPr lang="en-NZ" smtClean="0">
                <a:solidFill>
                  <a:srgbClr val="EAEBDE">
                    <a:shade val="90000"/>
                  </a:srgbClr>
                </a:solidFill>
              </a:rPr>
              <a:pPr>
                <a:defRPr/>
              </a:pPr>
              <a:t>‹#›</a:t>
            </a:fld>
            <a:endParaRPr lang="en-NZ">
              <a:solidFill>
                <a:srgbClr val="EAEBDE">
                  <a:shade val="90000"/>
                </a:srgbClr>
              </a:solidFill>
            </a:endParaRPr>
          </a:p>
        </p:txBody>
      </p:sp>
    </p:spTree>
    <p:extLst>
      <p:ext uri="{BB962C8B-B14F-4D97-AF65-F5344CB8AC3E}">
        <p14:creationId xmlns:p14="http://schemas.microsoft.com/office/powerpoint/2010/main" val="31722569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3FE332E9-98AA-413F-9875-C56DDB401C02}" type="datetimeFigureOut">
              <a:rPr lang="en-US" smtClean="0">
                <a:solidFill>
                  <a:srgbClr val="676A55">
                    <a:tint val="60000"/>
                    <a:satMod val="155000"/>
                  </a:srgbClr>
                </a:solidFill>
              </a:rPr>
              <a:pPr>
                <a:defRPr/>
              </a:pPr>
              <a:t>3/19/2023</a:t>
            </a:fld>
            <a:endParaRPr lang="en-NZ">
              <a:solidFill>
                <a:srgbClr val="676A55">
                  <a:tint val="60000"/>
                  <a:satMod val="155000"/>
                </a:srgbClr>
              </a:solidFill>
            </a:endParaRPr>
          </a:p>
        </p:txBody>
      </p:sp>
      <p:sp>
        <p:nvSpPr>
          <p:cNvPr id="5" name="Footer Placeholder 4"/>
          <p:cNvSpPr>
            <a:spLocks noGrp="1"/>
          </p:cNvSpPr>
          <p:nvPr>
            <p:ph type="ftr" sz="quarter" idx="11"/>
          </p:nvPr>
        </p:nvSpPr>
        <p:spPr/>
        <p:txBody>
          <a:bodyPr/>
          <a:lstStyle>
            <a:extLst/>
          </a:lstStyle>
          <a:p>
            <a:pPr>
              <a:defRPr/>
            </a:pPr>
            <a:endParaRPr lang="en-NZ">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extLst/>
          </a:lstStyle>
          <a:p>
            <a:pPr>
              <a:defRPr/>
            </a:pPr>
            <a:fld id="{56A0E0B5-7D79-40F6-96BB-4AAF0DE2D3E9}" type="slidenum">
              <a:rPr lang="en-NZ" smtClean="0">
                <a:solidFill>
                  <a:srgbClr val="EAEBDE">
                    <a:shade val="90000"/>
                  </a:srgbClr>
                </a:solidFill>
              </a:rPr>
              <a:pPr>
                <a:defRPr/>
              </a:pPr>
              <a:t>‹#›</a:t>
            </a:fld>
            <a:endParaRPr lang="en-NZ">
              <a:solidFill>
                <a:srgbClr val="EAEBDE">
                  <a:shade val="90000"/>
                </a:srgbClr>
              </a:solidFill>
            </a:endParaRPr>
          </a:p>
        </p:txBody>
      </p:sp>
    </p:spTree>
    <p:extLst>
      <p:ext uri="{BB962C8B-B14F-4D97-AF65-F5344CB8AC3E}">
        <p14:creationId xmlns:p14="http://schemas.microsoft.com/office/powerpoint/2010/main" val="1396060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F4440B-6AB4-4B73-B489-15A3CD853E60}" type="datetimeFigureOut">
              <a:rPr lang="en-AU" smtClean="0"/>
              <a:t>19/03/2023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53AFB4-2BBD-4743-BEB8-8AD920A143BA}" type="slidenum">
              <a:rPr lang="en-AU" smtClean="0"/>
              <a:t>‹#›</a:t>
            </a:fld>
            <a:endParaRPr lang="en-AU"/>
          </a:p>
        </p:txBody>
      </p:sp>
    </p:spTree>
    <p:extLst>
      <p:ext uri="{BB962C8B-B14F-4D97-AF65-F5344CB8AC3E}">
        <p14:creationId xmlns:p14="http://schemas.microsoft.com/office/powerpoint/2010/main" val="40231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64.xml"/><Relationship Id="rId7"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4440B-6AB4-4B73-B489-15A3CD853E60}" type="datetimeFigureOut">
              <a:rPr lang="en-AU" smtClean="0"/>
              <a:t>19/03/2023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53AFB4-2BBD-4743-BEB8-8AD920A143BA}" type="slidenum">
              <a:rPr lang="en-AU" smtClean="0"/>
              <a:t>‹#›</a:t>
            </a:fld>
            <a:endParaRPr lang="en-AU"/>
          </a:p>
        </p:txBody>
      </p:sp>
    </p:spTree>
    <p:extLst>
      <p:ext uri="{BB962C8B-B14F-4D97-AF65-F5344CB8AC3E}">
        <p14:creationId xmlns:p14="http://schemas.microsoft.com/office/powerpoint/2010/main" val="1029785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F33C8D83-0B0D-47CE-BA32-7DE61CE704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 xmlns:a16="http://schemas.microsoft.com/office/drawing/2014/main" id="{B684CDE1-309E-4AB2-8216-7D72A0512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419" dirty="0"/>
          </a:p>
        </p:txBody>
      </p:sp>
      <p:sp>
        <p:nvSpPr>
          <p:cNvPr id="3" name="Marcador de texto 2">
            <a:extLst>
              <a:ext uri="{FF2B5EF4-FFF2-40B4-BE49-F238E27FC236}">
                <a16:creationId xmlns="" xmlns:a16="http://schemas.microsoft.com/office/drawing/2014/main" id="{F1F6678D-D5B5-48C9-BC73-5363D1D03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419" dirty="0"/>
          </a:p>
        </p:txBody>
      </p:sp>
      <p:sp>
        <p:nvSpPr>
          <p:cNvPr id="4" name="Marcador de fecha 3">
            <a:extLst>
              <a:ext uri="{FF2B5EF4-FFF2-40B4-BE49-F238E27FC236}">
                <a16:creationId xmlns="" xmlns:a16="http://schemas.microsoft.com/office/drawing/2014/main" id="{B1EBFB8F-BF99-41EA-A5F3-DD1A10BF78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77C65-B958-4BE1-A6C1-F01AC0BABC7D}" type="datetimeFigureOut">
              <a:rPr lang="es-419" smtClean="0">
                <a:solidFill>
                  <a:prstClr val="black">
                    <a:tint val="75000"/>
                  </a:prstClr>
                </a:solidFill>
              </a:rPr>
              <a:pPr/>
              <a:t>19/3/2023</a:t>
            </a:fld>
            <a:endParaRPr lang="es-419">
              <a:solidFill>
                <a:prstClr val="black">
                  <a:tint val="75000"/>
                </a:prstClr>
              </a:solidFill>
            </a:endParaRPr>
          </a:p>
        </p:txBody>
      </p:sp>
      <p:sp>
        <p:nvSpPr>
          <p:cNvPr id="5" name="Marcador de pie de página 4">
            <a:extLst>
              <a:ext uri="{FF2B5EF4-FFF2-40B4-BE49-F238E27FC236}">
                <a16:creationId xmlns="" xmlns:a16="http://schemas.microsoft.com/office/drawing/2014/main" id="{BB7644D4-532C-46E7-8640-62DDB95AD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0DB22CE0-8AE2-4FCC-AB8E-5172A3538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34C9A-EF56-43DF-B693-A29F1FC25149}" type="slidenum">
              <a:rPr lang="es-419" smtClean="0">
                <a:solidFill>
                  <a:prstClr val="black">
                    <a:tint val="75000"/>
                  </a:prstClr>
                </a:solidFill>
              </a:rPr>
              <a:pPr/>
              <a:t>‹#›</a:t>
            </a:fld>
            <a:endParaRPr lang="es-419">
              <a:solidFill>
                <a:prstClr val="black">
                  <a:tint val="75000"/>
                </a:prstClr>
              </a:solidFill>
            </a:endParaRPr>
          </a:p>
        </p:txBody>
      </p:sp>
    </p:spTree>
    <p:extLst>
      <p:ext uri="{BB962C8B-B14F-4D97-AF65-F5344CB8AC3E}">
        <p14:creationId xmlns:p14="http://schemas.microsoft.com/office/powerpoint/2010/main" val="3898454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b="1" kern="1200">
          <a:solidFill>
            <a:schemeClr val="bg1"/>
          </a:solidFill>
          <a:latin typeface="Exo" panose="02000303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Exo" panose="02000303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Exo" panose="02000303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Exo" panose="02000303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Exo" panose="02000303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Exo" panose="020003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7936826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012B3-7D75-48B3-9A4A-C480A43784FF}"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D414A-1BFB-4D99-957E-24719CF04B4A}"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994752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B61BEF0D-F0BB-DE4B-95CE-6DB70DBA9567}" type="datetimeFigureOut">
              <a:rPr lang="en-US" dirty="0">
                <a:solidFill>
                  <a:srgbClr val="D06F1E">
                    <a:lumMod val="50000"/>
                  </a:srgbClr>
                </a:solidFill>
              </a:rPr>
              <a:pPr defTabSz="457200"/>
              <a:t>3/19/2023</a:t>
            </a:fld>
            <a:endParaRPr lang="en-US" dirty="0">
              <a:solidFill>
                <a:srgbClr val="D06F1E">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D06F1E">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D06F1E">
                    <a:lumMod val="50000"/>
                  </a:srgbClr>
                </a:solidFill>
              </a:rPr>
              <a:pPr defTabSz="457200"/>
              <a:t>‹#›</a:t>
            </a:fld>
            <a:endParaRPr lang="en-US" dirty="0">
              <a:solidFill>
                <a:srgbClr val="D06F1E">
                  <a:lumMod val="50000"/>
                </a:srgbClr>
              </a:solidFill>
            </a:endParaRPr>
          </a:p>
        </p:txBody>
      </p:sp>
    </p:spTree>
    <p:extLst>
      <p:ext uri="{BB962C8B-B14F-4D97-AF65-F5344CB8AC3E}">
        <p14:creationId xmlns:p14="http://schemas.microsoft.com/office/powerpoint/2010/main" val="3898341284"/>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F33C8D83-0B0D-47CE-BA32-7DE61CE7042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xmlns="" id="{B684CDE1-309E-4AB2-8216-7D72A0512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419" dirty="0"/>
          </a:p>
        </p:txBody>
      </p:sp>
      <p:sp>
        <p:nvSpPr>
          <p:cNvPr id="3" name="Marcador de texto 2">
            <a:extLst>
              <a:ext uri="{FF2B5EF4-FFF2-40B4-BE49-F238E27FC236}">
                <a16:creationId xmlns:a16="http://schemas.microsoft.com/office/drawing/2014/main" xmlns="" id="{F1F6678D-D5B5-48C9-BC73-5363D1D03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419" dirty="0"/>
          </a:p>
        </p:txBody>
      </p:sp>
      <p:sp>
        <p:nvSpPr>
          <p:cNvPr id="4" name="Marcador de fecha 3">
            <a:extLst>
              <a:ext uri="{FF2B5EF4-FFF2-40B4-BE49-F238E27FC236}">
                <a16:creationId xmlns:a16="http://schemas.microsoft.com/office/drawing/2014/main" xmlns="" id="{B1EBFB8F-BF99-41EA-A5F3-DD1A10BF78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77C65-B958-4BE1-A6C1-F01AC0BABC7D}" type="datetimeFigureOut">
              <a:rPr lang="es-419" smtClean="0">
                <a:solidFill>
                  <a:prstClr val="black">
                    <a:tint val="75000"/>
                  </a:prstClr>
                </a:solidFill>
              </a:rPr>
              <a:pPr/>
              <a:t>19/3/2023</a:t>
            </a:fld>
            <a:endParaRPr lang="es-419">
              <a:solidFill>
                <a:prstClr val="black">
                  <a:tint val="75000"/>
                </a:prstClr>
              </a:solidFill>
            </a:endParaRPr>
          </a:p>
        </p:txBody>
      </p:sp>
      <p:sp>
        <p:nvSpPr>
          <p:cNvPr id="5" name="Marcador de pie de página 4">
            <a:extLst>
              <a:ext uri="{FF2B5EF4-FFF2-40B4-BE49-F238E27FC236}">
                <a16:creationId xmlns:a16="http://schemas.microsoft.com/office/drawing/2014/main" xmlns="" id="{BB7644D4-532C-46E7-8640-62DDB95AD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0DB22CE0-8AE2-4FCC-AB8E-5172A3538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34C9A-EF56-43DF-B693-A29F1FC25149}" type="slidenum">
              <a:rPr lang="es-419" smtClean="0">
                <a:solidFill>
                  <a:prstClr val="black">
                    <a:tint val="75000"/>
                  </a:prstClr>
                </a:solidFill>
              </a:rPr>
              <a:pPr/>
              <a:t>‹#›</a:t>
            </a:fld>
            <a:endParaRPr lang="es-419">
              <a:solidFill>
                <a:prstClr val="black">
                  <a:tint val="75000"/>
                </a:prstClr>
              </a:solidFill>
            </a:endParaRPr>
          </a:p>
        </p:txBody>
      </p:sp>
    </p:spTree>
    <p:extLst>
      <p:ext uri="{BB962C8B-B14F-4D97-AF65-F5344CB8AC3E}">
        <p14:creationId xmlns:p14="http://schemas.microsoft.com/office/powerpoint/2010/main" val="32408001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xStyles>
    <p:titleStyle>
      <a:lvl1pPr algn="l" defTabSz="914400" rtl="0" eaLnBrk="1" latinLnBrk="0" hangingPunct="1">
        <a:lnSpc>
          <a:spcPct val="90000"/>
        </a:lnSpc>
        <a:spcBef>
          <a:spcPct val="0"/>
        </a:spcBef>
        <a:buNone/>
        <a:defRPr sz="4400" b="1" kern="1200">
          <a:solidFill>
            <a:schemeClr val="bg1"/>
          </a:solidFill>
          <a:latin typeface="Exo" panose="02000303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Exo" panose="02000303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Exo" panose="02000303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Exo" panose="02000303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Exo" panose="02000303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Exo" panose="020003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F33C8D83-0B0D-47CE-BA32-7DE61CE7042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xmlns="" id="{B684CDE1-309E-4AB2-8216-7D72A0512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419" dirty="0"/>
          </a:p>
        </p:txBody>
      </p:sp>
      <p:sp>
        <p:nvSpPr>
          <p:cNvPr id="3" name="Marcador de texto 2">
            <a:extLst>
              <a:ext uri="{FF2B5EF4-FFF2-40B4-BE49-F238E27FC236}">
                <a16:creationId xmlns:a16="http://schemas.microsoft.com/office/drawing/2014/main" xmlns="" id="{F1F6678D-D5B5-48C9-BC73-5363D1D03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419" dirty="0"/>
          </a:p>
        </p:txBody>
      </p:sp>
      <p:sp>
        <p:nvSpPr>
          <p:cNvPr id="4" name="Marcador de fecha 3">
            <a:extLst>
              <a:ext uri="{FF2B5EF4-FFF2-40B4-BE49-F238E27FC236}">
                <a16:creationId xmlns:a16="http://schemas.microsoft.com/office/drawing/2014/main" xmlns="" id="{B1EBFB8F-BF99-41EA-A5F3-DD1A10BF78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77C65-B958-4BE1-A6C1-F01AC0BABC7D}" type="datetimeFigureOut">
              <a:rPr lang="es-419" smtClean="0">
                <a:solidFill>
                  <a:prstClr val="black">
                    <a:tint val="75000"/>
                  </a:prstClr>
                </a:solidFill>
              </a:rPr>
              <a:pPr/>
              <a:t>19/3/2023</a:t>
            </a:fld>
            <a:endParaRPr lang="es-419">
              <a:solidFill>
                <a:prstClr val="black">
                  <a:tint val="75000"/>
                </a:prstClr>
              </a:solidFill>
            </a:endParaRPr>
          </a:p>
        </p:txBody>
      </p:sp>
      <p:sp>
        <p:nvSpPr>
          <p:cNvPr id="5" name="Marcador de pie de página 4">
            <a:extLst>
              <a:ext uri="{FF2B5EF4-FFF2-40B4-BE49-F238E27FC236}">
                <a16:creationId xmlns:a16="http://schemas.microsoft.com/office/drawing/2014/main" xmlns="" id="{BB7644D4-532C-46E7-8640-62DDB95AD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0DB22CE0-8AE2-4FCC-AB8E-5172A3538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34C9A-EF56-43DF-B693-A29F1FC25149}" type="slidenum">
              <a:rPr lang="es-419" smtClean="0">
                <a:solidFill>
                  <a:prstClr val="black">
                    <a:tint val="75000"/>
                  </a:prstClr>
                </a:solidFill>
              </a:rPr>
              <a:pPr/>
              <a:t>‹#›</a:t>
            </a:fld>
            <a:endParaRPr lang="es-419">
              <a:solidFill>
                <a:prstClr val="black">
                  <a:tint val="75000"/>
                </a:prstClr>
              </a:solidFill>
            </a:endParaRPr>
          </a:p>
        </p:txBody>
      </p:sp>
    </p:spTree>
    <p:extLst>
      <p:ext uri="{BB962C8B-B14F-4D97-AF65-F5344CB8AC3E}">
        <p14:creationId xmlns:p14="http://schemas.microsoft.com/office/powerpoint/2010/main" val="13898414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p:txStyles>
    <p:titleStyle>
      <a:lvl1pPr algn="l" defTabSz="914400" rtl="0" eaLnBrk="1" latinLnBrk="0" hangingPunct="1">
        <a:lnSpc>
          <a:spcPct val="90000"/>
        </a:lnSpc>
        <a:spcBef>
          <a:spcPct val="0"/>
        </a:spcBef>
        <a:buNone/>
        <a:defRPr sz="4400" b="1" kern="1200">
          <a:solidFill>
            <a:schemeClr val="bg1"/>
          </a:solidFill>
          <a:latin typeface="Exo" panose="02000303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Exo" panose="02000303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Exo" panose="02000303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Exo" panose="02000303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Exo" panose="02000303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Exo" panose="020003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661FF-1A6C-4ABA-81AB-8E1DC5064102}" type="datetimeFigureOut">
              <a:rPr lang="en-AU" smtClean="0">
                <a:solidFill>
                  <a:prstClr val="black">
                    <a:tint val="75000"/>
                  </a:prstClr>
                </a:solidFill>
              </a:rPr>
              <a:pPr/>
              <a:t>19/03/2023</a:t>
            </a:fld>
            <a:endParaRPr lang="en-A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FBC08-E807-44D4-A01F-7DBC1C6E079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4366454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Footer Placeholder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fontAlgn="base">
              <a:spcBef>
                <a:spcPct val="0"/>
              </a:spcBef>
              <a:spcAft>
                <a:spcPct val="0"/>
              </a:spcAft>
              <a:defRPr/>
            </a:pPr>
            <a:endParaRPr lang="en-US">
              <a:solidFill>
                <a:prstClr val="white">
                  <a:shade val="50000"/>
                </a:prstClr>
              </a:solidFill>
              <a:latin typeface="Tahoma" pitchFamily="34" charset="0"/>
              <a:cs typeface="Arial" charset="0"/>
            </a:endParaRPr>
          </a:p>
        </p:txBody>
      </p:sp>
      <p:sp>
        <p:nvSpPr>
          <p:cNvPr id="14" name="Date Placeholder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fontAlgn="base">
              <a:spcBef>
                <a:spcPct val="0"/>
              </a:spcBef>
              <a:spcAft>
                <a:spcPct val="0"/>
              </a:spcAft>
              <a:defRPr/>
            </a:pPr>
            <a:endParaRPr lang="en-US">
              <a:solidFill>
                <a:prstClr val="white">
                  <a:shade val="50000"/>
                </a:prstClr>
              </a:solidFill>
              <a:latin typeface="Tahoma" pitchFamily="34" charset="0"/>
              <a:cs typeface="Arial" charset="0"/>
            </a:endParaRPr>
          </a:p>
        </p:txBody>
      </p:sp>
      <p:sp>
        <p:nvSpPr>
          <p:cNvPr id="23" name="Slide Number Placeholder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fontAlgn="base">
              <a:spcBef>
                <a:spcPct val="0"/>
              </a:spcBef>
              <a:spcAft>
                <a:spcPct val="0"/>
              </a:spcAft>
              <a:defRPr/>
            </a:pPr>
            <a:fld id="{56FF055F-2988-4D0E-AC30-D4FB3E6A763F}" type="slidenum">
              <a:rPr lang="en-US" smtClean="0">
                <a:solidFill>
                  <a:prstClr val="white">
                    <a:shade val="50000"/>
                  </a:prstClr>
                </a:solidFill>
                <a:latin typeface="Tahoma" pitchFamily="34" charset="0"/>
                <a:cs typeface="Arial" charset="0"/>
              </a:rPr>
              <a:pPr fontAlgn="base">
                <a:spcBef>
                  <a:spcPct val="0"/>
                </a:spcBef>
                <a:spcAft>
                  <a:spcPct val="0"/>
                </a:spcAft>
                <a:defRPr/>
              </a:pPr>
              <a:t>‹#›</a:t>
            </a:fld>
            <a:endParaRPr lang="en-US">
              <a:solidFill>
                <a:prstClr val="white">
                  <a:shade val="50000"/>
                </a:prstClr>
              </a:solidFill>
              <a:latin typeface="Tahoma" pitchFamily="34" charset="0"/>
              <a:cs typeface="Arial" charset="0"/>
            </a:endParaRPr>
          </a:p>
        </p:txBody>
      </p:sp>
      <p:sp>
        <p:nvSpPr>
          <p:cNvPr id="22" name="Title Placeholder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46237"/>
            <a:ext cx="109728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895760199"/>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32.png"/><Relationship Id="rId10" Type="http://schemas.openxmlformats.org/officeDocument/2006/relationships/image" Target="../media/image44.jpeg"/><Relationship Id="rId4" Type="http://schemas.openxmlformats.org/officeDocument/2006/relationships/image" Target="../media/image40.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0.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6.xml"/><Relationship Id="rId6" Type="http://schemas.openxmlformats.org/officeDocument/2006/relationships/image" Target="../media/image86.png"/><Relationship Id="rId5" Type="http://schemas.openxmlformats.org/officeDocument/2006/relationships/image" Target="../media/image81.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28600"/>
            <a:ext cx="9982200" cy="1569660"/>
          </a:xfrm>
          <a:prstGeom prst="rect">
            <a:avLst/>
          </a:prstGeom>
        </p:spPr>
        <p:txBody>
          <a:bodyPr wrap="square">
            <a:spAutoFit/>
          </a:bodyPr>
          <a:lstStyle/>
          <a:p>
            <a:pPr algn="ctr" defTabSz="457200"/>
            <a:r>
              <a:rPr lang="en-AU" sz="4800" b="1" dirty="0">
                <a:solidFill>
                  <a:prstClr val="black"/>
                </a:solidFill>
                <a:latin typeface="Exo" panose="02000503000000000000" pitchFamily="50" charset="0"/>
                <a:ea typeface="Calibri" panose="020F0502020204030204" pitchFamily="34" charset="0"/>
                <a:cs typeface="Arial" panose="020B0604020202020204" pitchFamily="34" charset="0"/>
              </a:rPr>
              <a:t>MAKE PLAIN</a:t>
            </a:r>
            <a:r>
              <a:rPr lang="en-AU" sz="4800" b="1" dirty="0">
                <a:solidFill>
                  <a:prstClr val="black"/>
                </a:solidFill>
                <a:latin typeface="Exo" panose="02000503000000000000" pitchFamily="50" charset="0"/>
                <a:ea typeface="Calibri" panose="020F0502020204030204" pitchFamily="34" charset="0"/>
              </a:rPr>
              <a:t> </a:t>
            </a:r>
          </a:p>
          <a:p>
            <a:pPr algn="ctr" defTabSz="457200"/>
            <a:r>
              <a:rPr lang="en-AU" sz="4800" b="1" dirty="0">
                <a:solidFill>
                  <a:prstClr val="black"/>
                </a:solidFill>
                <a:latin typeface="Exo" panose="02000503000000000000" pitchFamily="50" charset="0"/>
                <a:ea typeface="Calibri" panose="020F0502020204030204" pitchFamily="34" charset="0"/>
                <a:cs typeface="Arial" panose="020B0604020202020204" pitchFamily="34" charset="0"/>
              </a:rPr>
              <a:t>THE PLAN OF SALVATION</a:t>
            </a:r>
            <a:endParaRPr lang="en-AU" sz="4800" dirty="0">
              <a:solidFill>
                <a:prstClr val="black"/>
              </a:solidFill>
              <a:latin typeface="Exo" panose="02000503000000000000" pitchFamily="50"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3" y="76200"/>
            <a:ext cx="12008687" cy="6705600"/>
          </a:xfrm>
          <a:prstGeom prst="rect">
            <a:avLst/>
          </a:prstGeom>
        </p:spPr>
      </p:pic>
      <p:pic>
        <p:nvPicPr>
          <p:cNvPr id="5" name="Picture 4"/>
          <p:cNvPicPr>
            <a:picLocks noChangeAspect="1"/>
          </p:cNvPicPr>
          <p:nvPr/>
        </p:nvPicPr>
        <p:blipFill>
          <a:blip r:embed="rId3"/>
          <a:stretch>
            <a:fillRect/>
          </a:stretch>
        </p:blipFill>
        <p:spPr>
          <a:xfrm>
            <a:off x="7531133" y="2535792"/>
            <a:ext cx="4724400" cy="1640266"/>
          </a:xfrm>
          <a:prstGeom prst="rect">
            <a:avLst/>
          </a:prstGeom>
        </p:spPr>
      </p:pic>
      <p:pic>
        <p:nvPicPr>
          <p:cNvPr id="6" name="Picture 5"/>
          <p:cNvPicPr>
            <a:picLocks noChangeAspect="1"/>
          </p:cNvPicPr>
          <p:nvPr/>
        </p:nvPicPr>
        <p:blipFill>
          <a:blip r:embed="rId4"/>
          <a:stretch>
            <a:fillRect/>
          </a:stretch>
        </p:blipFill>
        <p:spPr>
          <a:xfrm>
            <a:off x="173260" y="228600"/>
            <a:ext cx="954393" cy="891864"/>
          </a:xfrm>
          <a:prstGeom prst="rect">
            <a:avLst/>
          </a:prstGeom>
        </p:spPr>
      </p:pic>
      <p:sp>
        <p:nvSpPr>
          <p:cNvPr id="2" name="Rectangle 1"/>
          <p:cNvSpPr/>
          <p:nvPr/>
        </p:nvSpPr>
        <p:spPr>
          <a:xfrm>
            <a:off x="8153400" y="3854412"/>
            <a:ext cx="2865079" cy="787652"/>
          </a:xfrm>
          <a:prstGeom prst="rect">
            <a:avLst/>
          </a:prstGeom>
        </p:spPr>
        <p:txBody>
          <a:bodyPr wrap="square">
            <a:spAutoFit/>
          </a:bodyPr>
          <a:lstStyle/>
          <a:p>
            <a:pPr algn="ctr" defTabSz="457200">
              <a:lnSpc>
                <a:spcPct val="107000"/>
              </a:lnSpc>
              <a:spcAft>
                <a:spcPts val="800"/>
              </a:spcAft>
            </a:pPr>
            <a:r>
              <a:rPr lang="en-AU" sz="2800" b="1" dirty="0">
                <a:solidFill>
                  <a:srgbClr val="FFC000">
                    <a:lumMod val="20000"/>
                    <a:lumOff val="80000"/>
                  </a:srgbClr>
                </a:solidFill>
                <a:latin typeface="Lucida Handwriting" panose="03010101010101010101" pitchFamily="66" charset="0"/>
                <a:ea typeface="Microsoft JhengHei" panose="020B0604030504040204" pitchFamily="34" charset="-120"/>
                <a:cs typeface="Times New Roman" panose="02020603050405020304" pitchFamily="18" charset="0"/>
              </a:rPr>
              <a:t>PART 1</a:t>
            </a:r>
          </a:p>
          <a:p>
            <a:pPr algn="just" defTabSz="457200">
              <a:lnSpc>
                <a:spcPct val="107000"/>
              </a:lnSpc>
              <a:spcAft>
                <a:spcPts val="800"/>
              </a:spcAft>
            </a:pPr>
            <a:endParaRPr lang="en-AU" sz="800" dirty="0">
              <a:solidFill>
                <a:srgbClr val="FFC000">
                  <a:lumMod val="20000"/>
                  <a:lumOff val="80000"/>
                </a:srgbClr>
              </a:solidFill>
              <a:latin typeface="Lucida Handwriting" panose="03010101010101010101" pitchFamily="66" charset="0"/>
              <a:ea typeface="Microsoft JhengHei" panose="020B0604030504040204" pitchFamily="34" charset="-120"/>
              <a:cs typeface="Times New Roman" panose="02020603050405020304" pitchFamily="18" charset="0"/>
            </a:endParaRPr>
          </a:p>
        </p:txBody>
      </p:sp>
      <p:sp>
        <p:nvSpPr>
          <p:cNvPr id="7" name="Rectangle 6"/>
          <p:cNvSpPr/>
          <p:nvPr/>
        </p:nvSpPr>
        <p:spPr>
          <a:xfrm>
            <a:off x="7162800" y="4384001"/>
            <a:ext cx="4995040" cy="1200329"/>
          </a:xfrm>
          <a:prstGeom prst="rect">
            <a:avLst/>
          </a:prstGeom>
        </p:spPr>
        <p:txBody>
          <a:bodyPr wrap="square">
            <a:spAutoFit/>
          </a:bodyPr>
          <a:lstStyle/>
          <a:p>
            <a:pPr algn="ctr" defTabSz="457200"/>
            <a:r>
              <a:rPr lang="en-AU" sz="2400" b="1" dirty="0">
                <a:solidFill>
                  <a:srgbClr val="FFC000">
                    <a:lumMod val="20000"/>
                    <a:lumOff val="80000"/>
                  </a:srgbClr>
                </a:solidFill>
                <a:latin typeface="Lucida Handwriting" panose="03010101010101010101" pitchFamily="66" charset="0"/>
                <a:cs typeface="Lucida Sans Unicode" panose="020B0602030504020204" pitchFamily="34" charset="0"/>
              </a:rPr>
              <a:t>TRANSFORMATIONS </a:t>
            </a:r>
          </a:p>
          <a:p>
            <a:pPr algn="ctr" defTabSz="457200"/>
            <a:r>
              <a:rPr lang="en-AU" sz="2400" b="1" dirty="0">
                <a:solidFill>
                  <a:srgbClr val="FFC000">
                    <a:lumMod val="20000"/>
                    <a:lumOff val="80000"/>
                  </a:srgbClr>
                </a:solidFill>
                <a:latin typeface="Lucida Handwriting" panose="03010101010101010101" pitchFamily="66" charset="0"/>
                <a:cs typeface="Lucida Sans Unicode" panose="020B0602030504020204" pitchFamily="34" charset="0"/>
              </a:rPr>
              <a:t>OF THE TWELVE </a:t>
            </a:r>
          </a:p>
          <a:p>
            <a:pPr algn="ctr" defTabSz="457200"/>
            <a:r>
              <a:rPr lang="en-AU" sz="2400" b="1" dirty="0">
                <a:solidFill>
                  <a:srgbClr val="FFC000">
                    <a:lumMod val="20000"/>
                    <a:lumOff val="80000"/>
                  </a:srgbClr>
                </a:solidFill>
                <a:latin typeface="Lucida Handwriting" panose="03010101010101010101" pitchFamily="66" charset="0"/>
                <a:cs typeface="Lucida Sans Unicode" panose="020B0602030504020204" pitchFamily="34" charset="0"/>
              </a:rPr>
              <a:t>ISRAEL’S TRIBES </a:t>
            </a:r>
          </a:p>
        </p:txBody>
      </p:sp>
      <p:sp>
        <p:nvSpPr>
          <p:cNvPr id="8" name="Rectangle 7"/>
          <p:cNvSpPr/>
          <p:nvPr/>
        </p:nvSpPr>
        <p:spPr>
          <a:xfrm>
            <a:off x="7162800" y="5562600"/>
            <a:ext cx="5006763" cy="1552669"/>
          </a:xfrm>
          <a:prstGeom prst="rect">
            <a:avLst/>
          </a:prstGeom>
        </p:spPr>
        <p:txBody>
          <a:bodyPr wrap="square">
            <a:spAutoFit/>
          </a:bodyPr>
          <a:lstStyle/>
          <a:p>
            <a:pPr algn="ctr">
              <a:lnSpc>
                <a:spcPct val="107000"/>
              </a:lnSpc>
              <a:spcAft>
                <a:spcPts val="800"/>
              </a:spcAft>
            </a:pPr>
            <a:r>
              <a:rPr lang="en-AU" b="1" dirty="0">
                <a:solidFill>
                  <a:srgbClr val="FFC000">
                    <a:lumMod val="20000"/>
                    <a:lumOff val="80000"/>
                  </a:srgbClr>
                </a:solidFill>
                <a:ea typeface="Calibri" panose="020F0502020204030204" pitchFamily="34" charset="0"/>
                <a:cs typeface="Times New Roman" panose="02020603050405020304" pitchFamily="18" charset="0"/>
              </a:rPr>
              <a:t>“THE TRUTH AS IT IS” –</a:t>
            </a:r>
          </a:p>
          <a:p>
            <a:pPr algn="ctr">
              <a:lnSpc>
                <a:spcPct val="107000"/>
              </a:lnSpc>
              <a:spcAft>
                <a:spcPts val="800"/>
              </a:spcAft>
            </a:pPr>
            <a:r>
              <a:rPr lang="en-AU" b="1" dirty="0">
                <a:solidFill>
                  <a:srgbClr val="FFC000">
                    <a:lumMod val="20000"/>
                    <a:lumOff val="80000"/>
                  </a:srgbClr>
                </a:solidFill>
                <a:ea typeface="Calibri" panose="020F0502020204030204" pitchFamily="34" charset="0"/>
                <a:cs typeface="Times New Roman" panose="02020603050405020304" pitchFamily="18" charset="0"/>
              </a:rPr>
              <a:t> INVESTIGATING STUDY PROGRAM </a:t>
            </a:r>
          </a:p>
          <a:p>
            <a:pPr algn="ctr">
              <a:lnSpc>
                <a:spcPct val="107000"/>
              </a:lnSpc>
              <a:spcAft>
                <a:spcPts val="800"/>
              </a:spcAft>
            </a:pPr>
            <a:r>
              <a:rPr lang="en-AU" b="1" dirty="0">
                <a:solidFill>
                  <a:srgbClr val="FFC000">
                    <a:lumMod val="20000"/>
                    <a:lumOff val="80000"/>
                  </a:srgbClr>
                </a:solidFill>
                <a:ea typeface="Calibri" panose="020F0502020204030204" pitchFamily="34" charset="0"/>
                <a:cs typeface="Times New Roman" panose="02020603050405020304" pitchFamily="18" charset="0"/>
              </a:rPr>
              <a:t>          CHRIST IS COMING SOON – ARE WE READY?</a:t>
            </a:r>
            <a:endParaRPr lang="en-AU" sz="1400" b="1" dirty="0">
              <a:solidFill>
                <a:srgbClr val="FFC000">
                  <a:lumMod val="20000"/>
                  <a:lumOff val="80000"/>
                </a:srgbClr>
              </a:solidFill>
              <a:ea typeface="Calibri" panose="020F0502020204030204" pitchFamily="34" charset="0"/>
              <a:cs typeface="Times New Roman" panose="02020603050405020304" pitchFamily="18" charset="0"/>
            </a:endParaRPr>
          </a:p>
          <a:p>
            <a:pPr algn="ctr">
              <a:lnSpc>
                <a:spcPct val="107000"/>
              </a:lnSpc>
              <a:spcAft>
                <a:spcPts val="800"/>
              </a:spcAft>
            </a:pPr>
            <a:endParaRPr lang="en-AU" sz="16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3604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1916" y="5144168"/>
            <a:ext cx="9774989" cy="1200329"/>
          </a:xfrm>
          <a:prstGeom prst="rect">
            <a:avLst/>
          </a:prstGeom>
        </p:spPr>
        <p:txBody>
          <a:bodyPr wrap="square">
            <a:spAutoFit/>
          </a:bodyPr>
          <a:lstStyle/>
          <a:p>
            <a:pPr defTabSz="457200"/>
            <a:r>
              <a:rPr lang="en-AU" b="1" dirty="0">
                <a:solidFill>
                  <a:prstClr val="black"/>
                </a:solidFill>
              </a:rPr>
              <a:t>THE CHARACTERS OF THE 12 TRIBES OF ISRAEL AND THE SAME CHARACTERS OF THE 144000 ARE APROVED AND WILL REMAIN FOREVER IN HEAVEN. IT IS CONFIRMED BY THE FACT OF THE EXISTANTS OF THE 12 GATES ACORDING TO THE NAMES OF EACH TRIBE OF ISRAEL WHICH REPRESENT EACH APPROVED 12 TIPE OF CHARACTERS.</a:t>
            </a:r>
          </a:p>
        </p:txBody>
      </p:sp>
      <p:sp>
        <p:nvSpPr>
          <p:cNvPr id="5" name="Rectangle 4"/>
          <p:cNvSpPr/>
          <p:nvPr/>
        </p:nvSpPr>
        <p:spPr>
          <a:xfrm>
            <a:off x="23648" y="76200"/>
            <a:ext cx="12192000" cy="800219"/>
          </a:xfrm>
          <a:prstGeom prst="rect">
            <a:avLst/>
          </a:prstGeom>
        </p:spPr>
        <p:txBody>
          <a:bodyPr wrap="square">
            <a:spAutoFit/>
          </a:bodyPr>
          <a:lstStyle/>
          <a:p>
            <a:pPr algn="ctr" defTabSz="457200"/>
            <a:r>
              <a:rPr lang="en-AU" sz="2800" b="1" dirty="0">
                <a:solidFill>
                  <a:prstClr val="black"/>
                </a:solidFill>
              </a:rPr>
              <a:t>  12 GATES AND 12 STONES AND 12 TIPE OF CHARACTERS</a:t>
            </a:r>
          </a:p>
          <a:p>
            <a:pPr algn="ctr" defTabSz="457200"/>
            <a:r>
              <a:rPr lang="en-AU" b="1" dirty="0">
                <a:solidFill>
                  <a:prstClr val="black"/>
                </a:solidFill>
              </a:rPr>
              <a:t>REVELATION 21: 12- 21  </a:t>
            </a:r>
            <a:endParaRPr lang="en-AU" dirty="0">
              <a:solidFill>
                <a:prstClr val="black"/>
              </a:solidFill>
            </a:endParaRPr>
          </a:p>
        </p:txBody>
      </p:sp>
      <p:pic>
        <p:nvPicPr>
          <p:cNvPr id="1026" name="Picture 2" descr="The New Jerusalem a Pattern For Living—Conclusion - HubP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1399355"/>
            <a:ext cx="2844298" cy="3730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ЖИВАЯ ВОДА - WATER OF LIFE: HOW ARE NEW JERUSALEM AND NEW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99355"/>
            <a:ext cx="5290291" cy="37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098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7537" y="393032"/>
            <a:ext cx="6745706" cy="981487"/>
          </a:xfrm>
          <a:prstGeom prst="rect">
            <a:avLst/>
          </a:prstGeom>
        </p:spPr>
        <p:txBody>
          <a:bodyPr wrap="square">
            <a:spAutoFit/>
          </a:bodyPr>
          <a:lstStyle/>
          <a:p>
            <a:pPr algn="ctr" defTabSz="457200" fontAlgn="base">
              <a:lnSpc>
                <a:spcPct val="107000"/>
              </a:lnSpc>
            </a:pPr>
            <a:r>
              <a:rPr lang="en-AU" sz="3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WHEN CHRIST SHALL COME</a:t>
            </a:r>
          </a:p>
          <a:p>
            <a:pPr algn="ctr" defTabSz="457200" fontAlgn="base">
              <a:lnSpc>
                <a:spcPct val="107000"/>
              </a:lnSpc>
            </a:pPr>
            <a:endParaRPr lang="en-AU"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31" y="1764631"/>
            <a:ext cx="4664054" cy="2995889"/>
          </a:xfrm>
          <a:prstGeom prst="rect">
            <a:avLst/>
          </a:prstGeom>
        </p:spPr>
      </p:pic>
      <p:sp>
        <p:nvSpPr>
          <p:cNvPr id="6" name="Rectangle 5"/>
          <p:cNvSpPr/>
          <p:nvPr/>
        </p:nvSpPr>
        <p:spPr>
          <a:xfrm>
            <a:off x="5093368" y="1267326"/>
            <a:ext cx="6962273" cy="5558958"/>
          </a:xfrm>
          <a:prstGeom prst="rect">
            <a:avLst/>
          </a:prstGeom>
        </p:spPr>
        <p:txBody>
          <a:bodyPr wrap="square">
            <a:spAutoFit/>
          </a:bodyPr>
          <a:lstStyle/>
          <a:p>
            <a:pPr algn="just" defTabSz="457200" fontAlgn="base">
              <a:lnSpc>
                <a:spcPct val="107000"/>
              </a:lnSpc>
            </a:pPr>
            <a:r>
              <a:rPr lang="en-AU" sz="2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AU" sz="2000" b="1"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There is really no place </a:t>
            </a:r>
            <a:r>
              <a:rPr lang="en-AU" sz="2400" b="1" i="1"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in heaven</a:t>
            </a:r>
            <a:r>
              <a:rPr lang="en-AU" sz="2000" b="1"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 for these dispositions. </a:t>
            </a:r>
            <a:r>
              <a:rPr lang="en-AU" sz="2400" b="1" i="1"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A man with such a character will only make heaven miserable, because he himself is miserable</a:t>
            </a:r>
            <a:r>
              <a:rPr lang="en-AU" sz="24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 </a:t>
            </a:r>
            <a:r>
              <a:rPr lang="en-AU" sz="2400" i="1" u="sng"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a:t>
            </a:r>
            <a:r>
              <a:rPr lang="en-AU" sz="2400" b="1" i="1" u="sng"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Except ye be born again,”</a:t>
            </a:r>
            <a:r>
              <a:rPr lang="en-AU" sz="2400" b="1" u="sng"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 </a:t>
            </a:r>
            <a:r>
              <a:rPr lang="en-AU" sz="2000" b="1"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said Christ, “ye cannot enter the kingdom of heaven.” To enter heaven, </a:t>
            </a:r>
            <a:r>
              <a:rPr lang="en-AU" sz="2400" b="1" i="1" u="sng"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a man must have Christ formed within,</a:t>
            </a:r>
            <a:r>
              <a:rPr lang="en-AU" sz="2400" u="sng"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 </a:t>
            </a:r>
            <a:r>
              <a:rPr lang="en-AU" sz="2400" b="1" u="sng"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the hope of glory</a:t>
            </a:r>
            <a:r>
              <a:rPr lang="en-AU" sz="2000" b="1"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 and take heaven with him</a:t>
            </a:r>
            <a:r>
              <a:rPr lang="en-AU" sz="20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 </a:t>
            </a:r>
            <a:r>
              <a:rPr lang="en-AU" sz="2400" b="1" i="1" u="sng"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The Lord Jesus alone can fashion and change the character</a:t>
            </a:r>
            <a:r>
              <a:rPr lang="en-AU" sz="20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 </a:t>
            </a:r>
            <a:r>
              <a:rPr lang="en-AU" sz="2000" b="1"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rPr>
              <a:t>For want of patience, kindness, forbearance, unselfishness, and love, the revealing's of the traits flash forth involuntarily when off guard, and unchristian words, unchristlikeness of character burst forth sometimes to the ruin of the soul.” {FE 279.1} </a:t>
            </a:r>
          </a:p>
          <a:p>
            <a:pPr algn="just" defTabSz="457200" fontAlgn="base">
              <a:lnSpc>
                <a:spcPct val="107000"/>
              </a:lnSpc>
            </a:pPr>
            <a:r>
              <a:rPr lang="en-AU" sz="1600" b="1" dirty="0">
                <a:solidFill>
                  <a:srgbClr val="D06F1E">
                    <a:lumMod val="50000"/>
                  </a:srgbClr>
                </a:solidFill>
                <a:latin typeface="Arial" panose="020B0604020202020204" pitchFamily="34" charset="0"/>
                <a:ea typeface="Calibri" panose="020F0502020204030204" pitchFamily="34" charset="0"/>
                <a:cs typeface="Times New Roman" panose="02020603050405020304" pitchFamily="18" charset="0"/>
              </a:rPr>
              <a:t> </a:t>
            </a:r>
            <a:endParaRPr lang="en-AU" sz="1100" b="1"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1245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9943" y="870857"/>
            <a:ext cx="9089762" cy="4078028"/>
          </a:xfrm>
          <a:prstGeom prst="rect">
            <a:avLst/>
          </a:prstGeom>
        </p:spPr>
        <p:txBody>
          <a:bodyPr wrap="square">
            <a:spAutoFit/>
          </a:bodyPr>
          <a:lstStyle/>
          <a:p>
            <a:pPr algn="just" defTabSz="457200"/>
            <a:r>
              <a:rPr lang="en-AU" sz="2000" b="1" dirty="0">
                <a:solidFill>
                  <a:srgbClr val="D06F1E">
                    <a:lumMod val="50000"/>
                  </a:srgbClr>
                </a:solidFill>
              </a:rPr>
              <a:t>“”The stones were not prepared for their respective places just as they were about to be laid in the wall of the temple; </a:t>
            </a:r>
            <a:r>
              <a:rPr lang="en-AU" sz="2400" b="1" i="1" dirty="0">
                <a:solidFill>
                  <a:srgbClr val="D06F1E">
                    <a:lumMod val="50000"/>
                  </a:srgbClr>
                </a:solidFill>
              </a:rPr>
              <a:t>all the fitting and planning was done previous to their being brought to the place of building.</a:t>
            </a:r>
            <a:r>
              <a:rPr lang="en-AU" sz="2000" dirty="0">
                <a:solidFill>
                  <a:srgbClr val="D06F1E">
                    <a:lumMod val="50000"/>
                  </a:srgbClr>
                </a:solidFill>
              </a:rPr>
              <a:t> </a:t>
            </a:r>
            <a:r>
              <a:rPr lang="en-AU" sz="2400" b="1" i="1" u="sng" dirty="0">
                <a:solidFill>
                  <a:srgbClr val="760603"/>
                </a:solidFill>
              </a:rPr>
              <a:t>So it is that all the hewing, fitting and polishing of character must be done during man’s probation.</a:t>
            </a:r>
            <a:r>
              <a:rPr lang="en-AU" sz="2400" b="1" dirty="0">
                <a:solidFill>
                  <a:srgbClr val="760603"/>
                </a:solidFill>
              </a:rPr>
              <a:t> </a:t>
            </a:r>
            <a:r>
              <a:rPr lang="en-AU" sz="2000" b="1" i="1" dirty="0">
                <a:solidFill>
                  <a:srgbClr val="D06F1E">
                    <a:lumMod val="50000"/>
                  </a:srgbClr>
                </a:solidFill>
              </a:rPr>
              <a:t>When Christ shall come again to earth it will not be to purify and refine the characters of men, and to fit them for Heaven</a:t>
            </a:r>
            <a:r>
              <a:rPr lang="en-AU" sz="2000" b="1" i="1" u="sng" dirty="0">
                <a:solidFill>
                  <a:schemeClr val="bg2"/>
                </a:solidFill>
              </a:rPr>
              <a:t>.</a:t>
            </a:r>
            <a:r>
              <a:rPr lang="en-AU" sz="2000" b="1" i="1" u="sng" dirty="0">
                <a:solidFill>
                  <a:schemeClr val="accent1">
                    <a:lumMod val="75000"/>
                  </a:schemeClr>
                </a:solidFill>
              </a:rPr>
              <a:t> His work then will only be to change their corruptible bodies and fashion them like unto Christ’s most glorious body</a:t>
            </a:r>
            <a:r>
              <a:rPr lang="en-AU" sz="2000" i="1" u="sng" dirty="0">
                <a:solidFill>
                  <a:schemeClr val="accent1">
                    <a:lumMod val="75000"/>
                  </a:schemeClr>
                </a:solidFill>
              </a:rPr>
              <a:t>.</a:t>
            </a:r>
            <a:r>
              <a:rPr lang="en-AU" sz="2000" dirty="0">
                <a:solidFill>
                  <a:schemeClr val="accent1">
                    <a:lumMod val="75000"/>
                  </a:schemeClr>
                </a:solidFill>
              </a:rPr>
              <a:t> </a:t>
            </a:r>
            <a:r>
              <a:rPr lang="en-AU" sz="2400" b="1" i="1" u="sng" dirty="0">
                <a:solidFill>
                  <a:srgbClr val="D06F1E">
                    <a:lumMod val="50000"/>
                  </a:srgbClr>
                </a:solidFill>
              </a:rPr>
              <a:t>Only a symmetrical and perfect character will in that day entitle men to the finishing touch of immortality</a:t>
            </a:r>
            <a:r>
              <a:rPr lang="en-AU" sz="2400" i="1" u="sng" dirty="0">
                <a:solidFill>
                  <a:srgbClr val="D06F1E">
                    <a:lumMod val="50000"/>
                  </a:srgbClr>
                </a:solidFill>
              </a:rPr>
              <a:t>.</a:t>
            </a:r>
            <a:r>
              <a:rPr lang="en-AU" sz="2000" i="1" u="sng" dirty="0">
                <a:solidFill>
                  <a:srgbClr val="D06F1E">
                    <a:lumMod val="50000"/>
                  </a:srgbClr>
                </a:solidFill>
              </a:rPr>
              <a:t>” </a:t>
            </a:r>
            <a:r>
              <a:rPr lang="en-AU" b="1" dirty="0">
                <a:solidFill>
                  <a:srgbClr val="D06F1E">
                    <a:lumMod val="50000"/>
                  </a:srgbClr>
                </a:solidFill>
              </a:rPr>
              <a:t>{3SP 40.2}</a:t>
            </a:r>
          </a:p>
        </p:txBody>
      </p:sp>
      <p:pic>
        <p:nvPicPr>
          <p:cNvPr id="5" name="Picture 4"/>
          <p:cNvPicPr>
            <a:picLocks noChangeAspect="1"/>
          </p:cNvPicPr>
          <p:nvPr/>
        </p:nvPicPr>
        <p:blipFill>
          <a:blip r:embed="rId2"/>
          <a:stretch>
            <a:fillRect/>
          </a:stretch>
        </p:blipFill>
        <p:spPr>
          <a:xfrm>
            <a:off x="100153" y="1291388"/>
            <a:ext cx="2807590" cy="2780297"/>
          </a:xfrm>
          <a:prstGeom prst="rect">
            <a:avLst/>
          </a:prstGeom>
        </p:spPr>
      </p:pic>
      <p:sp>
        <p:nvSpPr>
          <p:cNvPr id="7" name="Rectangle 6"/>
          <p:cNvSpPr/>
          <p:nvPr/>
        </p:nvSpPr>
        <p:spPr>
          <a:xfrm>
            <a:off x="0" y="56147"/>
            <a:ext cx="11860463" cy="954107"/>
          </a:xfrm>
          <a:prstGeom prst="rect">
            <a:avLst/>
          </a:prstGeom>
        </p:spPr>
        <p:txBody>
          <a:bodyPr wrap="square">
            <a:spAutoFit/>
          </a:bodyPr>
          <a:lstStyle/>
          <a:p>
            <a:pPr algn="ctr" defTabSz="457200"/>
            <a:r>
              <a:rPr lang="en-AU" sz="2800" b="1" dirty="0">
                <a:solidFill>
                  <a:srgbClr val="D06F1E">
                    <a:lumMod val="50000"/>
                  </a:srgbClr>
                </a:solidFill>
              </a:rPr>
              <a:t>POLISHING OF CHARACTER </a:t>
            </a:r>
          </a:p>
          <a:p>
            <a:pPr algn="ctr" defTabSz="457200"/>
            <a:r>
              <a:rPr lang="en-AU" sz="2800" b="1" dirty="0">
                <a:solidFill>
                  <a:srgbClr val="D06F1E">
                    <a:lumMod val="50000"/>
                  </a:srgbClr>
                </a:solidFill>
              </a:rPr>
              <a:t>MUST BE DONE DURING MAN’S PROBATION</a:t>
            </a:r>
            <a:endParaRPr lang="en-AU" sz="2800" dirty="0">
              <a:solidFill>
                <a:srgbClr val="D06F1E">
                  <a:lumMod val="50000"/>
                </a:srgbClr>
              </a:solidFill>
            </a:endParaRPr>
          </a:p>
        </p:txBody>
      </p:sp>
      <p:sp>
        <p:nvSpPr>
          <p:cNvPr id="2" name="Rectangle 1"/>
          <p:cNvSpPr/>
          <p:nvPr/>
        </p:nvSpPr>
        <p:spPr>
          <a:xfrm>
            <a:off x="208547" y="4676274"/>
            <a:ext cx="11815011" cy="2185214"/>
          </a:xfrm>
          <a:prstGeom prst="rect">
            <a:avLst/>
          </a:prstGeom>
        </p:spPr>
        <p:txBody>
          <a:bodyPr wrap="square">
            <a:spAutoFit/>
          </a:bodyPr>
          <a:lstStyle/>
          <a:p>
            <a:pPr algn="just" defTabSz="457200"/>
            <a:r>
              <a:rPr lang="en-AU" sz="2400" b="1" i="1" u="sng" dirty="0">
                <a:solidFill>
                  <a:srgbClr val="D06F1E">
                    <a:lumMod val="50000"/>
                  </a:srgbClr>
                </a:solidFill>
              </a:rPr>
              <a:t>“Earth is the quarry and the work-shop where men are to be fitted and refined for the courts of Heaven</a:t>
            </a:r>
            <a:r>
              <a:rPr lang="en-AU" sz="2400" i="1" u="sng" dirty="0">
                <a:solidFill>
                  <a:srgbClr val="D06F1E">
                    <a:lumMod val="50000"/>
                  </a:srgbClr>
                </a:solidFill>
              </a:rPr>
              <a:t>. </a:t>
            </a:r>
            <a:r>
              <a:rPr lang="en-AU" sz="2200" b="1" dirty="0">
                <a:solidFill>
                  <a:srgbClr val="D06F1E">
                    <a:lumMod val="50000"/>
                  </a:srgbClr>
                </a:solidFill>
              </a:rPr>
              <a:t>As the stones composing Solomon’s temple came together in the wall a perfect fit, without the touch of </a:t>
            </a:r>
            <a:r>
              <a:rPr lang="en-AU" sz="2200" b="1" dirty="0" err="1">
                <a:solidFill>
                  <a:srgbClr val="D06F1E">
                    <a:lumMod val="50000"/>
                  </a:srgbClr>
                </a:solidFill>
              </a:rPr>
              <a:t>ax</a:t>
            </a:r>
            <a:r>
              <a:rPr lang="en-AU" sz="2200" b="1" dirty="0">
                <a:solidFill>
                  <a:srgbClr val="D06F1E">
                    <a:lumMod val="50000"/>
                  </a:srgbClr>
                </a:solidFill>
              </a:rPr>
              <a:t> or hammer or any other instrument, so will the resurrected saints, and those who are alive at the time of his coming be caught up together to meet the Lord in the air, each one fitted for the great change and taking his proper place in the temple of God’s love</a:t>
            </a:r>
            <a:r>
              <a:rPr lang="en-AU" sz="2200" dirty="0">
                <a:solidFill>
                  <a:srgbClr val="D06F1E">
                    <a:lumMod val="50000"/>
                  </a:srgbClr>
                </a:solidFill>
              </a:rPr>
              <a:t>.” </a:t>
            </a:r>
            <a:r>
              <a:rPr lang="en-AU" dirty="0">
                <a:solidFill>
                  <a:srgbClr val="D06F1E">
                    <a:lumMod val="50000"/>
                  </a:srgbClr>
                </a:solidFill>
              </a:rPr>
              <a:t>{3SP 41.1}</a:t>
            </a:r>
          </a:p>
        </p:txBody>
      </p:sp>
    </p:spTree>
    <p:extLst>
      <p:ext uri="{BB962C8B-B14F-4D97-AF65-F5344CB8AC3E}">
        <p14:creationId xmlns:p14="http://schemas.microsoft.com/office/powerpoint/2010/main" val="1889201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0058" y="972315"/>
            <a:ext cx="6983662" cy="923330"/>
          </a:xfrm>
          <a:prstGeom prst="rect">
            <a:avLst/>
          </a:prstGeom>
        </p:spPr>
        <p:txBody>
          <a:bodyPr wrap="square">
            <a:spAutoFit/>
          </a:bodyPr>
          <a:lstStyle/>
          <a:p>
            <a:pPr algn="just" defTabSz="457200" fontAlgn="base"/>
            <a:r>
              <a:rPr lang="en-AU" b="1" dirty="0">
                <a:solidFill>
                  <a:prstClr val="black"/>
                </a:solidFill>
                <a:latin typeface="Arial" panose="020B0604020202020204" pitchFamily="34" charset="0"/>
                <a:cs typeface="Arial" panose="020B0604020202020204" pitchFamily="34" charset="0"/>
              </a:rPr>
              <a:t>IF GOD CREATED 12 TYPES OF DIFFERENT KIND OF HUMAN CHARACTERS THEN WHAT WENT WRONG TO BECOME SO CORRUPTED THE HUMAN NATURE?</a:t>
            </a:r>
          </a:p>
        </p:txBody>
      </p:sp>
      <p:sp>
        <p:nvSpPr>
          <p:cNvPr id="5" name="Rectangle 4"/>
          <p:cNvSpPr/>
          <p:nvPr/>
        </p:nvSpPr>
        <p:spPr>
          <a:xfrm>
            <a:off x="7587916" y="203200"/>
            <a:ext cx="2454442" cy="461665"/>
          </a:xfrm>
          <a:prstGeom prst="rect">
            <a:avLst/>
          </a:prstGeom>
        </p:spPr>
        <p:txBody>
          <a:bodyPr wrap="square">
            <a:spAutoFit/>
          </a:bodyPr>
          <a:lstStyle/>
          <a:p>
            <a:pPr defTabSz="457200"/>
            <a:r>
              <a:rPr lang="en-AU" sz="2400" b="1"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QUESTIONS</a:t>
            </a:r>
            <a:endParaRPr lang="en-AU" sz="24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5120059" y="2057400"/>
            <a:ext cx="7071942" cy="646331"/>
          </a:xfrm>
          <a:prstGeom prst="rect">
            <a:avLst/>
          </a:prstGeom>
        </p:spPr>
        <p:txBody>
          <a:bodyPr wrap="square">
            <a:spAutoFit/>
          </a:bodyPr>
          <a:lstStyle/>
          <a:p>
            <a:pPr defTabSz="457200" fontAlgn="base"/>
            <a:r>
              <a:rPr lang="en-AU"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WHO KEEP THE ORIGINAL CHARACTER OF THE HUMANKIND? - ADAM, EVA, CHRIST, GOD, GOD’S CHILDREN, GOD’S LAW</a:t>
            </a:r>
            <a:endParaRPr lang="en-AU" sz="16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5120059" y="3047999"/>
            <a:ext cx="7071944" cy="707886"/>
          </a:xfrm>
          <a:prstGeom prst="rect">
            <a:avLst/>
          </a:prstGeom>
        </p:spPr>
        <p:txBody>
          <a:bodyPr wrap="square">
            <a:spAutoFit/>
          </a:bodyPr>
          <a:lstStyle/>
          <a:p>
            <a:pPr algn="ctr" defTabSz="457200" fontAlgn="base"/>
            <a:r>
              <a:rPr lang="en-AU" sz="20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HOW AND BY WHOM IS EXPRESSED </a:t>
            </a:r>
          </a:p>
          <a:p>
            <a:pPr algn="ctr" defTabSz="457200" fontAlgn="base"/>
            <a:r>
              <a:rPr lang="en-AU" sz="20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THE ORIGINAL CHARACTER?</a:t>
            </a:r>
            <a:endParaRPr lang="en-AU" sz="20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192505" y="3805384"/>
            <a:ext cx="11847095" cy="3046988"/>
          </a:xfrm>
          <a:prstGeom prst="rect">
            <a:avLst/>
          </a:prstGeom>
        </p:spPr>
        <p:txBody>
          <a:bodyPr wrap="square">
            <a:spAutoFit/>
          </a:bodyPr>
          <a:lstStyle/>
          <a:p>
            <a:pPr indent="190500" algn="just" defTabSz="457200"/>
            <a:r>
              <a:rPr lang="en-AU" sz="2400" b="1" dirty="0">
                <a:solidFill>
                  <a:prstClr val="black"/>
                </a:solidFill>
                <a:latin typeface="Arial" panose="020B0604020202020204" pitchFamily="34" charset="0"/>
                <a:ea typeface="Times New Roman" panose="02020603050405020304" pitchFamily="18" charset="0"/>
              </a:rPr>
              <a:t>‘’Christ Overcame Sin as a Man</a:t>
            </a:r>
            <a:r>
              <a:rPr lang="en-AU" sz="2400" dirty="0">
                <a:solidFill>
                  <a:prstClr val="black"/>
                </a:solidFill>
                <a:latin typeface="Arial" panose="020B0604020202020204" pitchFamily="34" charset="0"/>
                <a:ea typeface="Times New Roman" panose="02020603050405020304" pitchFamily="18" charset="0"/>
              </a:rPr>
              <a:t>— </a:t>
            </a:r>
            <a:r>
              <a:rPr lang="en-AU" sz="2400" b="1" dirty="0">
                <a:solidFill>
                  <a:prstClr val="black"/>
                </a:solidFill>
                <a:latin typeface="Arial" panose="020B0604020202020204" pitchFamily="34" charset="0"/>
                <a:ea typeface="Times New Roman" panose="02020603050405020304" pitchFamily="18" charset="0"/>
              </a:rPr>
              <a:t>The fall of our first parents broke the golden chain of implicit obedience of the human will to the divine</a:t>
            </a:r>
            <a:r>
              <a:rPr lang="en-AU" sz="2400" dirty="0">
                <a:solidFill>
                  <a:prstClr val="black"/>
                </a:solidFill>
                <a:latin typeface="Arial" panose="020B0604020202020204" pitchFamily="34" charset="0"/>
                <a:ea typeface="Times New Roman" panose="02020603050405020304" pitchFamily="18" charset="0"/>
              </a:rPr>
              <a:t>. </a:t>
            </a:r>
            <a:r>
              <a:rPr lang="en-AU" sz="2400" b="1" dirty="0">
                <a:solidFill>
                  <a:prstClr val="black"/>
                </a:solidFill>
                <a:latin typeface="Arial" panose="020B0604020202020204" pitchFamily="34" charset="0"/>
                <a:ea typeface="Times New Roman" panose="02020603050405020304" pitchFamily="18" charset="0"/>
              </a:rPr>
              <a:t>Obedience has no longer been deemed an absolute necessity.</a:t>
            </a:r>
            <a:r>
              <a:rPr lang="en-AU" sz="2400" dirty="0">
                <a:solidFill>
                  <a:prstClr val="black"/>
                </a:solidFill>
                <a:latin typeface="Arial" panose="020B0604020202020204" pitchFamily="34" charset="0"/>
                <a:ea typeface="Times New Roman" panose="02020603050405020304" pitchFamily="18" charset="0"/>
              </a:rPr>
              <a:t> </a:t>
            </a:r>
            <a:r>
              <a:rPr lang="en-AU" sz="2400" b="1" i="1" dirty="0">
                <a:solidFill>
                  <a:prstClr val="black"/>
                </a:solidFill>
                <a:latin typeface="Arial" panose="020B0604020202020204" pitchFamily="34" charset="0"/>
                <a:ea typeface="Times New Roman" panose="02020603050405020304" pitchFamily="18" charset="0"/>
              </a:rPr>
              <a:t>The human agents follow their own imaginations, which the Lord said of the inhabitants of the old world were evil and that continually</a:t>
            </a:r>
            <a:r>
              <a:rPr lang="en-AU" sz="2400" dirty="0">
                <a:solidFill>
                  <a:prstClr val="black"/>
                </a:solidFill>
                <a:latin typeface="Arial" panose="020B0604020202020204" pitchFamily="34" charset="0"/>
                <a:ea typeface="Times New Roman" panose="02020603050405020304" pitchFamily="18" charset="0"/>
              </a:rPr>
              <a:t>. </a:t>
            </a:r>
            <a:r>
              <a:rPr lang="en-AU" sz="2400" b="1" dirty="0">
                <a:solidFill>
                  <a:srgbClr val="FFFF00"/>
                </a:solidFill>
                <a:latin typeface="Arial" panose="020B0604020202020204" pitchFamily="34" charset="0"/>
                <a:ea typeface="Times New Roman" panose="02020603050405020304" pitchFamily="18" charset="0"/>
              </a:rPr>
              <a:t>The Lord Jesus declares, I have kept My Father’s commandments. How? As a man. Lo, I come to do Thy will, O God. To the accusations of the Jews He stood forth in His pure, virtuous, holy character and challenged them, “Who of you convinced me of sin?”</a:t>
            </a:r>
            <a:r>
              <a:rPr lang="en-AU" b="1" dirty="0">
                <a:solidFill>
                  <a:srgbClr val="FFFF00"/>
                </a:solidFill>
                <a:latin typeface="Arial" panose="020B0604020202020204" pitchFamily="34" charset="0"/>
                <a:ea typeface="Times New Roman" panose="02020603050405020304" pitchFamily="18" charset="0"/>
              </a:rPr>
              <a:t> </a:t>
            </a:r>
            <a:r>
              <a:rPr lang="en-AU" sz="1400" b="1" dirty="0">
                <a:solidFill>
                  <a:srgbClr val="FFFF00"/>
                </a:solidFill>
                <a:latin typeface="Arial" panose="020B0604020202020204" pitchFamily="34" charset="0"/>
                <a:ea typeface="Times New Roman" panose="02020603050405020304" pitchFamily="18" charset="0"/>
              </a:rPr>
              <a:t>{3SM 138.2}</a:t>
            </a:r>
            <a:endParaRPr lang="en-AU" sz="1400" b="1" dirty="0">
              <a:solidFill>
                <a:srgbClr val="FFFF00"/>
              </a:solidFill>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47" y="727243"/>
            <a:ext cx="4259178" cy="3078141"/>
          </a:xfrm>
          <a:prstGeom prst="rect">
            <a:avLst/>
          </a:prstGeom>
        </p:spPr>
      </p:pic>
    </p:spTree>
    <p:extLst>
      <p:ext uri="{BB962C8B-B14F-4D97-AF65-F5344CB8AC3E}">
        <p14:creationId xmlns:p14="http://schemas.microsoft.com/office/powerpoint/2010/main" val="4177636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28600"/>
            <a:ext cx="9982200" cy="1569660"/>
          </a:xfrm>
          <a:prstGeom prst="rect">
            <a:avLst/>
          </a:prstGeom>
        </p:spPr>
        <p:txBody>
          <a:bodyPr wrap="square">
            <a:spAutoFit/>
          </a:bodyPr>
          <a:lstStyle/>
          <a:p>
            <a:pPr algn="ctr" defTabSz="457200"/>
            <a:r>
              <a:rPr lang="en-AU" sz="4800" b="1" dirty="0">
                <a:solidFill>
                  <a:prstClr val="black"/>
                </a:solidFill>
                <a:latin typeface="Exo" panose="02000503000000000000" pitchFamily="50" charset="0"/>
                <a:ea typeface="Calibri" panose="020F0502020204030204" pitchFamily="34" charset="0"/>
                <a:cs typeface="Arial" panose="020B0604020202020204" pitchFamily="34" charset="0"/>
              </a:rPr>
              <a:t>MAKE PLAIN</a:t>
            </a:r>
            <a:r>
              <a:rPr lang="en-AU" sz="4800" b="1" dirty="0">
                <a:solidFill>
                  <a:prstClr val="black"/>
                </a:solidFill>
                <a:latin typeface="Exo" panose="02000503000000000000" pitchFamily="50" charset="0"/>
                <a:ea typeface="Calibri" panose="020F0502020204030204" pitchFamily="34" charset="0"/>
              </a:rPr>
              <a:t> </a:t>
            </a:r>
          </a:p>
          <a:p>
            <a:pPr algn="ctr" defTabSz="457200"/>
            <a:r>
              <a:rPr lang="en-AU" sz="4800" b="1" dirty="0">
                <a:solidFill>
                  <a:prstClr val="black"/>
                </a:solidFill>
                <a:latin typeface="Exo" panose="02000503000000000000" pitchFamily="50" charset="0"/>
                <a:ea typeface="Calibri" panose="020F0502020204030204" pitchFamily="34" charset="0"/>
                <a:cs typeface="Arial" panose="020B0604020202020204" pitchFamily="34" charset="0"/>
              </a:rPr>
              <a:t>THE PLAN OF SALVATION</a:t>
            </a:r>
            <a:endParaRPr lang="en-AU" sz="4800" dirty="0">
              <a:solidFill>
                <a:prstClr val="black"/>
              </a:solidFill>
              <a:latin typeface="Exo" panose="02000503000000000000" pitchFamily="50"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0"/>
            <a:ext cx="12192000" cy="6868510"/>
          </a:xfrm>
          <a:prstGeom prst="rect">
            <a:avLst/>
          </a:prstGeom>
        </p:spPr>
      </p:pic>
      <p:pic>
        <p:nvPicPr>
          <p:cNvPr id="5" name="Picture 4"/>
          <p:cNvPicPr>
            <a:picLocks noChangeAspect="1"/>
          </p:cNvPicPr>
          <p:nvPr/>
        </p:nvPicPr>
        <p:blipFill>
          <a:blip r:embed="rId3"/>
          <a:stretch>
            <a:fillRect/>
          </a:stretch>
        </p:blipFill>
        <p:spPr>
          <a:xfrm>
            <a:off x="7167014" y="2695573"/>
            <a:ext cx="5150134" cy="1834323"/>
          </a:xfrm>
          <a:prstGeom prst="rect">
            <a:avLst/>
          </a:prstGeom>
        </p:spPr>
      </p:pic>
      <p:pic>
        <p:nvPicPr>
          <p:cNvPr id="6" name="Picture 5"/>
          <p:cNvPicPr>
            <a:picLocks noChangeAspect="1"/>
          </p:cNvPicPr>
          <p:nvPr/>
        </p:nvPicPr>
        <p:blipFill>
          <a:blip r:embed="rId4"/>
          <a:stretch>
            <a:fillRect/>
          </a:stretch>
        </p:blipFill>
        <p:spPr>
          <a:xfrm>
            <a:off x="76200" y="87731"/>
            <a:ext cx="990600" cy="925699"/>
          </a:xfrm>
          <a:prstGeom prst="rect">
            <a:avLst/>
          </a:prstGeom>
        </p:spPr>
      </p:pic>
      <p:sp>
        <p:nvSpPr>
          <p:cNvPr id="7" name="Rectangle 6"/>
          <p:cNvSpPr/>
          <p:nvPr/>
        </p:nvSpPr>
        <p:spPr>
          <a:xfrm>
            <a:off x="6862885" y="4336720"/>
            <a:ext cx="5227515" cy="1015663"/>
          </a:xfrm>
          <a:prstGeom prst="rect">
            <a:avLst/>
          </a:prstGeom>
        </p:spPr>
        <p:txBody>
          <a:bodyPr wrap="square">
            <a:spAutoFit/>
          </a:bodyPr>
          <a:lstStyle/>
          <a:p>
            <a:pPr lvl="0" algn="ctr"/>
            <a:r>
              <a:rPr lang="en-AU" sz="3000" b="1" dirty="0">
                <a:solidFill>
                  <a:srgbClr val="FFC000">
                    <a:lumMod val="20000"/>
                    <a:lumOff val="80000"/>
                  </a:srgbClr>
                </a:solidFill>
                <a:latin typeface="Lucida Handwriting" panose="03010101010101010101" pitchFamily="66" charset="0"/>
                <a:cs typeface="Arial" panose="020B0604020202020204" pitchFamily="34" charset="0"/>
              </a:rPr>
              <a:t>WHY CHRIST UTTERED           THINGS KEPT SECRET?</a:t>
            </a:r>
          </a:p>
        </p:txBody>
      </p:sp>
      <p:sp>
        <p:nvSpPr>
          <p:cNvPr id="8" name="Rectangle 7"/>
          <p:cNvSpPr/>
          <p:nvPr/>
        </p:nvSpPr>
        <p:spPr>
          <a:xfrm>
            <a:off x="7151281" y="5734043"/>
            <a:ext cx="5181600" cy="853567"/>
          </a:xfrm>
          <a:prstGeom prst="rect">
            <a:avLst/>
          </a:prstGeom>
        </p:spPr>
        <p:txBody>
          <a:bodyPr wrap="square">
            <a:spAutoFit/>
          </a:bodyPr>
          <a:lstStyle/>
          <a:p>
            <a:pPr algn="ctr">
              <a:lnSpc>
                <a:spcPct val="107000"/>
              </a:lnSpc>
              <a:spcAft>
                <a:spcPts val="800"/>
              </a:spcAft>
            </a:pPr>
            <a:r>
              <a:rPr lang="en-AU" sz="2000" b="1" dirty="0">
                <a:solidFill>
                  <a:srgbClr val="F0BE21">
                    <a:lumMod val="20000"/>
                    <a:lumOff val="80000"/>
                  </a:srgbClr>
                </a:solidFill>
                <a:latin typeface="Calibri" panose="020F0502020204030204" pitchFamily="34" charset="0"/>
                <a:ea typeface="Calibri" panose="020F0502020204030204" pitchFamily="34" charset="0"/>
                <a:cs typeface="Times New Roman" panose="02020603050405020304" pitchFamily="18" charset="0"/>
              </a:rPr>
              <a:t>“THE TRUTH AS IT IS” - STUDY PROGRAM </a:t>
            </a:r>
          </a:p>
          <a:p>
            <a:pPr algn="ctr">
              <a:lnSpc>
                <a:spcPct val="107000"/>
              </a:lnSpc>
              <a:spcAft>
                <a:spcPts val="800"/>
              </a:spcAft>
            </a:pPr>
            <a:r>
              <a:rPr lang="en-AU" sz="2000" b="1" dirty="0">
                <a:solidFill>
                  <a:srgbClr val="F0BE21">
                    <a:lumMod val="20000"/>
                    <a:lumOff val="80000"/>
                  </a:srgbClr>
                </a:solidFill>
                <a:latin typeface="Calibri" panose="020F0502020204030204" pitchFamily="34" charset="0"/>
                <a:ea typeface="Calibri" panose="020F0502020204030204" pitchFamily="34" charset="0"/>
                <a:cs typeface="Times New Roman" panose="02020603050405020304" pitchFamily="18" charset="0"/>
              </a:rPr>
              <a:t>   CHRIST IS COMING SOON – ARE WE READY?</a:t>
            </a:r>
            <a:endParaRPr lang="en-AU" sz="1600" b="1" dirty="0">
              <a:solidFill>
                <a:srgbClr val="F0BE21">
                  <a:lumMod val="20000"/>
                  <a:lumOff val="80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4573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76200"/>
            <a:ext cx="12045462" cy="1323439"/>
          </a:xfrm>
          <a:prstGeom prst="rect">
            <a:avLst/>
          </a:prstGeom>
        </p:spPr>
        <p:txBody>
          <a:bodyPr wrap="square">
            <a:spAutoFit/>
          </a:bodyPr>
          <a:lstStyle/>
          <a:p>
            <a:pPr algn="ctr"/>
            <a:r>
              <a:rPr lang="en-AU" sz="4000" b="1" dirty="0">
                <a:solidFill>
                  <a:srgbClr val="FFC000">
                    <a:lumMod val="20000"/>
                    <a:lumOff val="80000"/>
                  </a:srgbClr>
                </a:solidFill>
                <a:latin typeface="Times New Roman" panose="02020603050405020304" pitchFamily="18" charset="0"/>
                <a:cs typeface="Times New Roman" panose="02020603050405020304" pitchFamily="18" charset="0"/>
              </a:rPr>
              <a:t>I WILL UTTER THINGS KEPT SECRET </a:t>
            </a:r>
          </a:p>
          <a:p>
            <a:pPr algn="ctr"/>
            <a:r>
              <a:rPr lang="en-AU" sz="4000" b="1" dirty="0">
                <a:solidFill>
                  <a:srgbClr val="FFC000">
                    <a:lumMod val="20000"/>
                    <a:lumOff val="80000"/>
                  </a:srgbClr>
                </a:solidFill>
                <a:latin typeface="Times New Roman" panose="02020603050405020304" pitchFamily="18" charset="0"/>
                <a:cs typeface="Times New Roman" panose="02020603050405020304" pitchFamily="18" charset="0"/>
              </a:rPr>
              <a:t>FROM THE FOUNDATION OF THE WORLD</a:t>
            </a:r>
          </a:p>
        </p:txBody>
      </p:sp>
      <p:sp>
        <p:nvSpPr>
          <p:cNvPr id="2" name="Rectangle 1"/>
          <p:cNvSpPr/>
          <p:nvPr/>
        </p:nvSpPr>
        <p:spPr>
          <a:xfrm>
            <a:off x="381000" y="1676400"/>
            <a:ext cx="11430000" cy="2616101"/>
          </a:xfrm>
          <a:prstGeom prst="rect">
            <a:avLst/>
          </a:prstGeom>
        </p:spPr>
        <p:txBody>
          <a:bodyPr wrap="square">
            <a:spAutoFit/>
          </a:bodyPr>
          <a:lstStyle/>
          <a:p>
            <a:pPr algn="just"/>
            <a:r>
              <a:rPr lang="en-AU" sz="3200" b="1" dirty="0">
                <a:solidFill>
                  <a:srgbClr val="FFC000">
                    <a:lumMod val="20000"/>
                    <a:lumOff val="80000"/>
                  </a:srgbClr>
                </a:solidFill>
                <a:latin typeface="Exo" panose="02000503000000000000" pitchFamily="50" charset="0"/>
                <a:cs typeface="Arial" panose="020B0604020202020204" pitchFamily="34" charset="0"/>
              </a:rPr>
              <a:t>“But blessed are your eyes for they see, and your ears for they hear; for assuredly, I say to you that many prophets and righteous men desired to see what you see, and did not see it, and to hear what you hear, and did not hear </a:t>
            </a:r>
            <a:r>
              <a:rPr lang="en-AU" sz="3600" b="1" dirty="0">
                <a:solidFill>
                  <a:srgbClr val="FFC000">
                    <a:lumMod val="20000"/>
                    <a:lumOff val="80000"/>
                  </a:srgbClr>
                </a:solidFill>
                <a:latin typeface="Exo" panose="02000503000000000000" pitchFamily="50" charset="0"/>
                <a:cs typeface="Arial" panose="020B0604020202020204" pitchFamily="34" charset="0"/>
              </a:rPr>
              <a:t>it</a:t>
            </a:r>
            <a:r>
              <a:rPr lang="en-AU" sz="3600" b="1" dirty="0">
                <a:solidFill>
                  <a:srgbClr val="FFC000">
                    <a:lumMod val="20000"/>
                    <a:lumOff val="80000"/>
                  </a:srgbClr>
                </a:solidFill>
                <a:latin typeface="Exo" panose="02000503000000000000" pitchFamily="50" charset="0"/>
              </a:rPr>
              <a:t>.” </a:t>
            </a:r>
            <a:r>
              <a:rPr lang="en-AU" sz="2000" b="1" dirty="0">
                <a:solidFill>
                  <a:srgbClr val="FFC000">
                    <a:lumMod val="20000"/>
                    <a:lumOff val="80000"/>
                  </a:srgbClr>
                </a:solidFill>
                <a:latin typeface="Exo" panose="02000503000000000000" pitchFamily="50" charset="0"/>
              </a:rPr>
              <a:t>MATTHEW 13: 16,17</a:t>
            </a:r>
            <a:endParaRPr lang="en-AU" sz="2000" b="1" dirty="0">
              <a:solidFill>
                <a:prstClr val="black"/>
              </a:solidFill>
            </a:endParaRPr>
          </a:p>
        </p:txBody>
      </p:sp>
      <p:sp>
        <p:nvSpPr>
          <p:cNvPr id="3" name="Rectangle 2"/>
          <p:cNvSpPr/>
          <p:nvPr/>
        </p:nvSpPr>
        <p:spPr>
          <a:xfrm>
            <a:off x="0" y="4038600"/>
            <a:ext cx="12192000" cy="1938992"/>
          </a:xfrm>
          <a:prstGeom prst="rect">
            <a:avLst/>
          </a:prstGeom>
        </p:spPr>
        <p:txBody>
          <a:bodyPr wrap="square">
            <a:spAutoFit/>
          </a:bodyPr>
          <a:lstStyle/>
          <a:p>
            <a:pPr algn="ctr"/>
            <a:r>
              <a:rPr lang="en-AU" sz="3200" dirty="0">
                <a:solidFill>
                  <a:srgbClr val="FFC000">
                    <a:lumMod val="20000"/>
                    <a:lumOff val="80000"/>
                  </a:srgbClr>
                </a:solidFill>
              </a:rPr>
              <a:t>“I will open My mouth in parables;</a:t>
            </a:r>
            <a:br>
              <a:rPr lang="en-AU" sz="3200" dirty="0">
                <a:solidFill>
                  <a:srgbClr val="FFC000">
                    <a:lumMod val="20000"/>
                    <a:lumOff val="80000"/>
                  </a:srgbClr>
                </a:solidFill>
              </a:rPr>
            </a:br>
            <a:r>
              <a:rPr lang="en-AU" sz="3200" i="1" u="sng" dirty="0">
                <a:solidFill>
                  <a:srgbClr val="FFC000">
                    <a:lumMod val="20000"/>
                    <a:lumOff val="80000"/>
                  </a:srgbClr>
                </a:solidFill>
              </a:rPr>
              <a:t>I will utter things kept secret </a:t>
            </a:r>
          </a:p>
          <a:p>
            <a:pPr algn="ctr"/>
            <a:r>
              <a:rPr lang="en-AU" sz="3200" i="1" u="sng" dirty="0">
                <a:solidFill>
                  <a:srgbClr val="FFC000">
                    <a:lumMod val="20000"/>
                    <a:lumOff val="80000"/>
                  </a:srgbClr>
                </a:solidFill>
              </a:rPr>
              <a:t>from the foundation of the world</a:t>
            </a:r>
            <a:r>
              <a:rPr lang="en-AU" sz="3200" i="1" dirty="0">
                <a:solidFill>
                  <a:srgbClr val="FFC000">
                    <a:lumMod val="20000"/>
                    <a:lumOff val="80000"/>
                  </a:srgbClr>
                </a:solidFill>
              </a:rPr>
              <a:t>.”</a:t>
            </a:r>
          </a:p>
          <a:p>
            <a:pPr algn="ctr"/>
            <a:r>
              <a:rPr lang="en-AU" sz="2400" i="1" dirty="0">
                <a:solidFill>
                  <a:srgbClr val="FFC000">
                    <a:lumMod val="20000"/>
                    <a:lumOff val="80000"/>
                  </a:srgbClr>
                </a:solidFill>
              </a:rPr>
              <a:t>Matthew 13:35</a:t>
            </a:r>
          </a:p>
        </p:txBody>
      </p:sp>
    </p:spTree>
    <p:extLst>
      <p:ext uri="{BB962C8B-B14F-4D97-AF65-F5344CB8AC3E}">
        <p14:creationId xmlns:p14="http://schemas.microsoft.com/office/powerpoint/2010/main" val="66877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372" y="1300976"/>
            <a:ext cx="1802396" cy="3909788"/>
          </a:xfrm>
          <a:prstGeom prst="rect">
            <a:avLst/>
          </a:prstGeom>
        </p:spPr>
        <p:txBody>
          <a:bodyPr wrap="square">
            <a:spAutoFit/>
          </a:bodyPr>
          <a:lstStyle/>
          <a:p>
            <a:pPr algn="ctr">
              <a:lnSpc>
                <a:spcPct val="107000"/>
              </a:lnSpc>
              <a:spcAft>
                <a:spcPts val="800"/>
              </a:spcAft>
            </a:pPr>
            <a:r>
              <a:rPr lang="en-GB" sz="24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1.</a:t>
            </a:r>
            <a:endParaRPr lang="en-AU" sz="24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a:p>
            <a:pPr algn="ctr">
              <a:lnSpc>
                <a:spcPct val="107000"/>
              </a:lnSpc>
              <a:spcAft>
                <a:spcPts val="800"/>
              </a:spcAft>
            </a:pPr>
            <a:r>
              <a:rPr lang="en-AU" sz="24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 </a:t>
            </a:r>
            <a:r>
              <a:rPr lang="en-AU" b="1"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THE PARABLE OF THE SOWER </a:t>
            </a:r>
            <a:r>
              <a:rPr lang="en-AU"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EXPLAINED</a:t>
            </a:r>
          </a:p>
          <a:p>
            <a:pPr lvl="0" algn="ctr">
              <a:lnSpc>
                <a:spcPct val="107000"/>
              </a:lnSpc>
              <a:spcAft>
                <a:spcPts val="800"/>
              </a:spcAft>
            </a:pPr>
            <a:r>
              <a:rPr lang="en-AU" sz="14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1. BY </a:t>
            </a:r>
            <a:r>
              <a:rPr lang="en-AU" sz="1400" b="1"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THE </a:t>
            </a:r>
            <a:r>
              <a:rPr lang="en-AU" sz="14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WAYSIDE</a:t>
            </a:r>
            <a:endParaRPr lang="en-AU" sz="1600" b="1"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a:p>
            <a:pPr lvl="0" algn="ctr">
              <a:lnSpc>
                <a:spcPct val="107000"/>
              </a:lnSpc>
              <a:spcAft>
                <a:spcPts val="800"/>
              </a:spcAft>
            </a:pPr>
            <a:r>
              <a:rPr lang="en-AU" sz="16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2. </a:t>
            </a:r>
            <a:r>
              <a:rPr lang="en-AU" sz="12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ON </a:t>
            </a:r>
            <a:r>
              <a:rPr lang="en-AU" sz="1200" b="1"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STONY </a:t>
            </a:r>
            <a:r>
              <a:rPr lang="en-AU" sz="12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PLACES</a:t>
            </a:r>
          </a:p>
          <a:p>
            <a:pPr algn="ctr">
              <a:lnSpc>
                <a:spcPct val="107000"/>
              </a:lnSpc>
              <a:spcAft>
                <a:spcPts val="800"/>
              </a:spcAft>
            </a:pPr>
            <a:r>
              <a:rPr lang="en-AU" sz="1600" b="1" i="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3. </a:t>
            </a:r>
            <a:r>
              <a:rPr lang="en-AU" sz="16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seed</a:t>
            </a:r>
            <a:r>
              <a:rPr lang="en-AU" sz="1600" b="1" dirty="0" smtClean="0">
                <a:solidFill>
                  <a:srgbClr val="FFC000">
                    <a:lumMod val="20000"/>
                    <a:lumOff val="80000"/>
                  </a:srgbClr>
                </a:solidFill>
                <a:latin typeface="Exo" panose="02000503000000000000" pitchFamily="50" charset="0"/>
                <a:ea typeface="Calibri" panose="020F0502020204030204" pitchFamily="34" charset="0"/>
                <a:cs typeface="Calibri" panose="020F0502020204030204" pitchFamily="34" charset="0"/>
              </a:rPr>
              <a:t> </a:t>
            </a:r>
            <a:r>
              <a:rPr lang="en-AU" sz="16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among </a:t>
            </a:r>
          </a:p>
          <a:p>
            <a:pPr algn="ctr">
              <a:lnSpc>
                <a:spcPct val="107000"/>
              </a:lnSpc>
              <a:spcAft>
                <a:spcPts val="800"/>
              </a:spcAft>
            </a:pPr>
            <a:r>
              <a:rPr lang="en-AU" sz="16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the thorns</a:t>
            </a:r>
          </a:p>
          <a:p>
            <a:pPr algn="ctr">
              <a:lnSpc>
                <a:spcPct val="107000"/>
              </a:lnSpc>
              <a:spcAft>
                <a:spcPts val="800"/>
              </a:spcAft>
            </a:pPr>
            <a:r>
              <a:rPr lang="en-GB" sz="14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 4. SEED ON THE</a:t>
            </a:r>
          </a:p>
          <a:p>
            <a:pPr lvl="0" algn="ctr">
              <a:lnSpc>
                <a:spcPct val="107000"/>
              </a:lnSpc>
              <a:spcAft>
                <a:spcPts val="800"/>
              </a:spcAft>
            </a:pPr>
            <a:r>
              <a:rPr lang="en-GB" sz="1400" b="1" dirty="0" smtClean="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rPr>
              <a:t> GOOD GROUND</a:t>
            </a:r>
          </a:p>
          <a:p>
            <a:pPr lvl="0" algn="ctr">
              <a:lnSpc>
                <a:spcPct val="107000"/>
              </a:lnSpc>
              <a:spcAft>
                <a:spcPts val="800"/>
              </a:spcAft>
            </a:pPr>
            <a:endParaRPr lang="en-AU" sz="1200" baseline="300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00723" y="4970679"/>
            <a:ext cx="1286106" cy="1775495"/>
          </a:xfrm>
          <a:prstGeom prst="rect">
            <a:avLst/>
          </a:prstGeom>
        </p:spPr>
      </p:pic>
      <p:pic>
        <p:nvPicPr>
          <p:cNvPr id="7" name="Picture 6"/>
          <p:cNvPicPr>
            <a:picLocks noChangeAspect="1"/>
          </p:cNvPicPr>
          <p:nvPr/>
        </p:nvPicPr>
        <p:blipFill>
          <a:blip r:embed="rId3"/>
          <a:stretch>
            <a:fillRect/>
          </a:stretch>
        </p:blipFill>
        <p:spPr>
          <a:xfrm>
            <a:off x="1486829" y="4478500"/>
            <a:ext cx="1687428" cy="1464528"/>
          </a:xfrm>
          <a:prstGeom prst="rect">
            <a:avLst/>
          </a:prstGeom>
        </p:spPr>
      </p:pic>
      <p:sp>
        <p:nvSpPr>
          <p:cNvPr id="8" name="Rectangle 7"/>
          <p:cNvSpPr/>
          <p:nvPr/>
        </p:nvSpPr>
        <p:spPr>
          <a:xfrm>
            <a:off x="1375316" y="3893725"/>
            <a:ext cx="1910454" cy="584775"/>
          </a:xfrm>
          <a:prstGeom prst="rect">
            <a:avLst/>
          </a:prstGeom>
        </p:spPr>
        <p:txBody>
          <a:bodyPr wrap="square">
            <a:spAutoFit/>
          </a:bodyPr>
          <a:lstStyle/>
          <a:p>
            <a:pPr algn="ctr"/>
            <a:r>
              <a:rPr lang="en-AU" sz="1600" b="1" dirty="0" smtClean="0">
                <a:solidFill>
                  <a:srgbClr val="FFC000">
                    <a:lumMod val="20000"/>
                    <a:lumOff val="80000"/>
                  </a:srgbClr>
                </a:solidFill>
                <a:latin typeface="Exo" panose="02000503000000000000" pitchFamily="50" charset="0"/>
              </a:rPr>
              <a:t>THE WHEAT </a:t>
            </a:r>
            <a:r>
              <a:rPr lang="en-AU" sz="1600" b="1" dirty="0" smtClean="0">
                <a:solidFill>
                  <a:srgbClr val="FFC000">
                    <a:lumMod val="20000"/>
                    <a:lumOff val="80000"/>
                  </a:srgbClr>
                </a:solidFill>
                <a:latin typeface="Exo" panose="02000503000000000000" pitchFamily="50" charset="0"/>
              </a:rPr>
              <a:t>AND </a:t>
            </a:r>
            <a:r>
              <a:rPr lang="en-AU" sz="1600" b="1" dirty="0" smtClean="0">
                <a:solidFill>
                  <a:srgbClr val="FFC000">
                    <a:lumMod val="20000"/>
                    <a:lumOff val="80000"/>
                  </a:srgbClr>
                </a:solidFill>
                <a:latin typeface="Exo" panose="02000503000000000000" pitchFamily="50" charset="0"/>
              </a:rPr>
              <a:t>THE TARESD</a:t>
            </a:r>
            <a:endParaRPr lang="en-AU" sz="1600" dirty="0"/>
          </a:p>
        </p:txBody>
      </p:sp>
      <p:pic>
        <p:nvPicPr>
          <p:cNvPr id="9" name="Picture 8"/>
          <p:cNvPicPr>
            <a:picLocks noChangeAspect="1"/>
          </p:cNvPicPr>
          <p:nvPr/>
        </p:nvPicPr>
        <p:blipFill>
          <a:blip r:embed="rId4"/>
          <a:stretch>
            <a:fillRect/>
          </a:stretch>
        </p:blipFill>
        <p:spPr>
          <a:xfrm>
            <a:off x="3174257" y="3932748"/>
            <a:ext cx="1938589" cy="1498932"/>
          </a:xfrm>
          <a:prstGeom prst="rect">
            <a:avLst/>
          </a:prstGeom>
        </p:spPr>
      </p:pic>
      <p:sp>
        <p:nvSpPr>
          <p:cNvPr id="10" name="Rectangle 9"/>
          <p:cNvSpPr/>
          <p:nvPr/>
        </p:nvSpPr>
        <p:spPr>
          <a:xfrm>
            <a:off x="3174257" y="3255870"/>
            <a:ext cx="1866094" cy="646331"/>
          </a:xfrm>
          <a:prstGeom prst="rect">
            <a:avLst/>
          </a:prstGeom>
        </p:spPr>
        <p:txBody>
          <a:bodyPr wrap="square">
            <a:spAutoFit/>
          </a:bodyPr>
          <a:lstStyle/>
          <a:p>
            <a:pPr lvl="0" algn="ctr"/>
            <a:r>
              <a:rPr lang="en-AU"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THE MUSTARD SEED</a:t>
            </a:r>
            <a:endParaRPr lang="en-AU" dirty="0">
              <a:solidFill>
                <a:prstClr val="black"/>
              </a:solidFill>
            </a:endParaRPr>
          </a:p>
        </p:txBody>
      </p:sp>
      <p:pic>
        <p:nvPicPr>
          <p:cNvPr id="11"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512" y="3328707"/>
            <a:ext cx="1595567" cy="1714809"/>
          </a:xfrm>
          <a:prstGeom prst="rect">
            <a:avLst/>
          </a:prstGeom>
        </p:spPr>
      </p:pic>
      <p:sp>
        <p:nvSpPr>
          <p:cNvPr id="12" name="Rectangle 11"/>
          <p:cNvSpPr/>
          <p:nvPr/>
        </p:nvSpPr>
        <p:spPr>
          <a:xfrm>
            <a:off x="5112845" y="2676293"/>
            <a:ext cx="1616899" cy="584775"/>
          </a:xfrm>
          <a:prstGeom prst="rect">
            <a:avLst/>
          </a:prstGeom>
        </p:spPr>
        <p:txBody>
          <a:bodyPr wrap="square">
            <a:spAutoFit/>
          </a:bodyPr>
          <a:lstStyle/>
          <a:p>
            <a:pPr algn="ctr"/>
            <a:r>
              <a:rPr lang="en-AU" sz="1600" b="1" dirty="0" smtClean="0">
                <a:solidFill>
                  <a:srgbClr val="FFC000">
                    <a:lumMod val="20000"/>
                    <a:lumOff val="80000"/>
                  </a:srgbClr>
                </a:solidFill>
                <a:latin typeface="Exo" panose="02000503000000000000" pitchFamily="50" charset="0"/>
              </a:rPr>
              <a:t>THE PARABLE OF THE LEAVEN</a:t>
            </a:r>
            <a:endParaRPr lang="en-AU" sz="1600" b="1" dirty="0">
              <a:solidFill>
                <a:srgbClr val="FFC000">
                  <a:lumMod val="20000"/>
                  <a:lumOff val="80000"/>
                </a:srgbClr>
              </a:solidFill>
              <a:latin typeface="Exo" panose="02000503000000000000" pitchFamily="50" charset="0"/>
            </a:endParaRPr>
          </a:p>
        </p:txBody>
      </p:sp>
      <p:pic>
        <p:nvPicPr>
          <p:cNvPr id="13" name="Picture 2" descr="Free Visuals: Parables about hidden treasure, a valuable pearl and a catch  of fish. Matthew 13:44-53 | Parables, Bible for kids, Bible cla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9745" y="2676293"/>
            <a:ext cx="1537026" cy="150663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02243" y="2096429"/>
            <a:ext cx="1464527" cy="584775"/>
          </a:xfrm>
          <a:prstGeom prst="rect">
            <a:avLst/>
          </a:prstGeom>
        </p:spPr>
        <p:txBody>
          <a:bodyPr wrap="square">
            <a:spAutoFit/>
          </a:bodyPr>
          <a:lstStyle/>
          <a:p>
            <a:pPr lvl="0" algn="ctr"/>
            <a:r>
              <a:rPr lang="en-AU" sz="1600" b="1" dirty="0">
                <a:solidFill>
                  <a:srgbClr val="FFC000">
                    <a:lumMod val="20000"/>
                    <a:lumOff val="80000"/>
                  </a:srgbClr>
                </a:solidFill>
                <a:latin typeface="Exo" panose="02000503000000000000" pitchFamily="50" charset="0"/>
              </a:rPr>
              <a:t>THE HIDDEN TREASURE</a:t>
            </a:r>
          </a:p>
        </p:txBody>
      </p:sp>
      <p:pic>
        <p:nvPicPr>
          <p:cNvPr id="15" name="Picture 14"/>
          <p:cNvPicPr>
            <a:picLocks noChangeAspect="1"/>
          </p:cNvPicPr>
          <p:nvPr/>
        </p:nvPicPr>
        <p:blipFill>
          <a:blip r:embed="rId7"/>
          <a:stretch>
            <a:fillRect/>
          </a:stretch>
        </p:blipFill>
        <p:spPr>
          <a:xfrm>
            <a:off x="8277438" y="2132399"/>
            <a:ext cx="1678728" cy="1446636"/>
          </a:xfrm>
          <a:prstGeom prst="rect">
            <a:avLst/>
          </a:prstGeom>
        </p:spPr>
      </p:pic>
      <p:sp>
        <p:nvSpPr>
          <p:cNvPr id="16" name="Rectangle 15"/>
          <p:cNvSpPr/>
          <p:nvPr/>
        </p:nvSpPr>
        <p:spPr>
          <a:xfrm>
            <a:off x="8277438" y="1553737"/>
            <a:ext cx="1740557" cy="584775"/>
          </a:xfrm>
          <a:prstGeom prst="rect">
            <a:avLst/>
          </a:prstGeom>
        </p:spPr>
        <p:txBody>
          <a:bodyPr wrap="square">
            <a:spAutoFit/>
          </a:bodyPr>
          <a:lstStyle/>
          <a:p>
            <a:pPr algn="ctr"/>
            <a:r>
              <a:rPr lang="en-AU" sz="1600" b="1" dirty="0" smtClean="0">
                <a:solidFill>
                  <a:srgbClr val="FFC000">
                    <a:lumMod val="40000"/>
                    <a:lumOff val="60000"/>
                  </a:srgbClr>
                </a:solidFill>
                <a:latin typeface="Exo" panose="02000503000000000000" pitchFamily="50" charset="0"/>
                <a:ea typeface="Times New Roman" panose="02020603050405020304" pitchFamily="18" charset="0"/>
                <a:cs typeface="Times New Roman" panose="02020603050405020304" pitchFamily="18" charset="0"/>
              </a:rPr>
              <a:t>THE PEARL OF GREAT PRICE</a:t>
            </a:r>
            <a:endParaRPr lang="en-AU" sz="1600" dirty="0"/>
          </a:p>
        </p:txBody>
      </p:sp>
      <p:pic>
        <p:nvPicPr>
          <p:cNvPr id="17" name="Picture 16"/>
          <p:cNvPicPr>
            <a:picLocks noChangeAspect="1"/>
          </p:cNvPicPr>
          <p:nvPr/>
        </p:nvPicPr>
        <p:blipFill>
          <a:blip r:embed="rId8"/>
          <a:stretch>
            <a:fillRect/>
          </a:stretch>
        </p:blipFill>
        <p:spPr>
          <a:xfrm>
            <a:off x="9966833" y="1464527"/>
            <a:ext cx="2225167" cy="2009486"/>
          </a:xfrm>
          <a:prstGeom prst="rect">
            <a:avLst/>
          </a:prstGeom>
        </p:spPr>
      </p:pic>
      <p:sp>
        <p:nvSpPr>
          <p:cNvPr id="18" name="Rectangle 17"/>
          <p:cNvSpPr/>
          <p:nvPr/>
        </p:nvSpPr>
        <p:spPr>
          <a:xfrm>
            <a:off x="10017995" y="765717"/>
            <a:ext cx="2174005" cy="646331"/>
          </a:xfrm>
          <a:prstGeom prst="rect">
            <a:avLst/>
          </a:prstGeom>
        </p:spPr>
        <p:txBody>
          <a:bodyPr wrap="square">
            <a:spAutoFit/>
          </a:bodyPr>
          <a:lstStyle/>
          <a:p>
            <a:pPr lvl="0" algn="ctr"/>
            <a:r>
              <a:rPr lang="en-AU" b="1" dirty="0">
                <a:solidFill>
                  <a:srgbClr val="FFC000">
                    <a:lumMod val="40000"/>
                    <a:lumOff val="60000"/>
                  </a:srgbClr>
                </a:solidFill>
                <a:latin typeface="Exo" panose="02000503000000000000" pitchFamily="50" charset="0"/>
              </a:rPr>
              <a:t>THE PARABLE OF THE DRAGNET</a:t>
            </a:r>
          </a:p>
        </p:txBody>
      </p:sp>
      <p:sp>
        <p:nvSpPr>
          <p:cNvPr id="19" name="Rectangle 18"/>
          <p:cNvSpPr/>
          <p:nvPr/>
        </p:nvSpPr>
        <p:spPr>
          <a:xfrm>
            <a:off x="4861685" y="4573881"/>
            <a:ext cx="9144000" cy="1938992"/>
          </a:xfrm>
          <a:prstGeom prst="rect">
            <a:avLst/>
          </a:prstGeom>
        </p:spPr>
        <p:txBody>
          <a:bodyPr wrap="square">
            <a:spAutoFit/>
          </a:bodyPr>
          <a:lstStyle/>
          <a:p>
            <a:pPr lvl="0" algn="ctr"/>
            <a:r>
              <a:rPr lang="en-AU" sz="3200" dirty="0">
                <a:solidFill>
                  <a:srgbClr val="FFC000">
                    <a:lumMod val="20000"/>
                    <a:lumOff val="80000"/>
                  </a:srgbClr>
                </a:solidFill>
              </a:rPr>
              <a:t>“I will open My mouth in parables;</a:t>
            </a:r>
            <a:br>
              <a:rPr lang="en-AU" sz="3200" dirty="0">
                <a:solidFill>
                  <a:srgbClr val="FFC000">
                    <a:lumMod val="20000"/>
                    <a:lumOff val="80000"/>
                  </a:srgbClr>
                </a:solidFill>
              </a:rPr>
            </a:br>
            <a:r>
              <a:rPr lang="en-AU" sz="3200" i="1" u="sng" dirty="0">
                <a:solidFill>
                  <a:srgbClr val="FFC000">
                    <a:lumMod val="20000"/>
                    <a:lumOff val="80000"/>
                  </a:srgbClr>
                </a:solidFill>
              </a:rPr>
              <a:t>I will utter things kept secret </a:t>
            </a:r>
          </a:p>
          <a:p>
            <a:pPr lvl="0" algn="ctr"/>
            <a:r>
              <a:rPr lang="en-AU" sz="3200" i="1" u="sng" dirty="0">
                <a:solidFill>
                  <a:srgbClr val="FFC000">
                    <a:lumMod val="20000"/>
                    <a:lumOff val="80000"/>
                  </a:srgbClr>
                </a:solidFill>
              </a:rPr>
              <a:t>from the foundation of the world</a:t>
            </a:r>
            <a:r>
              <a:rPr lang="en-AU" sz="3200" i="1" dirty="0">
                <a:solidFill>
                  <a:srgbClr val="FFC000">
                    <a:lumMod val="20000"/>
                    <a:lumOff val="80000"/>
                  </a:srgbClr>
                </a:solidFill>
              </a:rPr>
              <a:t>.”</a:t>
            </a:r>
          </a:p>
          <a:p>
            <a:pPr lvl="0" algn="ctr"/>
            <a:r>
              <a:rPr lang="en-AU" sz="2400" i="1" dirty="0">
                <a:solidFill>
                  <a:srgbClr val="FFC000">
                    <a:lumMod val="20000"/>
                    <a:lumOff val="80000"/>
                  </a:srgbClr>
                </a:solidFill>
              </a:rPr>
              <a:t>Matthew 13:35</a:t>
            </a:r>
          </a:p>
        </p:txBody>
      </p:sp>
      <p:sp>
        <p:nvSpPr>
          <p:cNvPr id="20" name="Rectangle 19"/>
          <p:cNvSpPr/>
          <p:nvPr/>
        </p:nvSpPr>
        <p:spPr>
          <a:xfrm>
            <a:off x="2193073" y="151714"/>
            <a:ext cx="8740884" cy="707886"/>
          </a:xfrm>
          <a:prstGeom prst="rect">
            <a:avLst/>
          </a:prstGeom>
        </p:spPr>
        <p:txBody>
          <a:bodyPr wrap="square">
            <a:spAutoFit/>
          </a:bodyPr>
          <a:lstStyle/>
          <a:p>
            <a:r>
              <a:rPr lang="en-AU" sz="4000" b="1" u="sng" dirty="0" smtClean="0">
                <a:solidFill>
                  <a:srgbClr val="FFC000">
                    <a:lumMod val="20000"/>
                    <a:lumOff val="80000"/>
                  </a:srgbClr>
                </a:solidFill>
              </a:rPr>
              <a:t>I WILL UTTER THINGS KEPT SECRET </a:t>
            </a:r>
            <a:endParaRPr lang="en-AU" sz="2400" b="1" dirty="0"/>
          </a:p>
        </p:txBody>
      </p:sp>
    </p:spTree>
    <p:extLst>
      <p:ext uri="{BB962C8B-B14F-4D97-AF65-F5344CB8AC3E}">
        <p14:creationId xmlns:p14="http://schemas.microsoft.com/office/powerpoint/2010/main" val="1361115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609600"/>
            <a:ext cx="11582400" cy="1323439"/>
          </a:xfrm>
          <a:prstGeom prst="rect">
            <a:avLst/>
          </a:prstGeom>
        </p:spPr>
        <p:txBody>
          <a:bodyPr wrap="square">
            <a:spAutoFit/>
          </a:bodyPr>
          <a:lstStyle/>
          <a:p>
            <a:pPr algn="just">
              <a:lnSpc>
                <a:spcPts val="1800"/>
              </a:lnSpc>
              <a:spcAft>
                <a:spcPts val="750"/>
              </a:spcAft>
            </a:pPr>
            <a:r>
              <a:rPr lang="en-AU" sz="2400" b="1" baseline="30000"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51 </a:t>
            </a:r>
            <a:r>
              <a:rPr lang="en-AU" sz="24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Jesus said to them, </a:t>
            </a:r>
            <a:r>
              <a:rPr lang="en-AU" sz="2400" b="1" i="1"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“Have you understood all these things</a:t>
            </a:r>
            <a:r>
              <a:rPr lang="en-AU" sz="2400" b="1"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AU" sz="2400" b="1" dirty="0">
              <a:solidFill>
                <a:srgbClr val="FFC000">
                  <a:lumMod val="20000"/>
                  <a:lumOff val="80000"/>
                </a:srgb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Aft>
                <a:spcPts val="750"/>
              </a:spcAft>
            </a:pPr>
            <a:r>
              <a:rPr lang="en-AU" sz="24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They said to Him, “Yes, Lord.” </a:t>
            </a:r>
            <a:r>
              <a:rPr lang="en-AU" sz="2400" b="1" baseline="30000"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52 </a:t>
            </a:r>
            <a:r>
              <a:rPr lang="en-AU" sz="24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Then He said to them, “Therefore every scribe</a:t>
            </a:r>
          </a:p>
          <a:p>
            <a:pPr algn="just">
              <a:lnSpc>
                <a:spcPts val="1800"/>
              </a:lnSpc>
              <a:spcAft>
                <a:spcPts val="750"/>
              </a:spcAft>
            </a:pPr>
            <a:r>
              <a:rPr lang="en-AU" sz="24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 instructed concerning the kingdom of heaven is like a householder </a:t>
            </a:r>
            <a:r>
              <a:rPr lang="en-AU" sz="2800" b="1" i="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who brings </a:t>
            </a:r>
          </a:p>
          <a:p>
            <a:pPr algn="just">
              <a:lnSpc>
                <a:spcPts val="1800"/>
              </a:lnSpc>
              <a:spcAft>
                <a:spcPts val="750"/>
              </a:spcAft>
            </a:pPr>
            <a:r>
              <a:rPr lang="en-AU" sz="2800" b="1" i="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out of his treasure things new and old</a:t>
            </a:r>
            <a:r>
              <a:rPr lang="en-AU" sz="24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dirty="0">
                <a:solidFill>
                  <a:srgbClr val="FFC000">
                    <a:lumMod val="40000"/>
                    <a:lumOff val="60000"/>
                  </a:srgbClr>
                </a:solidFill>
              </a:rPr>
              <a:t>MATTHEW 13: 51,52</a:t>
            </a:r>
            <a:endParaRPr lang="en-AU" dirty="0">
              <a:solidFill>
                <a:srgbClr val="FFC000">
                  <a:lumMod val="40000"/>
                  <a:lumOff val="60000"/>
                </a:srgbClr>
              </a:solidFill>
              <a:ea typeface="Calibri" panose="020F0502020204030204" pitchFamily="34" charset="0"/>
              <a:cs typeface="Times New Roman" panose="02020603050405020304" pitchFamily="18" charset="0"/>
            </a:endParaRPr>
          </a:p>
        </p:txBody>
      </p:sp>
      <p:sp>
        <p:nvSpPr>
          <p:cNvPr id="2" name="Rectangle 1"/>
          <p:cNvSpPr/>
          <p:nvPr/>
        </p:nvSpPr>
        <p:spPr>
          <a:xfrm>
            <a:off x="0" y="187316"/>
            <a:ext cx="12141108" cy="323165"/>
          </a:xfrm>
          <a:prstGeom prst="rect">
            <a:avLst/>
          </a:prstGeom>
        </p:spPr>
        <p:txBody>
          <a:bodyPr wrap="square">
            <a:spAutoFit/>
          </a:bodyPr>
          <a:lstStyle/>
          <a:p>
            <a:pPr algn="ctr">
              <a:lnSpc>
                <a:spcPts val="1800"/>
              </a:lnSpc>
              <a:spcAft>
                <a:spcPts val="750"/>
              </a:spcAft>
            </a:pPr>
            <a:r>
              <a:rPr lang="en-AU" sz="2800" dirty="0">
                <a:solidFill>
                  <a:srgbClr val="FFC000">
                    <a:lumMod val="20000"/>
                    <a:lumOff val="80000"/>
                  </a:srgbClr>
                </a:solidFill>
                <a:ea typeface="Times New Roman" panose="02020603050405020304" pitchFamily="18" charset="0"/>
                <a:cs typeface="Calibri" panose="020F0502020204030204" pitchFamily="34" charset="0"/>
              </a:rPr>
              <a:t> </a:t>
            </a:r>
            <a:r>
              <a:rPr lang="en-AU" sz="3600" dirty="0">
                <a:solidFill>
                  <a:srgbClr val="FFC000">
                    <a:lumMod val="20000"/>
                    <a:lumOff val="80000"/>
                  </a:srgbClr>
                </a:solidFill>
                <a:ea typeface="Times New Roman" panose="02020603050405020304" pitchFamily="18" charset="0"/>
                <a:cs typeface="Times New Roman" panose="02020603050405020304" pitchFamily="18" charset="0"/>
              </a:rPr>
              <a:t>“</a:t>
            </a:r>
            <a:r>
              <a:rPr lang="en-AU" sz="3600" b="1" dirty="0">
                <a:solidFill>
                  <a:srgbClr val="FFC000">
                    <a:lumMod val="20000"/>
                    <a:lumOff val="80000"/>
                  </a:srgbClr>
                </a:solidFill>
                <a:ea typeface="Times New Roman" panose="02020603050405020304" pitchFamily="18" charset="0"/>
                <a:cs typeface="Times New Roman" panose="02020603050405020304" pitchFamily="18" charset="0"/>
              </a:rPr>
              <a:t>HAVE YOU UNDERSTOOD ALL THESE THINGS?”</a:t>
            </a:r>
            <a:endParaRPr lang="en-AU" sz="2400" dirty="0">
              <a:solidFill>
                <a:srgbClr val="FFC000">
                  <a:lumMod val="20000"/>
                  <a:lumOff val="80000"/>
                </a:srgbClr>
              </a:solidFill>
              <a:ea typeface="Calibri" panose="020F0502020204030204" pitchFamily="34" charset="0"/>
              <a:cs typeface="Times New Roman" panose="02020603050405020304" pitchFamily="18" charset="0"/>
            </a:endParaRPr>
          </a:p>
        </p:txBody>
      </p:sp>
      <p:sp>
        <p:nvSpPr>
          <p:cNvPr id="4" name="Rectangle 3"/>
          <p:cNvSpPr/>
          <p:nvPr/>
        </p:nvSpPr>
        <p:spPr>
          <a:xfrm>
            <a:off x="232610" y="2454442"/>
            <a:ext cx="11726881" cy="3975447"/>
          </a:xfrm>
          <a:prstGeom prst="rect">
            <a:avLst/>
          </a:prstGeom>
        </p:spPr>
        <p:txBody>
          <a:bodyPr wrap="square">
            <a:spAutoFit/>
          </a:bodyPr>
          <a:lstStyle/>
          <a:p>
            <a:pPr algn="ctr">
              <a:lnSpc>
                <a:spcPts val="1800"/>
              </a:lnSpc>
              <a:spcAft>
                <a:spcPts val="750"/>
              </a:spcAft>
            </a:pPr>
            <a:r>
              <a:rPr lang="en-AU" sz="3200" b="1"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JESUS REJECTED AT NAZARETH</a:t>
            </a:r>
            <a:endParaRPr lang="en-AU" sz="500" b="1" dirty="0">
              <a:solidFill>
                <a:srgbClr val="FFC000">
                  <a:lumMod val="40000"/>
                  <a:lumOff val="60000"/>
                </a:srgb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750"/>
              </a:spcAft>
            </a:pPr>
            <a:r>
              <a:rPr lang="en-AU" sz="2100" b="1" baseline="30000"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53 </a:t>
            </a: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Now it came to pass, when Jesus had finished these parables, </a:t>
            </a:r>
            <a:r>
              <a:rPr lang="en-AU" sz="2100" b="1" i="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that He departed from there</a:t>
            </a: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100" b="1" baseline="30000"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54 </a:t>
            </a: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When He had come to His own country, He taught them in their synagogue, so </a:t>
            </a:r>
            <a:r>
              <a:rPr lang="en-AU" sz="24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that they were astonished and said, </a:t>
            </a:r>
            <a:r>
              <a:rPr lang="en-AU" sz="2400" b="1" i="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“Where did this Man get this wisdom and these mighty works</a:t>
            </a:r>
            <a:r>
              <a:rPr lang="en-AU" sz="2100" b="1" i="1"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a:t>
            </a:r>
            <a:r>
              <a:rPr lang="en-AU" sz="2100" b="1" i="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100" b="1" baseline="30000"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55 </a:t>
            </a:r>
            <a:r>
              <a:rPr lang="en-AU" sz="2400" b="1" i="1"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Is this not the carpenter’s son?</a:t>
            </a:r>
            <a:r>
              <a:rPr lang="en-AU" sz="2400" b="1" i="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750"/>
              </a:spcAft>
            </a:pP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Is not His mother called Mary? And His brothers James, </a:t>
            </a:r>
            <a:r>
              <a:rPr lang="en-AU" sz="2100" b="1" dirty="0" err="1">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Joses</a:t>
            </a: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 Simon, and Judas? </a:t>
            </a:r>
          </a:p>
          <a:p>
            <a:pPr algn="just">
              <a:spcAft>
                <a:spcPts val="750"/>
              </a:spcAft>
            </a:pPr>
            <a:r>
              <a:rPr lang="en-AU" sz="2100" b="1" baseline="30000"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56 </a:t>
            </a: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And His sisters, are they not all with us</a:t>
            </a:r>
            <a:r>
              <a:rPr lang="en-AU" sz="24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Where then did this Man get all these things?” </a:t>
            </a:r>
          </a:p>
          <a:p>
            <a:pPr algn="just">
              <a:spcAft>
                <a:spcPts val="750"/>
              </a:spcAft>
            </a:pPr>
            <a:r>
              <a:rPr lang="en-AU" sz="2400" b="1" i="1" baseline="30000"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57 </a:t>
            </a:r>
            <a:r>
              <a:rPr lang="en-AU" sz="2400" b="1" i="1" dirty="0">
                <a:solidFill>
                  <a:srgbClr val="FFC000">
                    <a:lumMod val="20000"/>
                    <a:lumOff val="80000"/>
                  </a:srgbClr>
                </a:solidFill>
                <a:latin typeface="Times New Roman" panose="02020603050405020304" pitchFamily="18" charset="0"/>
                <a:ea typeface="Times New Roman" panose="02020603050405020304" pitchFamily="18" charset="0"/>
                <a:cs typeface="Times New Roman" panose="02020603050405020304" pitchFamily="18" charset="0"/>
              </a:rPr>
              <a:t>So they were offended at Him.</a:t>
            </a:r>
            <a:endParaRPr lang="en-AU" sz="2400" b="1" dirty="0">
              <a:solidFill>
                <a:srgbClr val="FFC000">
                  <a:lumMod val="20000"/>
                  <a:lumOff val="80000"/>
                </a:srgb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750"/>
              </a:spcAft>
            </a:pP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But Jesus said to them, “A prophet is not without honour except in his own country and in his own house.” </a:t>
            </a:r>
            <a:r>
              <a:rPr lang="en-AU" sz="2100" b="1" baseline="30000"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58 </a:t>
            </a:r>
            <a:r>
              <a:rPr lang="en-AU" sz="2100" b="1" dirty="0">
                <a:solidFill>
                  <a:srgbClr val="FFC000">
                    <a:lumMod val="40000"/>
                    <a:lumOff val="60000"/>
                  </a:srgbClr>
                </a:solidFill>
                <a:latin typeface="Times New Roman" panose="02020603050405020304" pitchFamily="18" charset="0"/>
                <a:ea typeface="Times New Roman" panose="02020603050405020304" pitchFamily="18" charset="0"/>
                <a:cs typeface="Times New Roman" panose="02020603050405020304" pitchFamily="18" charset="0"/>
              </a:rPr>
              <a:t>Now He did not do many mighty works there because of their unbelief. </a:t>
            </a:r>
            <a:r>
              <a:rPr lang="en-AU" b="1" dirty="0">
                <a:solidFill>
                  <a:srgbClr val="FFC000">
                    <a:lumMod val="40000"/>
                    <a:lumOff val="60000"/>
                  </a:srgbClr>
                </a:solidFill>
                <a:latin typeface="Times New Roman" panose="02020603050405020304" pitchFamily="18" charset="0"/>
                <a:cs typeface="Times New Roman" panose="02020603050405020304" pitchFamily="18" charset="0"/>
              </a:rPr>
              <a:t>MATTHEW 13: 53 - 58</a:t>
            </a:r>
            <a:endParaRPr lang="en-AU" b="1" dirty="0">
              <a:solidFill>
                <a:srgbClr val="FFC000">
                  <a:lumMod val="40000"/>
                  <a:lumOff val="6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32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219200"/>
            <a:ext cx="10896600" cy="6063198"/>
          </a:xfrm>
          <a:prstGeom prst="rect">
            <a:avLst/>
          </a:prstGeom>
        </p:spPr>
        <p:txBody>
          <a:bodyPr wrap="square">
            <a:spAutoFit/>
          </a:bodyPr>
          <a:lstStyle/>
          <a:p>
            <a:pPr algn="just"/>
            <a:r>
              <a:rPr lang="en-AU" sz="2800" dirty="0">
                <a:solidFill>
                  <a:srgbClr val="FFC000">
                    <a:lumMod val="40000"/>
                    <a:lumOff val="60000"/>
                  </a:srgbClr>
                </a:solidFill>
                <a:latin typeface="Arial" panose="020B0604020202020204" pitchFamily="34" charset="0"/>
              </a:rPr>
              <a:t>“Not only is </a:t>
            </a:r>
            <a:r>
              <a:rPr lang="en-AU" sz="2800" b="1" i="1" u="sng" dirty="0">
                <a:solidFill>
                  <a:srgbClr val="FFC000">
                    <a:lumMod val="20000"/>
                    <a:lumOff val="80000"/>
                  </a:srgbClr>
                </a:solidFill>
                <a:latin typeface="Arial" panose="020B0604020202020204" pitchFamily="34" charset="0"/>
              </a:rPr>
              <a:t>the growth of Christ’s kingdom illustrated by the parable of the mustard seed</a:t>
            </a:r>
            <a:r>
              <a:rPr lang="en-AU" sz="2800" dirty="0">
                <a:solidFill>
                  <a:srgbClr val="FFC000">
                    <a:lumMod val="40000"/>
                    <a:lumOff val="60000"/>
                  </a:srgbClr>
                </a:solidFill>
                <a:latin typeface="Arial" panose="020B0604020202020204" pitchFamily="34" charset="0"/>
              </a:rPr>
              <a:t>, but </a:t>
            </a:r>
            <a:r>
              <a:rPr lang="en-AU" sz="2800" b="1" i="1" u="sng" dirty="0">
                <a:solidFill>
                  <a:schemeClr val="bg1"/>
                </a:solidFill>
                <a:latin typeface="Arial" panose="020B0604020202020204" pitchFamily="34" charset="0"/>
              </a:rPr>
              <a:t>in every stage of its growth the experience represented in the parable is repeated</a:t>
            </a:r>
            <a:r>
              <a:rPr lang="en-AU" sz="2800" dirty="0">
                <a:solidFill>
                  <a:srgbClr val="FFC000">
                    <a:lumMod val="40000"/>
                    <a:lumOff val="60000"/>
                  </a:srgbClr>
                </a:solidFill>
                <a:latin typeface="Arial" panose="020B0604020202020204" pitchFamily="34" charset="0"/>
              </a:rPr>
              <a:t>. For </a:t>
            </a:r>
            <a:r>
              <a:rPr lang="en-AU" sz="2800" b="1" i="1" dirty="0">
                <a:solidFill>
                  <a:srgbClr val="FFC000">
                    <a:lumMod val="20000"/>
                    <a:lumOff val="80000"/>
                  </a:srgbClr>
                </a:solidFill>
                <a:latin typeface="Arial" panose="020B0604020202020204" pitchFamily="34" charset="0"/>
              </a:rPr>
              <a:t>His church in </a:t>
            </a:r>
            <a:r>
              <a:rPr lang="en-AU" sz="2800" b="1" i="1" u="sng" dirty="0">
                <a:solidFill>
                  <a:srgbClr val="FFC000">
                    <a:lumMod val="20000"/>
                    <a:lumOff val="80000"/>
                  </a:srgbClr>
                </a:solidFill>
                <a:latin typeface="Arial" panose="020B0604020202020204" pitchFamily="34" charset="0"/>
              </a:rPr>
              <a:t>every generation </a:t>
            </a:r>
            <a:r>
              <a:rPr lang="en-AU" sz="2800" b="1" u="sng" dirty="0">
                <a:solidFill>
                  <a:srgbClr val="FFC000">
                    <a:lumMod val="20000"/>
                    <a:lumOff val="80000"/>
                  </a:srgbClr>
                </a:solidFill>
                <a:latin typeface="Arial" panose="020B0604020202020204" pitchFamily="34" charset="0"/>
              </a:rPr>
              <a:t>God</a:t>
            </a:r>
            <a:r>
              <a:rPr lang="en-AU" sz="2800" b="1" i="1" u="sng" dirty="0">
                <a:solidFill>
                  <a:srgbClr val="FFC000">
                    <a:lumMod val="20000"/>
                    <a:lumOff val="80000"/>
                  </a:srgbClr>
                </a:solidFill>
                <a:latin typeface="Arial" panose="020B0604020202020204" pitchFamily="34" charset="0"/>
              </a:rPr>
              <a:t> has a special truth and a special work</a:t>
            </a:r>
            <a:r>
              <a:rPr lang="en-AU" sz="2800" u="sng" dirty="0">
                <a:solidFill>
                  <a:srgbClr val="FFC000">
                    <a:lumMod val="20000"/>
                    <a:lumOff val="80000"/>
                  </a:srgbClr>
                </a:solidFill>
                <a:latin typeface="Arial" panose="020B0604020202020204" pitchFamily="34" charset="0"/>
              </a:rPr>
              <a:t>. </a:t>
            </a:r>
            <a:r>
              <a:rPr lang="en-AU" sz="2800" dirty="0">
                <a:solidFill>
                  <a:srgbClr val="FFC000">
                    <a:lumMod val="40000"/>
                    <a:lumOff val="60000"/>
                  </a:srgbClr>
                </a:solidFill>
                <a:latin typeface="Arial" panose="020B0604020202020204" pitchFamily="34" charset="0"/>
              </a:rPr>
              <a:t>The truth that is </a:t>
            </a:r>
            <a:r>
              <a:rPr lang="en-AU" sz="2800" dirty="0" smtClean="0">
                <a:solidFill>
                  <a:srgbClr val="FFC000">
                    <a:lumMod val="40000"/>
                    <a:lumOff val="60000"/>
                  </a:srgbClr>
                </a:solidFill>
                <a:latin typeface="Arial" panose="020B0604020202020204" pitchFamily="34" charset="0"/>
              </a:rPr>
              <a:t>hid from </a:t>
            </a:r>
            <a:r>
              <a:rPr lang="en-AU" sz="2800" dirty="0">
                <a:solidFill>
                  <a:srgbClr val="FFC000">
                    <a:lumMod val="40000"/>
                    <a:lumOff val="60000"/>
                  </a:srgbClr>
                </a:solidFill>
                <a:latin typeface="Arial" panose="020B0604020202020204" pitchFamily="34" charset="0"/>
              </a:rPr>
              <a:t>the worldly wise </a:t>
            </a:r>
            <a:r>
              <a:rPr lang="en-AU" sz="2800" b="1" i="1" u="sng" dirty="0">
                <a:solidFill>
                  <a:srgbClr val="FFC000">
                    <a:lumMod val="40000"/>
                    <a:lumOff val="60000"/>
                  </a:srgbClr>
                </a:solidFill>
                <a:latin typeface="Arial" panose="020B0604020202020204" pitchFamily="34" charset="0"/>
              </a:rPr>
              <a:t>and prudent is revealed to the child-like and humble</a:t>
            </a:r>
            <a:r>
              <a:rPr lang="en-AU" sz="2800" dirty="0">
                <a:solidFill>
                  <a:srgbClr val="FFC000">
                    <a:lumMod val="40000"/>
                    <a:lumOff val="60000"/>
                  </a:srgbClr>
                </a:solidFill>
                <a:latin typeface="Arial" panose="020B0604020202020204" pitchFamily="34" charset="0"/>
              </a:rPr>
              <a:t>. </a:t>
            </a:r>
            <a:r>
              <a:rPr lang="en-AU" sz="2800" b="1" i="1" u="sng" dirty="0">
                <a:solidFill>
                  <a:srgbClr val="FFC000">
                    <a:lumMod val="20000"/>
                    <a:lumOff val="80000"/>
                  </a:srgbClr>
                </a:solidFill>
                <a:latin typeface="Arial" panose="020B0604020202020204" pitchFamily="34" charset="0"/>
              </a:rPr>
              <a:t>It calls for self-sacrifice</a:t>
            </a:r>
            <a:r>
              <a:rPr lang="en-AU" sz="2800" u="sng" dirty="0">
                <a:solidFill>
                  <a:schemeClr val="bg1"/>
                </a:solidFill>
                <a:latin typeface="Arial" panose="020B0604020202020204" pitchFamily="34" charset="0"/>
              </a:rPr>
              <a:t>. </a:t>
            </a:r>
            <a:r>
              <a:rPr lang="en-AU" sz="2800" b="1" i="1" u="sng" dirty="0">
                <a:solidFill>
                  <a:schemeClr val="bg1"/>
                </a:solidFill>
                <a:latin typeface="Arial" panose="020B0604020202020204" pitchFamily="34" charset="0"/>
              </a:rPr>
              <a:t>It has battles to fight and victories to win</a:t>
            </a:r>
            <a:r>
              <a:rPr lang="en-AU" sz="2800" b="1" u="sng" dirty="0">
                <a:solidFill>
                  <a:schemeClr val="bg1"/>
                </a:solidFill>
                <a:latin typeface="Arial" panose="020B0604020202020204" pitchFamily="34" charset="0"/>
              </a:rPr>
              <a:t>. </a:t>
            </a:r>
            <a:r>
              <a:rPr lang="en-AU" sz="2800" b="1" i="1" u="sng" dirty="0">
                <a:solidFill>
                  <a:schemeClr val="bg1"/>
                </a:solidFill>
                <a:latin typeface="Arial" panose="020B0604020202020204" pitchFamily="34" charset="0"/>
              </a:rPr>
              <a:t>At the outset its advocates are few</a:t>
            </a:r>
            <a:r>
              <a:rPr lang="en-AU" sz="2800" b="1" i="1" dirty="0">
                <a:solidFill>
                  <a:srgbClr val="FFC000">
                    <a:lumMod val="40000"/>
                    <a:lumOff val="60000"/>
                  </a:srgbClr>
                </a:solidFill>
                <a:latin typeface="Arial" panose="020B0604020202020204" pitchFamily="34" charset="0"/>
              </a:rPr>
              <a:t>. </a:t>
            </a:r>
            <a:r>
              <a:rPr lang="en-AU" sz="2800" b="1" i="1" u="sng" dirty="0">
                <a:solidFill>
                  <a:schemeClr val="bg1"/>
                </a:solidFill>
                <a:latin typeface="Arial" panose="020B0604020202020204" pitchFamily="34" charset="0"/>
              </a:rPr>
              <a:t>By the great men of the world and by a world-conforming church, they are opposed and despised</a:t>
            </a:r>
            <a:r>
              <a:rPr lang="en-AU" sz="2800" i="1" u="sng" dirty="0">
                <a:solidFill>
                  <a:schemeClr val="bg1"/>
                </a:solidFill>
                <a:latin typeface="Arial" panose="020B0604020202020204" pitchFamily="34" charset="0"/>
              </a:rPr>
              <a:t>.</a:t>
            </a:r>
            <a:r>
              <a:rPr lang="en-AU" sz="2800" u="sng" dirty="0">
                <a:solidFill>
                  <a:schemeClr val="bg1"/>
                </a:solidFill>
                <a:latin typeface="Arial" panose="020B0604020202020204" pitchFamily="34" charset="0"/>
              </a:rPr>
              <a:t> </a:t>
            </a:r>
            <a:r>
              <a:rPr lang="en-AU" sz="2800" b="1" i="1" dirty="0">
                <a:solidFill>
                  <a:srgbClr val="FFC000">
                    <a:lumMod val="20000"/>
                    <a:lumOff val="80000"/>
                  </a:srgbClr>
                </a:solidFill>
                <a:latin typeface="Arial" panose="020B0604020202020204" pitchFamily="34" charset="0"/>
              </a:rPr>
              <a:t>See John the Baptist</a:t>
            </a:r>
            <a:r>
              <a:rPr lang="en-AU" sz="2800" dirty="0">
                <a:solidFill>
                  <a:srgbClr val="FFC000">
                    <a:lumMod val="40000"/>
                    <a:lumOff val="60000"/>
                  </a:srgbClr>
                </a:solidFill>
                <a:latin typeface="Arial" panose="020B0604020202020204" pitchFamily="34" charset="0"/>
              </a:rPr>
              <a:t>, </a:t>
            </a:r>
            <a:r>
              <a:rPr lang="en-AU" sz="2800" b="1" i="1" dirty="0">
                <a:solidFill>
                  <a:srgbClr val="FFC000">
                    <a:lumMod val="20000"/>
                    <a:lumOff val="80000"/>
                  </a:srgbClr>
                </a:solidFill>
                <a:latin typeface="Arial" panose="020B0604020202020204" pitchFamily="34" charset="0"/>
              </a:rPr>
              <a:t>the forerunner of Christ, standing alone to rebuke the pride and formalism of the Jewish nation</a:t>
            </a:r>
            <a:r>
              <a:rPr lang="en-AU" sz="2800" i="1" dirty="0">
                <a:solidFill>
                  <a:srgbClr val="FFC000">
                    <a:lumMod val="40000"/>
                    <a:lumOff val="60000"/>
                  </a:srgbClr>
                </a:solidFill>
                <a:latin typeface="Arial" panose="020B0604020202020204" pitchFamily="34" charset="0"/>
              </a:rPr>
              <a:t>.</a:t>
            </a:r>
            <a:r>
              <a:rPr lang="en-AU" sz="2800" dirty="0">
                <a:solidFill>
                  <a:srgbClr val="FFC000">
                    <a:lumMod val="40000"/>
                    <a:lumOff val="60000"/>
                  </a:srgbClr>
                </a:solidFill>
                <a:latin typeface="Arial" panose="020B0604020202020204" pitchFamily="34" charset="0"/>
              </a:rPr>
              <a:t> </a:t>
            </a:r>
            <a:r>
              <a:rPr lang="en-AU" sz="2800" dirty="0">
                <a:solidFill>
                  <a:srgbClr val="FFC000">
                    <a:lumMod val="20000"/>
                    <a:lumOff val="80000"/>
                  </a:srgbClr>
                </a:solidFill>
                <a:latin typeface="Arial" panose="020B0604020202020204" pitchFamily="34" charset="0"/>
              </a:rPr>
              <a:t>See </a:t>
            </a:r>
            <a:r>
              <a:rPr lang="en-AU" sz="2800" i="1" dirty="0">
                <a:solidFill>
                  <a:srgbClr val="FFC000">
                    <a:lumMod val="20000"/>
                    <a:lumOff val="80000"/>
                  </a:srgbClr>
                </a:solidFill>
                <a:latin typeface="Arial" panose="020B0604020202020204" pitchFamily="34" charset="0"/>
              </a:rPr>
              <a:t>the first bearers of the gospel into Europe</a:t>
            </a:r>
            <a:r>
              <a:rPr lang="en-AU" sz="2800" dirty="0">
                <a:solidFill>
                  <a:srgbClr val="FFC000">
                    <a:lumMod val="40000"/>
                    <a:lumOff val="60000"/>
                  </a:srgbClr>
                </a:solidFill>
                <a:latin typeface="Arial" panose="020B0604020202020204" pitchFamily="34" charset="0"/>
              </a:rPr>
              <a:t>…”</a:t>
            </a:r>
            <a:r>
              <a:rPr lang="en-AU" dirty="0">
                <a:solidFill>
                  <a:srgbClr val="FFC000">
                    <a:lumMod val="40000"/>
                    <a:lumOff val="60000"/>
                  </a:srgbClr>
                </a:solidFill>
                <a:latin typeface="Exo" panose="02000503000000000000" pitchFamily="50" charset="0"/>
              </a:rPr>
              <a:t> {COL 78.2}</a:t>
            </a:r>
          </a:p>
          <a:p>
            <a:pPr algn="just"/>
            <a:endParaRPr lang="en-AU" sz="2800" dirty="0">
              <a:solidFill>
                <a:srgbClr val="FFC000">
                  <a:lumMod val="40000"/>
                  <a:lumOff val="60000"/>
                </a:srgbClr>
              </a:solidFill>
              <a:latin typeface="Arial" panose="020B0604020202020204" pitchFamily="34" charset="0"/>
            </a:endParaRPr>
          </a:p>
          <a:p>
            <a:pPr algn="r"/>
            <a:r>
              <a:rPr lang="en-AU" sz="2400" dirty="0">
                <a:solidFill>
                  <a:srgbClr val="000000"/>
                </a:solidFill>
                <a:latin typeface="Arial" panose="020B0604020202020204" pitchFamily="34" charset="0"/>
              </a:rPr>
              <a:t> </a:t>
            </a:r>
            <a:r>
              <a:rPr lang="en-AU" sz="2000" dirty="0">
                <a:solidFill>
                  <a:srgbClr val="FFC000">
                    <a:lumMod val="40000"/>
                    <a:lumOff val="60000"/>
                  </a:srgbClr>
                </a:solidFill>
                <a:latin typeface="Exo" panose="02000503000000000000" pitchFamily="50" charset="0"/>
              </a:rPr>
              <a:t>  </a:t>
            </a:r>
          </a:p>
        </p:txBody>
      </p:sp>
      <p:sp>
        <p:nvSpPr>
          <p:cNvPr id="3" name="Rectangle 2"/>
          <p:cNvSpPr/>
          <p:nvPr/>
        </p:nvSpPr>
        <p:spPr>
          <a:xfrm>
            <a:off x="76200" y="1"/>
            <a:ext cx="12115800" cy="954107"/>
          </a:xfrm>
          <a:prstGeom prst="rect">
            <a:avLst/>
          </a:prstGeom>
        </p:spPr>
        <p:txBody>
          <a:bodyPr wrap="square">
            <a:spAutoFit/>
          </a:bodyPr>
          <a:lstStyle/>
          <a:p>
            <a:pPr algn="ctr"/>
            <a:r>
              <a:rPr lang="en-AU" sz="2800" b="1" dirty="0">
                <a:solidFill>
                  <a:srgbClr val="FFC000">
                    <a:lumMod val="20000"/>
                    <a:lumOff val="80000"/>
                  </a:srgbClr>
                </a:solidFill>
                <a:latin typeface="Arial" panose="020B0604020202020204" pitchFamily="34" charset="0"/>
                <a:cs typeface="Arial" panose="020B0604020202020204" pitchFamily="34" charset="0"/>
              </a:rPr>
              <a:t>EVERY STAGE OF ITS GROWTH THE EXPERIENCE </a:t>
            </a:r>
          </a:p>
          <a:p>
            <a:pPr algn="ctr"/>
            <a:r>
              <a:rPr lang="en-AU" sz="2800" b="1" dirty="0">
                <a:solidFill>
                  <a:srgbClr val="FFC000">
                    <a:lumMod val="20000"/>
                    <a:lumOff val="80000"/>
                  </a:srgbClr>
                </a:solidFill>
                <a:latin typeface="Arial" panose="020B0604020202020204" pitchFamily="34" charset="0"/>
                <a:cs typeface="Arial" panose="020B0604020202020204" pitchFamily="34" charset="0"/>
              </a:rPr>
              <a:t>REPRESENTED IN THE PARABLE IS REPEATED</a:t>
            </a:r>
            <a:endParaRPr lang="en-AU"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38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1474" y="1098884"/>
            <a:ext cx="11020926" cy="5201424"/>
          </a:xfrm>
          <a:prstGeom prst="rect">
            <a:avLst/>
          </a:prstGeom>
        </p:spPr>
        <p:txBody>
          <a:bodyPr wrap="square">
            <a:spAutoFit/>
          </a:bodyPr>
          <a:lstStyle/>
          <a:p>
            <a:pPr algn="just"/>
            <a:r>
              <a:rPr lang="en-AU" sz="2800" b="1" i="1" dirty="0" smtClean="0">
                <a:solidFill>
                  <a:srgbClr val="FFC000">
                    <a:lumMod val="20000"/>
                    <a:lumOff val="80000"/>
                  </a:srgbClr>
                </a:solidFill>
                <a:latin typeface="Open Sans"/>
                <a:ea typeface="Calibri" panose="020F0502020204030204" pitchFamily="34" charset="0"/>
              </a:rPr>
              <a:t>The longest journey is performed </a:t>
            </a:r>
            <a:r>
              <a:rPr lang="en-AU" sz="2800" b="1" i="1" u="sng" dirty="0" smtClean="0">
                <a:solidFill>
                  <a:srgbClr val="FFC000">
                    <a:lumMod val="20000"/>
                    <a:lumOff val="80000"/>
                  </a:srgbClr>
                </a:solidFill>
                <a:latin typeface="Open Sans"/>
                <a:ea typeface="Calibri" panose="020F0502020204030204" pitchFamily="34" charset="0"/>
              </a:rPr>
              <a:t>by taking one step at a time</a:t>
            </a:r>
            <a:r>
              <a:rPr lang="en-AU" sz="2800" i="1" dirty="0" smtClean="0">
                <a:solidFill>
                  <a:srgbClr val="FFC000">
                    <a:lumMod val="20000"/>
                    <a:lumOff val="80000"/>
                  </a:srgbClr>
                </a:solidFill>
                <a:latin typeface="Open Sans"/>
                <a:ea typeface="Calibri" panose="020F0502020204030204" pitchFamily="34" charset="0"/>
              </a:rPr>
              <a:t>. </a:t>
            </a:r>
            <a:r>
              <a:rPr lang="en-AU" sz="3200" b="1" i="1" u="sng" dirty="0" smtClean="0">
                <a:solidFill>
                  <a:srgbClr val="FFC000">
                    <a:lumMod val="20000"/>
                    <a:lumOff val="80000"/>
                  </a:srgbClr>
                </a:solidFill>
                <a:latin typeface="Open Sans"/>
                <a:ea typeface="Calibri" panose="020F0502020204030204" pitchFamily="34" charset="0"/>
              </a:rPr>
              <a:t>A succession of steps brings us to the end of the road</a:t>
            </a:r>
            <a:r>
              <a:rPr lang="en-AU" sz="2800" dirty="0" smtClean="0">
                <a:solidFill>
                  <a:srgbClr val="FFC000">
                    <a:lumMod val="20000"/>
                    <a:lumOff val="80000"/>
                  </a:srgbClr>
                </a:solidFill>
                <a:latin typeface="Open Sans"/>
                <a:ea typeface="Calibri" panose="020F0502020204030204" pitchFamily="34" charset="0"/>
              </a:rPr>
              <a:t>. </a:t>
            </a:r>
            <a:r>
              <a:rPr lang="en-AU" sz="3200" b="1" i="1" u="sng" dirty="0" smtClean="0">
                <a:solidFill>
                  <a:srgbClr val="FFC000">
                    <a:lumMod val="20000"/>
                    <a:lumOff val="80000"/>
                  </a:srgbClr>
                </a:solidFill>
                <a:latin typeface="Open Sans"/>
                <a:ea typeface="Calibri" panose="020F0502020204030204" pitchFamily="34" charset="0"/>
              </a:rPr>
              <a:t>The longest chain is composed of separate links</a:t>
            </a:r>
            <a:r>
              <a:rPr lang="en-AU" sz="2800" b="1" i="1" dirty="0" smtClean="0">
                <a:solidFill>
                  <a:srgbClr val="FFC000">
                    <a:lumMod val="20000"/>
                    <a:lumOff val="80000"/>
                  </a:srgbClr>
                </a:solidFill>
                <a:latin typeface="Open Sans"/>
                <a:ea typeface="Calibri" panose="020F0502020204030204" pitchFamily="34" charset="0"/>
              </a:rPr>
              <a:t>. </a:t>
            </a:r>
            <a:r>
              <a:rPr lang="en-AU" sz="3200" b="1" i="1" u="sng" dirty="0" smtClean="0">
                <a:solidFill>
                  <a:srgbClr val="FFC000">
                    <a:lumMod val="40000"/>
                    <a:lumOff val="60000"/>
                  </a:srgbClr>
                </a:solidFill>
                <a:latin typeface="Open Sans"/>
                <a:ea typeface="Calibri" panose="020F0502020204030204" pitchFamily="34" charset="0"/>
              </a:rPr>
              <a:t>If one of these links is faulty, the chain is worthless.</a:t>
            </a:r>
            <a:r>
              <a:rPr lang="en-AU" sz="3200" dirty="0" smtClean="0">
                <a:solidFill>
                  <a:srgbClr val="FFC000">
                    <a:lumMod val="20000"/>
                    <a:lumOff val="80000"/>
                  </a:srgbClr>
                </a:solidFill>
                <a:latin typeface="Open Sans"/>
                <a:ea typeface="Calibri" panose="020F0502020204030204" pitchFamily="34" charset="0"/>
              </a:rPr>
              <a:t> </a:t>
            </a:r>
            <a:r>
              <a:rPr lang="en-AU" sz="2800" b="1" i="1" u="sng" dirty="0" smtClean="0">
                <a:solidFill>
                  <a:schemeClr val="bg1"/>
                </a:solidFill>
                <a:latin typeface="Open Sans"/>
                <a:ea typeface="Calibri" panose="020F0502020204030204" pitchFamily="34" charset="0"/>
              </a:rPr>
              <a:t>Thus it is with character. A well-balanced character is formed by single acts well performed.</a:t>
            </a:r>
            <a:r>
              <a:rPr lang="en-AU" sz="2800" b="1" i="1" dirty="0" smtClean="0">
                <a:solidFill>
                  <a:schemeClr val="bg1"/>
                </a:solidFill>
                <a:latin typeface="Open Sans"/>
                <a:ea typeface="Calibri" panose="020F0502020204030204" pitchFamily="34" charset="0"/>
              </a:rPr>
              <a:t> </a:t>
            </a:r>
            <a:r>
              <a:rPr lang="en-AU" sz="2800" b="1" i="1" u="sng" dirty="0" smtClean="0">
                <a:solidFill>
                  <a:schemeClr val="bg1"/>
                </a:solidFill>
                <a:latin typeface="Open Sans"/>
                <a:ea typeface="Calibri" panose="020F0502020204030204" pitchFamily="34" charset="0"/>
              </a:rPr>
              <a:t>One defect, cultivated instead of being overcome, makes the man imperfect, and closes against him the gate of the Holy City</a:t>
            </a:r>
            <a:r>
              <a:rPr lang="en-AU" sz="2800" b="1" i="1" dirty="0" smtClean="0">
                <a:solidFill>
                  <a:schemeClr val="bg1"/>
                </a:solidFill>
                <a:latin typeface="Open Sans"/>
                <a:ea typeface="Calibri" panose="020F0502020204030204" pitchFamily="34" charset="0"/>
              </a:rPr>
              <a:t>.</a:t>
            </a:r>
            <a:r>
              <a:rPr lang="en-AU" sz="2800" dirty="0" smtClean="0">
                <a:solidFill>
                  <a:srgbClr val="FFC000">
                    <a:lumMod val="20000"/>
                    <a:lumOff val="80000"/>
                  </a:srgbClr>
                </a:solidFill>
                <a:latin typeface="Open Sans"/>
                <a:ea typeface="Calibri" panose="020F0502020204030204" pitchFamily="34" charset="0"/>
              </a:rPr>
              <a:t> </a:t>
            </a:r>
            <a:r>
              <a:rPr lang="en-AU" sz="3200" b="1" i="1" u="sng" dirty="0" smtClean="0">
                <a:solidFill>
                  <a:srgbClr val="FFC000">
                    <a:lumMod val="20000"/>
                    <a:lumOff val="80000"/>
                  </a:srgbClr>
                </a:solidFill>
                <a:latin typeface="Open Sans"/>
                <a:ea typeface="Calibri" panose="020F0502020204030204" pitchFamily="34" charset="0"/>
              </a:rPr>
              <a:t>He who enters heaven must have a character that is without spot or wrinkle or any such thing</a:t>
            </a:r>
            <a:r>
              <a:rPr lang="en-AU" sz="2800" dirty="0" smtClean="0">
                <a:solidFill>
                  <a:srgbClr val="FFC000">
                    <a:lumMod val="20000"/>
                    <a:lumOff val="80000"/>
                  </a:srgbClr>
                </a:solidFill>
                <a:latin typeface="Open Sans"/>
                <a:ea typeface="Calibri" panose="020F0502020204030204" pitchFamily="34" charset="0"/>
              </a:rPr>
              <a:t>. </a:t>
            </a:r>
            <a:r>
              <a:rPr lang="en-AU" sz="2800" b="1" i="1" u="sng" dirty="0" smtClean="0">
                <a:solidFill>
                  <a:schemeClr val="bg1"/>
                </a:solidFill>
                <a:latin typeface="Open Sans"/>
                <a:ea typeface="Calibri" panose="020F0502020204030204" pitchFamily="34" charset="0"/>
              </a:rPr>
              <a:t>Naught that defiled can ever enter there. In all the redeemed host not one defect will be seen</a:t>
            </a:r>
            <a:r>
              <a:rPr lang="en-AU" sz="2800" dirty="0" smtClean="0">
                <a:solidFill>
                  <a:srgbClr val="FFC000">
                    <a:lumMod val="20000"/>
                    <a:lumOff val="80000"/>
                  </a:srgbClr>
                </a:solidFill>
                <a:latin typeface="Open Sans"/>
                <a:ea typeface="Calibri" panose="020F0502020204030204" pitchFamily="34" charset="0"/>
              </a:rPr>
              <a:t>. </a:t>
            </a:r>
            <a:r>
              <a:rPr lang="en-AU" sz="2400" dirty="0" smtClean="0">
                <a:solidFill>
                  <a:srgbClr val="FFC000">
                    <a:lumMod val="20000"/>
                    <a:lumOff val="80000"/>
                  </a:srgbClr>
                </a:solidFill>
                <a:latin typeface="Open Sans"/>
                <a:ea typeface="Calibri" panose="020F0502020204030204" pitchFamily="34" charset="0"/>
              </a:rPr>
              <a:t>–</a:t>
            </a:r>
            <a:r>
              <a:rPr lang="en-AU" sz="1600" i="1" dirty="0" smtClean="0">
                <a:solidFill>
                  <a:srgbClr val="FFC000">
                    <a:lumMod val="20000"/>
                    <a:lumOff val="80000"/>
                  </a:srgbClr>
                </a:solidFill>
                <a:latin typeface="Open Sans"/>
                <a:ea typeface="Calibri" panose="020F0502020204030204" pitchFamily="34" charset="0"/>
                <a:cs typeface="Calibri" panose="020F0502020204030204" pitchFamily="34" charset="0"/>
              </a:rPr>
              <a:t>Messages to Young People</a:t>
            </a:r>
            <a:r>
              <a:rPr lang="en-AU" sz="1600" dirty="0" smtClean="0">
                <a:solidFill>
                  <a:srgbClr val="FFC000">
                    <a:lumMod val="20000"/>
                    <a:lumOff val="80000"/>
                  </a:srgbClr>
                </a:solidFill>
                <a:latin typeface="Open Sans"/>
                <a:ea typeface="Calibri" panose="020F0502020204030204" pitchFamily="34" charset="0"/>
              </a:rPr>
              <a:t>, p. 144.</a:t>
            </a:r>
            <a:endParaRPr lang="en-AU" sz="3200" dirty="0">
              <a:solidFill>
                <a:srgbClr val="FFC000">
                  <a:lumMod val="20000"/>
                  <a:lumOff val="80000"/>
                </a:srgbClr>
              </a:solidFill>
              <a:ea typeface="Calibri" panose="020F0502020204030204" pitchFamily="34" charset="0"/>
            </a:endParaRPr>
          </a:p>
        </p:txBody>
      </p:sp>
      <p:sp>
        <p:nvSpPr>
          <p:cNvPr id="5" name="Rectangle 4"/>
          <p:cNvSpPr/>
          <p:nvPr/>
        </p:nvSpPr>
        <p:spPr>
          <a:xfrm>
            <a:off x="-76200" y="76200"/>
            <a:ext cx="12268200" cy="954107"/>
          </a:xfrm>
          <a:prstGeom prst="rect">
            <a:avLst/>
          </a:prstGeom>
        </p:spPr>
        <p:txBody>
          <a:bodyPr wrap="square">
            <a:spAutoFit/>
          </a:bodyPr>
          <a:lstStyle/>
          <a:p>
            <a:pPr algn="ctr"/>
            <a:r>
              <a:rPr lang="en-AU" sz="2800" b="1" dirty="0" smtClean="0">
                <a:solidFill>
                  <a:srgbClr val="FFC000">
                    <a:lumMod val="20000"/>
                    <a:lumOff val="80000"/>
                  </a:srgbClr>
                </a:solidFill>
                <a:latin typeface="Open Sans"/>
                <a:ea typeface="Calibri" panose="020F0502020204030204" pitchFamily="34" charset="0"/>
              </a:rPr>
              <a:t>NAUGHTY THAT DEFILED CAN NEVER ENTER THERE. IN ALL THE REDEEMED HOST NOT ONE DEFECT WILL BE SEEN</a:t>
            </a:r>
            <a:endParaRPr lang="en-AU" sz="2800" b="1" dirty="0">
              <a:solidFill>
                <a:prstClr val="black"/>
              </a:solidFill>
            </a:endParaRPr>
          </a:p>
        </p:txBody>
      </p:sp>
    </p:spTree>
    <p:extLst>
      <p:ext uri="{BB962C8B-B14F-4D97-AF65-F5344CB8AC3E}">
        <p14:creationId xmlns:p14="http://schemas.microsoft.com/office/powerpoint/2010/main" val="4085011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24"/>
            <a:ext cx="12245474" cy="6943478"/>
          </a:xfrm>
          <a:prstGeom prst="rect">
            <a:avLst/>
          </a:prstGeom>
        </p:spPr>
      </p:pic>
      <p:sp>
        <p:nvSpPr>
          <p:cNvPr id="5" name="Rectangle 4"/>
          <p:cNvSpPr/>
          <p:nvPr/>
        </p:nvSpPr>
        <p:spPr>
          <a:xfrm>
            <a:off x="63610" y="4476584"/>
            <a:ext cx="12128390" cy="830997"/>
          </a:xfrm>
          <a:prstGeom prst="rect">
            <a:avLst/>
          </a:prstGeom>
        </p:spPr>
        <p:txBody>
          <a:bodyPr wrap="square">
            <a:spAutoFit/>
          </a:bodyPr>
          <a:lstStyle/>
          <a:p>
            <a:pPr algn="ctr" defTabSz="457200"/>
            <a:r>
              <a:rPr lang="en-AU" sz="4800" b="1" dirty="0">
                <a:solidFill>
                  <a:prstClr val="black"/>
                </a:solidFill>
                <a:latin typeface="Century Gothic" panose="020B0502020202020204"/>
              </a:rPr>
              <a:t>THE CHARACTER OF THE 144000</a:t>
            </a:r>
          </a:p>
        </p:txBody>
      </p:sp>
    </p:spTree>
    <p:extLst>
      <p:ext uri="{BB962C8B-B14F-4D97-AF65-F5344CB8AC3E}">
        <p14:creationId xmlns:p14="http://schemas.microsoft.com/office/powerpoint/2010/main" val="1351423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329389" y="737937"/>
            <a:ext cx="8806156" cy="6065919"/>
          </a:xfrm>
          <a:prstGeom prst="rect">
            <a:avLst/>
          </a:prstGeom>
        </p:spPr>
      </p:pic>
      <p:sp>
        <p:nvSpPr>
          <p:cNvPr id="5" name="Rectangle 4"/>
          <p:cNvSpPr/>
          <p:nvPr/>
        </p:nvSpPr>
        <p:spPr>
          <a:xfrm>
            <a:off x="4267200" y="5867400"/>
            <a:ext cx="4495799" cy="421654"/>
          </a:xfrm>
          <a:prstGeom prst="rect">
            <a:avLst/>
          </a:prstGeom>
        </p:spPr>
        <p:txBody>
          <a:bodyPr wrap="square">
            <a:spAutoFit/>
          </a:bodyPr>
          <a:lstStyle/>
          <a:p>
            <a:pPr indent="190500" algn="just">
              <a:lnSpc>
                <a:spcPct val="107000"/>
              </a:lnSpc>
            </a:pPr>
            <a:r>
              <a:rPr lang="en-AU" sz="2000" b="1" dirty="0">
                <a:solidFill>
                  <a:prstClr val="black"/>
                </a:solidFill>
                <a:latin typeface="Exo" panose="02000503000000000000" pitchFamily="50" charset="0"/>
              </a:rPr>
              <a:t>1. A SOWER WENT FORTH TO SOW</a:t>
            </a:r>
            <a:endParaRPr lang="en-AU" b="1" dirty="0">
              <a:solidFill>
                <a:prstClr val="black"/>
              </a:solidFill>
              <a:latin typeface="Exo" panose="02000503000000000000" pitchFamily="50" charset="0"/>
              <a:ea typeface="Calibri" panose="020F0502020204030204" pitchFamily="34" charset="0"/>
              <a:cs typeface="Times New Roman" panose="02020603050405020304" pitchFamily="18" charset="0"/>
            </a:endParaRPr>
          </a:p>
        </p:txBody>
      </p:sp>
      <p:sp>
        <p:nvSpPr>
          <p:cNvPr id="6" name="Rectangle 5"/>
          <p:cNvSpPr/>
          <p:nvPr/>
        </p:nvSpPr>
        <p:spPr>
          <a:xfrm>
            <a:off x="4648200" y="5273188"/>
            <a:ext cx="3810000" cy="400110"/>
          </a:xfrm>
          <a:prstGeom prst="rect">
            <a:avLst/>
          </a:prstGeom>
        </p:spPr>
        <p:txBody>
          <a:bodyPr wrap="square">
            <a:spAutoFit/>
          </a:bodyPr>
          <a:lstStyle/>
          <a:p>
            <a:r>
              <a:rPr lang="en-AU" sz="2000" b="1" dirty="0">
                <a:solidFill>
                  <a:srgbClr val="000000"/>
                </a:solidFill>
                <a:latin typeface="Exo" panose="02000503000000000000" pitchFamily="50" charset="0"/>
              </a:rPr>
              <a:t>2. LET BOTH GROW TOGETHER</a:t>
            </a:r>
            <a:endParaRPr lang="en-AU" sz="2000" b="1" dirty="0">
              <a:solidFill>
                <a:prstClr val="black"/>
              </a:solidFill>
              <a:latin typeface="Exo" panose="02000503000000000000" pitchFamily="50" charset="0"/>
            </a:endParaRPr>
          </a:p>
        </p:txBody>
      </p:sp>
      <p:sp>
        <p:nvSpPr>
          <p:cNvPr id="8" name="Rectangle 7"/>
          <p:cNvSpPr/>
          <p:nvPr/>
        </p:nvSpPr>
        <p:spPr>
          <a:xfrm>
            <a:off x="4648200" y="4642950"/>
            <a:ext cx="3540680" cy="400110"/>
          </a:xfrm>
          <a:prstGeom prst="rect">
            <a:avLst/>
          </a:prstGeom>
        </p:spPr>
        <p:txBody>
          <a:bodyPr wrap="square">
            <a:spAutoFit/>
          </a:bodyPr>
          <a:lstStyle/>
          <a:p>
            <a:r>
              <a:rPr lang="en-AU" sz="2000" b="1" dirty="0">
                <a:solidFill>
                  <a:srgbClr val="000000"/>
                </a:solidFill>
                <a:latin typeface="Exo" panose="02000503000000000000" pitchFamily="50" charset="0"/>
              </a:rPr>
              <a:t>3. GRAIN OF MUSTARD SEED</a:t>
            </a:r>
            <a:endParaRPr lang="en-AU" sz="2000" b="1" dirty="0">
              <a:solidFill>
                <a:prstClr val="black"/>
              </a:solidFill>
              <a:latin typeface="Exo" panose="02000503000000000000" pitchFamily="50" charset="0"/>
            </a:endParaRPr>
          </a:p>
        </p:txBody>
      </p:sp>
      <p:sp>
        <p:nvSpPr>
          <p:cNvPr id="10" name="Rectangle 9"/>
          <p:cNvSpPr/>
          <p:nvPr/>
        </p:nvSpPr>
        <p:spPr>
          <a:xfrm>
            <a:off x="4114800" y="3429000"/>
            <a:ext cx="4800600" cy="400110"/>
          </a:xfrm>
          <a:prstGeom prst="rect">
            <a:avLst/>
          </a:prstGeom>
        </p:spPr>
        <p:txBody>
          <a:bodyPr wrap="square">
            <a:spAutoFit/>
          </a:bodyPr>
          <a:lstStyle/>
          <a:p>
            <a:r>
              <a:rPr lang="en-AU" sz="2000" b="1" dirty="0">
                <a:solidFill>
                  <a:prstClr val="black"/>
                </a:solidFill>
                <a:latin typeface="Exo" panose="02000503000000000000" pitchFamily="50" charset="0"/>
              </a:rPr>
              <a:t>     5. FOUND </a:t>
            </a:r>
            <a:r>
              <a:rPr lang="en-AU" sz="2000" b="1" dirty="0">
                <a:solidFill>
                  <a:srgbClr val="000000"/>
                </a:solidFill>
                <a:latin typeface="Exo" panose="02000503000000000000" pitchFamily="50" charset="0"/>
              </a:rPr>
              <a:t>TREASURE HID IN A FIELD</a:t>
            </a:r>
            <a:endParaRPr lang="en-AU" sz="2000" b="1" dirty="0">
              <a:solidFill>
                <a:prstClr val="black"/>
              </a:solidFill>
              <a:latin typeface="Exo" panose="02000503000000000000" pitchFamily="50" charset="0"/>
            </a:endParaRPr>
          </a:p>
        </p:txBody>
      </p:sp>
      <p:sp>
        <p:nvSpPr>
          <p:cNvPr id="12" name="Rectangle 11"/>
          <p:cNvSpPr/>
          <p:nvPr/>
        </p:nvSpPr>
        <p:spPr>
          <a:xfrm>
            <a:off x="4038602" y="2209800"/>
            <a:ext cx="4952998" cy="400110"/>
          </a:xfrm>
          <a:prstGeom prst="rect">
            <a:avLst/>
          </a:prstGeom>
        </p:spPr>
        <p:txBody>
          <a:bodyPr wrap="square">
            <a:spAutoFit/>
          </a:bodyPr>
          <a:lstStyle/>
          <a:p>
            <a:r>
              <a:rPr lang="en-AU" sz="2000" b="1" dirty="0">
                <a:solidFill>
                  <a:srgbClr val="000000"/>
                </a:solidFill>
                <a:latin typeface="Exo" panose="02000503000000000000" pitchFamily="50" charset="0"/>
              </a:rPr>
              <a:t>   7. A NET, THAT WAS CAST INTO THE SEA</a:t>
            </a:r>
            <a:endParaRPr lang="en-AU" sz="2000" b="1" dirty="0">
              <a:solidFill>
                <a:prstClr val="black"/>
              </a:solidFill>
              <a:latin typeface="Exo" panose="02000503000000000000" pitchFamily="50" charset="0"/>
            </a:endParaRPr>
          </a:p>
        </p:txBody>
      </p:sp>
      <p:sp>
        <p:nvSpPr>
          <p:cNvPr id="14" name="Rectangle 13"/>
          <p:cNvSpPr/>
          <p:nvPr/>
        </p:nvSpPr>
        <p:spPr>
          <a:xfrm>
            <a:off x="0" y="2711116"/>
            <a:ext cx="3329389" cy="3714863"/>
          </a:xfrm>
          <a:prstGeom prst="rect">
            <a:avLst/>
          </a:prstGeom>
        </p:spPr>
        <p:txBody>
          <a:bodyPr wrap="square">
            <a:spAutoFit/>
          </a:bodyPr>
          <a:lstStyle/>
          <a:p>
            <a:pPr indent="190500" algn="ctr">
              <a:lnSpc>
                <a:spcPct val="107000"/>
              </a:lnSpc>
            </a:pP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CHRIST REPRESENTED BY THE SEVEN PARABLES THE HIDING, SYMBOLIC AND THE SECRET WAY OF THE SEVEN STEPS OF OUR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SPIRITUAL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CHARACTER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BY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TRANSFORMATION </a:t>
            </a:r>
            <a:endPar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indent="190500" algn="ctr">
              <a:lnSpc>
                <a:spcPct val="107000"/>
              </a:lnSpc>
            </a:pP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TO THE ORIGINAL CHRISTLIKE CHARACTER. </a:t>
            </a:r>
            <a:endParaRPr lang="en-AU" sz="20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8915399" y="5807336"/>
            <a:ext cx="1828801" cy="369332"/>
          </a:xfrm>
          <a:prstGeom prst="rect">
            <a:avLst/>
          </a:prstGeom>
        </p:spPr>
        <p:txBody>
          <a:bodyPr wrap="square">
            <a:spAutoFit/>
          </a:bodyPr>
          <a:lstStyle/>
          <a:p>
            <a:pPr algn="ctr"/>
            <a:r>
              <a:rPr lang="en-AU" b="1" kern="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1. JUSTIFIED </a:t>
            </a:r>
          </a:p>
        </p:txBody>
      </p:sp>
      <p:sp>
        <p:nvSpPr>
          <p:cNvPr id="13" name="Rectangle 12"/>
          <p:cNvSpPr/>
          <p:nvPr/>
        </p:nvSpPr>
        <p:spPr>
          <a:xfrm>
            <a:off x="8991600" y="5241939"/>
            <a:ext cx="2133600" cy="369332"/>
          </a:xfrm>
          <a:prstGeom prst="rect">
            <a:avLst/>
          </a:prstGeom>
        </p:spPr>
        <p:txBody>
          <a:bodyPr wrap="square">
            <a:spAutoFit/>
          </a:bodyPr>
          <a:lstStyle/>
          <a:p>
            <a:r>
              <a:rPr lang="en-AU" b="1" kern="1800"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2. CLEANSE</a:t>
            </a:r>
            <a:endParaRPr lang="en-AU" dirty="0">
              <a:solidFill>
                <a:srgbClr val="C00000"/>
              </a:solidFill>
            </a:endParaRPr>
          </a:p>
        </p:txBody>
      </p:sp>
      <p:sp>
        <p:nvSpPr>
          <p:cNvPr id="15" name="Rectangle 14"/>
          <p:cNvSpPr/>
          <p:nvPr/>
        </p:nvSpPr>
        <p:spPr>
          <a:xfrm>
            <a:off x="8417480" y="4653449"/>
            <a:ext cx="3317320" cy="333617"/>
          </a:xfrm>
          <a:prstGeom prst="rect">
            <a:avLst/>
          </a:prstGeom>
        </p:spPr>
        <p:txBody>
          <a:bodyPr wrap="square">
            <a:spAutoFit/>
          </a:bodyPr>
          <a:lstStyle/>
          <a:p>
            <a:pPr algn="ctr">
              <a:lnSpc>
                <a:spcPts val="1800"/>
              </a:lnSpc>
            </a:pPr>
            <a:r>
              <a:rPr lang="en-AU" b="1" dirty="0">
                <a:solidFill>
                  <a:srgbClr val="C00000"/>
                </a:solidFill>
                <a:latin typeface="Exo" panose="02000503000000000000" pitchFamily="50" charset="0"/>
                <a:ea typeface="Times New Roman" panose="02020603050405020304" pitchFamily="18" charset="0"/>
              </a:rPr>
              <a:t>3. </a:t>
            </a:r>
            <a:r>
              <a:rPr lang="en-AU" sz="1600" b="1" dirty="0">
                <a:solidFill>
                  <a:srgbClr val="C00000"/>
                </a:solidFill>
                <a:latin typeface="Exo" panose="02000503000000000000" pitchFamily="50" charset="0"/>
                <a:ea typeface="Times New Roman" panose="02020603050405020304" pitchFamily="18" charset="0"/>
              </a:rPr>
              <a:t>REMISSION OF SINS</a:t>
            </a:r>
            <a:endParaRPr lang="en-AU" sz="1600" dirty="0">
              <a:solidFill>
                <a:srgbClr val="C00000"/>
              </a:solidFill>
              <a:latin typeface="Exo" panose="02000503000000000000" pitchFamily="50" charset="0"/>
              <a:ea typeface="Times New Roman" panose="02020603050405020304" pitchFamily="18" charset="0"/>
            </a:endParaRPr>
          </a:p>
        </p:txBody>
      </p:sp>
      <p:sp>
        <p:nvSpPr>
          <p:cNvPr id="17" name="Rectangle 16"/>
          <p:cNvSpPr/>
          <p:nvPr/>
        </p:nvSpPr>
        <p:spPr>
          <a:xfrm>
            <a:off x="8839200" y="3975541"/>
            <a:ext cx="1981200" cy="369332"/>
          </a:xfrm>
          <a:prstGeom prst="rect">
            <a:avLst/>
          </a:prstGeom>
        </p:spPr>
        <p:txBody>
          <a:bodyPr wrap="square">
            <a:spAutoFit/>
          </a:bodyPr>
          <a:lstStyle/>
          <a:p>
            <a:pPr algn="ctr"/>
            <a:r>
              <a:rPr lang="en-AU"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4. RECONCILED </a:t>
            </a:r>
            <a:endParaRPr lang="en-AU" dirty="0">
              <a:solidFill>
                <a:srgbClr val="C00000"/>
              </a:solidFill>
            </a:endParaRPr>
          </a:p>
        </p:txBody>
      </p:sp>
      <p:sp>
        <p:nvSpPr>
          <p:cNvPr id="18" name="Rectangle 17"/>
          <p:cNvSpPr/>
          <p:nvPr/>
        </p:nvSpPr>
        <p:spPr>
          <a:xfrm>
            <a:off x="8991600" y="3388577"/>
            <a:ext cx="2133599" cy="369332"/>
          </a:xfrm>
          <a:prstGeom prst="rect">
            <a:avLst/>
          </a:prstGeom>
        </p:spPr>
        <p:txBody>
          <a:bodyPr wrap="square">
            <a:spAutoFit/>
          </a:bodyPr>
          <a:lstStyle/>
          <a:p>
            <a:r>
              <a:rPr lang="en-AU"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5. REDEEMED </a:t>
            </a:r>
            <a:endParaRPr lang="en-AU" dirty="0">
              <a:solidFill>
                <a:srgbClr val="C00000"/>
              </a:solidFill>
            </a:endParaRPr>
          </a:p>
        </p:txBody>
      </p:sp>
      <p:sp>
        <p:nvSpPr>
          <p:cNvPr id="19" name="Rectangle 18"/>
          <p:cNvSpPr/>
          <p:nvPr/>
        </p:nvSpPr>
        <p:spPr>
          <a:xfrm>
            <a:off x="8915399" y="2849169"/>
            <a:ext cx="1828801" cy="323165"/>
          </a:xfrm>
          <a:prstGeom prst="rect">
            <a:avLst/>
          </a:prstGeom>
        </p:spPr>
        <p:txBody>
          <a:bodyPr wrap="square">
            <a:spAutoFit/>
          </a:bodyPr>
          <a:lstStyle/>
          <a:p>
            <a:pPr algn="ctr">
              <a:lnSpc>
                <a:spcPts val="1800"/>
              </a:lnSpc>
              <a:spcAft>
                <a:spcPts val="750"/>
              </a:spcAft>
            </a:pPr>
            <a:r>
              <a:rPr lang="en-AU"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6. SANCTIFIED</a:t>
            </a:r>
            <a:endParaRPr lang="en-AU" dirty="0">
              <a:solidFill>
                <a:srgbClr val="C00000"/>
              </a:solidFill>
              <a:latin typeface="Exo" panose="02000503000000000000" pitchFamily="50" charset="0"/>
              <a:ea typeface="Calibri" panose="020F0502020204030204" pitchFamily="34" charset="0"/>
              <a:cs typeface="Times New Roman" panose="02020603050405020304" pitchFamily="18" charset="0"/>
            </a:endParaRPr>
          </a:p>
        </p:txBody>
      </p:sp>
      <p:sp>
        <p:nvSpPr>
          <p:cNvPr id="20" name="Rectangle 19"/>
          <p:cNvSpPr/>
          <p:nvPr/>
        </p:nvSpPr>
        <p:spPr>
          <a:xfrm flipH="1">
            <a:off x="8991600" y="2161725"/>
            <a:ext cx="2133599" cy="369332"/>
          </a:xfrm>
          <a:prstGeom prst="rect">
            <a:avLst/>
          </a:prstGeom>
        </p:spPr>
        <p:txBody>
          <a:bodyPr wrap="square">
            <a:spAutoFit/>
          </a:bodyPr>
          <a:lstStyle/>
          <a:p>
            <a:r>
              <a:rPr lang="en-AU"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7. OVERCAME </a:t>
            </a:r>
            <a:endParaRPr lang="en-AU" sz="2000" b="1" dirty="0">
              <a:solidFill>
                <a:srgbClr val="C00000"/>
              </a:solidFill>
            </a:endParaRPr>
          </a:p>
        </p:txBody>
      </p:sp>
      <p:pic>
        <p:nvPicPr>
          <p:cNvPr id="30" name="Picture 29"/>
          <p:cNvPicPr>
            <a:picLocks noChangeAspect="1"/>
          </p:cNvPicPr>
          <p:nvPr/>
        </p:nvPicPr>
        <p:blipFill>
          <a:blip r:embed="rId3"/>
          <a:stretch>
            <a:fillRect/>
          </a:stretch>
        </p:blipFill>
        <p:spPr>
          <a:xfrm>
            <a:off x="3392905" y="810127"/>
            <a:ext cx="8670105" cy="5937082"/>
          </a:xfrm>
          <a:prstGeom prst="rect">
            <a:avLst/>
          </a:prstGeom>
        </p:spPr>
      </p:pic>
      <p:sp>
        <p:nvSpPr>
          <p:cNvPr id="34" name="Rectangle 33"/>
          <p:cNvSpPr/>
          <p:nvPr/>
        </p:nvSpPr>
        <p:spPr>
          <a:xfrm>
            <a:off x="56146" y="1"/>
            <a:ext cx="12135853" cy="646331"/>
          </a:xfrm>
          <a:prstGeom prst="rect">
            <a:avLst/>
          </a:prstGeom>
        </p:spPr>
        <p:txBody>
          <a:bodyPr wrap="square">
            <a:spAutoFit/>
          </a:bodyPr>
          <a:lstStyle/>
          <a:p>
            <a:pPr algn="ctr"/>
            <a:r>
              <a:rPr lang="en-AU" sz="3600" b="1" dirty="0">
                <a:solidFill>
                  <a:schemeClr val="bg1"/>
                </a:solidFill>
                <a:latin typeface="Exo" panose="02000503000000000000" pitchFamily="50" charset="0"/>
              </a:rPr>
              <a:t>THE KINGDOM OF HEAVEN IS LIKE..</a:t>
            </a:r>
          </a:p>
        </p:txBody>
      </p:sp>
      <p:pic>
        <p:nvPicPr>
          <p:cNvPr id="35" name="Picture 34"/>
          <p:cNvPicPr>
            <a:picLocks noChangeAspect="1"/>
          </p:cNvPicPr>
          <p:nvPr/>
        </p:nvPicPr>
        <p:blipFill>
          <a:blip r:embed="rId4"/>
          <a:stretch>
            <a:fillRect/>
          </a:stretch>
        </p:blipFill>
        <p:spPr>
          <a:xfrm>
            <a:off x="3707469" y="5655781"/>
            <a:ext cx="788331" cy="983585"/>
          </a:xfrm>
          <a:prstGeom prst="rect">
            <a:avLst/>
          </a:prstGeom>
        </p:spPr>
      </p:pic>
      <p:pic>
        <p:nvPicPr>
          <p:cNvPr id="36" name="Picture 35"/>
          <p:cNvPicPr>
            <a:picLocks noChangeAspect="1"/>
          </p:cNvPicPr>
          <p:nvPr/>
        </p:nvPicPr>
        <p:blipFill>
          <a:blip r:embed="rId5"/>
          <a:stretch>
            <a:fillRect/>
          </a:stretch>
        </p:blipFill>
        <p:spPr>
          <a:xfrm>
            <a:off x="3666492" y="5057936"/>
            <a:ext cx="870284" cy="512728"/>
          </a:xfrm>
          <a:prstGeom prst="rect">
            <a:avLst/>
          </a:prstGeom>
        </p:spPr>
      </p:pic>
      <p:pic>
        <p:nvPicPr>
          <p:cNvPr id="37" name="Picture 4" descr="FreeBibleimages :: Parables about the Kingdom of Heaven :: Parables of  Mustard Seed, Yeast, Hidden Treasure and Pearl (Matthew 13:31-33, 44-45,  Mark 4:30-32, Luke 13:18-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6231" y="4367046"/>
            <a:ext cx="1090211" cy="654795"/>
          </a:xfrm>
          <a:prstGeom prst="rect">
            <a:avLst/>
          </a:prstGeom>
          <a:noFill/>
          <a:extLst>
            <a:ext uri="{909E8E84-426E-40DD-AFC4-6F175D3DCCD1}">
              <a14:hiddenFill xmlns:a14="http://schemas.microsoft.com/office/drawing/2010/main">
                <a:solidFill>
                  <a:srgbClr val="FFFFFF"/>
                </a:solidFill>
              </a14:hiddenFill>
            </a:ext>
          </a:extLst>
        </p:spPr>
      </p:pic>
      <p:pic>
        <p:nvPicPr>
          <p:cNvPr id="3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9688" y="3724589"/>
            <a:ext cx="771046" cy="620284"/>
          </a:xfrm>
          <a:prstGeom prst="rect">
            <a:avLst/>
          </a:prstGeom>
        </p:spPr>
      </p:pic>
      <p:pic>
        <p:nvPicPr>
          <p:cNvPr id="39" name="Picture 2" descr="Free Visuals: Parables about hidden treasure, a valuable pearl and a catch  of fish. Matthew 13:44-53 | Parables, Bible for kids, Bible cl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9688" y="3147846"/>
            <a:ext cx="787088" cy="5398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9"/>
          <a:stretch>
            <a:fillRect/>
          </a:stretch>
        </p:blipFill>
        <p:spPr>
          <a:xfrm>
            <a:off x="3753649" y="2609615"/>
            <a:ext cx="767085" cy="465746"/>
          </a:xfrm>
          <a:prstGeom prst="rect">
            <a:avLst/>
          </a:prstGeom>
        </p:spPr>
      </p:pic>
      <p:pic>
        <p:nvPicPr>
          <p:cNvPr id="41" name="Picture 4" descr="JESUS IN SCRIPTURE KINGDOM OF HEAVEN PARABLES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9053" y="1264478"/>
            <a:ext cx="1267326" cy="12480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9"/>
          <a:stretch>
            <a:fillRect/>
          </a:stretch>
        </p:blipFill>
        <p:spPr>
          <a:xfrm>
            <a:off x="465222" y="737937"/>
            <a:ext cx="2500476" cy="1518198"/>
          </a:xfrm>
          <a:prstGeom prst="rect">
            <a:avLst/>
          </a:prstGeom>
        </p:spPr>
      </p:pic>
    </p:spTree>
    <p:extLst>
      <p:ext uri="{BB962C8B-B14F-4D97-AF65-F5344CB8AC3E}">
        <p14:creationId xmlns:p14="http://schemas.microsoft.com/office/powerpoint/2010/main" val="1624280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398" y="990600"/>
            <a:ext cx="3591619" cy="1879813"/>
          </a:xfrm>
          <a:prstGeom prst="rect">
            <a:avLst/>
          </a:prstGeom>
        </p:spPr>
      </p:pic>
      <p:pic>
        <p:nvPicPr>
          <p:cNvPr id="5" name="Picture 4"/>
          <p:cNvPicPr>
            <a:picLocks noChangeAspect="1"/>
          </p:cNvPicPr>
          <p:nvPr/>
        </p:nvPicPr>
        <p:blipFill>
          <a:blip r:embed="rId3"/>
          <a:stretch>
            <a:fillRect/>
          </a:stretch>
        </p:blipFill>
        <p:spPr>
          <a:xfrm>
            <a:off x="4173383" y="2997663"/>
            <a:ext cx="3962400" cy="1853738"/>
          </a:xfrm>
          <a:prstGeom prst="rect">
            <a:avLst/>
          </a:prstGeom>
        </p:spPr>
      </p:pic>
      <p:pic>
        <p:nvPicPr>
          <p:cNvPr id="6" name="Picture 5"/>
          <p:cNvPicPr>
            <a:picLocks noChangeAspect="1"/>
          </p:cNvPicPr>
          <p:nvPr/>
        </p:nvPicPr>
        <p:blipFill>
          <a:blip r:embed="rId4"/>
          <a:stretch>
            <a:fillRect/>
          </a:stretch>
        </p:blipFill>
        <p:spPr>
          <a:xfrm>
            <a:off x="8458199" y="990599"/>
            <a:ext cx="3533863" cy="1879813"/>
          </a:xfrm>
          <a:prstGeom prst="rect">
            <a:avLst/>
          </a:prstGeom>
        </p:spPr>
      </p:pic>
      <p:pic>
        <p:nvPicPr>
          <p:cNvPr id="7" name="Picture 6"/>
          <p:cNvPicPr>
            <a:picLocks noChangeAspect="1"/>
          </p:cNvPicPr>
          <p:nvPr/>
        </p:nvPicPr>
        <p:blipFill>
          <a:blip r:embed="rId5"/>
          <a:stretch>
            <a:fillRect/>
          </a:stretch>
        </p:blipFill>
        <p:spPr>
          <a:xfrm>
            <a:off x="8458200" y="3061037"/>
            <a:ext cx="3533863" cy="1790364"/>
          </a:xfrm>
          <a:prstGeom prst="rect">
            <a:avLst/>
          </a:prstGeom>
        </p:spPr>
      </p:pic>
      <p:pic>
        <p:nvPicPr>
          <p:cNvPr id="8" name="Picture 7"/>
          <p:cNvPicPr>
            <a:picLocks noChangeAspect="1"/>
          </p:cNvPicPr>
          <p:nvPr/>
        </p:nvPicPr>
        <p:blipFill>
          <a:blip r:embed="rId6"/>
          <a:stretch>
            <a:fillRect/>
          </a:stretch>
        </p:blipFill>
        <p:spPr>
          <a:xfrm>
            <a:off x="152399" y="2997662"/>
            <a:ext cx="3591619" cy="1853739"/>
          </a:xfrm>
          <a:prstGeom prst="rect">
            <a:avLst/>
          </a:prstGeom>
        </p:spPr>
      </p:pic>
      <p:pic>
        <p:nvPicPr>
          <p:cNvPr id="10" name="Picture 9"/>
          <p:cNvPicPr>
            <a:picLocks noChangeAspect="1"/>
          </p:cNvPicPr>
          <p:nvPr/>
        </p:nvPicPr>
        <p:blipFill>
          <a:blip r:embed="rId7"/>
          <a:stretch>
            <a:fillRect/>
          </a:stretch>
        </p:blipFill>
        <p:spPr>
          <a:xfrm>
            <a:off x="4114799" y="990599"/>
            <a:ext cx="4020983" cy="1879813"/>
          </a:xfrm>
          <a:prstGeom prst="rect">
            <a:avLst/>
          </a:prstGeom>
        </p:spPr>
      </p:pic>
      <p:pic>
        <p:nvPicPr>
          <p:cNvPr id="11" name="Picture 10"/>
          <p:cNvPicPr>
            <a:picLocks noChangeAspect="1"/>
          </p:cNvPicPr>
          <p:nvPr/>
        </p:nvPicPr>
        <p:blipFill>
          <a:blip r:embed="rId8"/>
          <a:stretch>
            <a:fillRect/>
          </a:stretch>
        </p:blipFill>
        <p:spPr>
          <a:xfrm>
            <a:off x="8437807" y="4953001"/>
            <a:ext cx="3554256" cy="1807036"/>
          </a:xfrm>
          <a:prstGeom prst="rect">
            <a:avLst/>
          </a:prstGeom>
        </p:spPr>
      </p:pic>
      <p:pic>
        <p:nvPicPr>
          <p:cNvPr id="12" name="Picture 2" descr="Image result for Bible pictures Ceremonial seven sabbath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3383" y="4953000"/>
            <a:ext cx="3962400" cy="1807037"/>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4"/>
          <p:cNvPicPr>
            <a:picLocks noChangeAspect="1"/>
          </p:cNvPicPr>
          <p:nvPr/>
        </p:nvPicPr>
        <p:blipFill>
          <a:blip r:embed="rId10"/>
          <a:stretch>
            <a:fillRect/>
          </a:stretch>
        </p:blipFill>
        <p:spPr>
          <a:xfrm>
            <a:off x="160409" y="4978651"/>
            <a:ext cx="3583609" cy="1781386"/>
          </a:xfrm>
          <a:prstGeom prst="rect">
            <a:avLst/>
          </a:prstGeom>
        </p:spPr>
      </p:pic>
      <p:sp>
        <p:nvSpPr>
          <p:cNvPr id="14" name="Rectangle 13"/>
          <p:cNvSpPr/>
          <p:nvPr/>
        </p:nvSpPr>
        <p:spPr>
          <a:xfrm>
            <a:off x="0" y="0"/>
            <a:ext cx="12192001" cy="923330"/>
          </a:xfrm>
          <a:prstGeom prst="rect">
            <a:avLst/>
          </a:prstGeom>
        </p:spPr>
        <p:txBody>
          <a:bodyPr wrap="square">
            <a:spAutoFit/>
          </a:bodyPr>
          <a:lstStyle/>
          <a:p>
            <a:pPr algn="ctr"/>
            <a:r>
              <a:rPr lang="en-AU" sz="2700" b="1" dirty="0">
                <a:solidFill>
                  <a:srgbClr val="FFC000">
                    <a:lumMod val="20000"/>
                    <a:lumOff val="80000"/>
                  </a:srgbClr>
                </a:solidFill>
              </a:rPr>
              <a:t>GOD USE NUMBER SEVEN TO EXPRESS PERFECTION OR COMPLETENESS OF SOMETHING WHICH WAS OR WILL BE DONE FROM HIM, HOLY SPIRIT AND FROM US</a:t>
            </a:r>
          </a:p>
        </p:txBody>
      </p:sp>
      <p:pic>
        <p:nvPicPr>
          <p:cNvPr id="15" name="Picture 14"/>
          <p:cNvPicPr>
            <a:picLocks noChangeAspect="1"/>
          </p:cNvPicPr>
          <p:nvPr/>
        </p:nvPicPr>
        <p:blipFill>
          <a:blip r:embed="rId2"/>
          <a:stretch>
            <a:fillRect/>
          </a:stretch>
        </p:blipFill>
        <p:spPr>
          <a:xfrm>
            <a:off x="152399" y="990599"/>
            <a:ext cx="3591619" cy="1879813"/>
          </a:xfrm>
          <a:prstGeom prst="rect">
            <a:avLst/>
          </a:prstGeom>
        </p:spPr>
      </p:pic>
    </p:spTree>
    <p:extLst>
      <p:ext uri="{BB962C8B-B14F-4D97-AF65-F5344CB8AC3E}">
        <p14:creationId xmlns:p14="http://schemas.microsoft.com/office/powerpoint/2010/main" val="187095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23" y="196745"/>
            <a:ext cx="12192000" cy="707886"/>
          </a:xfrm>
          <a:prstGeom prst="rect">
            <a:avLst/>
          </a:prstGeom>
        </p:spPr>
        <p:txBody>
          <a:bodyPr wrap="square">
            <a:spAutoFit/>
          </a:bodyPr>
          <a:lstStyle/>
          <a:p>
            <a:pPr algn="ctr"/>
            <a:r>
              <a:rPr lang="en-AU" sz="4000" b="1" u="sng" dirty="0">
                <a:solidFill>
                  <a:srgbClr val="FFC000">
                    <a:lumMod val="20000"/>
                    <a:lumOff val="80000"/>
                  </a:srgbClr>
                </a:solidFill>
                <a:latin typeface="Arial" panose="020B0604020202020204" pitchFamily="34" charset="0"/>
                <a:cs typeface="Arial" panose="020B0604020202020204" pitchFamily="34" charset="0"/>
              </a:rPr>
              <a:t>THE RELIGION OF CHRIST MEANS </a:t>
            </a:r>
            <a:endParaRPr lang="en-AU" sz="4000" u="sng" dirty="0">
              <a:solidFill>
                <a:srgbClr val="FFC000">
                  <a:lumMod val="20000"/>
                  <a:lumOff val="80000"/>
                </a:srgbClr>
              </a:solidFill>
            </a:endParaRPr>
          </a:p>
        </p:txBody>
      </p:sp>
      <p:sp>
        <p:nvSpPr>
          <p:cNvPr id="5" name="Rectangle 4"/>
          <p:cNvSpPr/>
          <p:nvPr/>
        </p:nvSpPr>
        <p:spPr>
          <a:xfrm>
            <a:off x="6721302" y="1182848"/>
            <a:ext cx="5470697" cy="5592463"/>
          </a:xfrm>
          <a:prstGeom prst="rect">
            <a:avLst/>
          </a:prstGeom>
        </p:spPr>
        <p:txBody>
          <a:bodyPr wrap="square">
            <a:spAutoFit/>
          </a:bodyPr>
          <a:lstStyle/>
          <a:p>
            <a:pPr algn="just"/>
            <a:r>
              <a:rPr lang="en-AU" sz="2000" b="1" dirty="0">
                <a:solidFill>
                  <a:srgbClr val="FFC000">
                    <a:lumMod val="60000"/>
                    <a:lumOff val="40000"/>
                  </a:srgbClr>
                </a:solidFill>
                <a:latin typeface="Arial" panose="020B0604020202020204" pitchFamily="34" charset="0"/>
                <a:cs typeface="Arial" panose="020B0604020202020204" pitchFamily="34" charset="0"/>
              </a:rPr>
              <a:t>“</a:t>
            </a:r>
            <a:r>
              <a:rPr lang="en-AU" b="1" u="sng" dirty="0">
                <a:solidFill>
                  <a:srgbClr val="FFC000">
                    <a:lumMod val="20000"/>
                    <a:lumOff val="80000"/>
                  </a:srgbClr>
                </a:solidFill>
                <a:latin typeface="Arial" panose="020B0604020202020204" pitchFamily="34" charset="0"/>
                <a:cs typeface="Arial" panose="020B0604020202020204" pitchFamily="34" charset="0"/>
              </a:rPr>
              <a:t>THE RELIGION OF CHRIST </a:t>
            </a:r>
            <a:r>
              <a:rPr lang="en-AU" sz="2000" b="1" dirty="0">
                <a:solidFill>
                  <a:srgbClr val="FFC000">
                    <a:lumMod val="20000"/>
                    <a:lumOff val="80000"/>
                  </a:srgbClr>
                </a:solidFill>
                <a:latin typeface="Arial" panose="020B0604020202020204" pitchFamily="34" charset="0"/>
                <a:cs typeface="Arial" panose="020B0604020202020204" pitchFamily="34" charset="0"/>
              </a:rPr>
              <a:t>A/ means</a:t>
            </a:r>
            <a:r>
              <a:rPr lang="en-AU" sz="2000" b="1" dirty="0">
                <a:solidFill>
                  <a:srgbClr val="FFC000">
                    <a:lumMod val="60000"/>
                    <a:lumOff val="40000"/>
                  </a:srgbClr>
                </a:solidFill>
                <a:latin typeface="Arial" panose="020B0604020202020204" pitchFamily="34" charset="0"/>
                <a:cs typeface="Arial" panose="020B0604020202020204" pitchFamily="34" charset="0"/>
              </a:rPr>
              <a:t> more than the forgiveness of sin; </a:t>
            </a:r>
            <a:r>
              <a:rPr lang="en-AU" sz="2000" b="1" dirty="0">
                <a:solidFill>
                  <a:srgbClr val="FFC000">
                    <a:lumMod val="20000"/>
                    <a:lumOff val="80000"/>
                  </a:srgbClr>
                </a:solidFill>
                <a:latin typeface="Arial" panose="020B0604020202020204" pitchFamily="34" charset="0"/>
                <a:cs typeface="Arial" panose="020B0604020202020204" pitchFamily="34" charset="0"/>
              </a:rPr>
              <a:t>B/ it means</a:t>
            </a:r>
            <a:r>
              <a:rPr lang="en-AU" sz="2000" b="1" dirty="0">
                <a:solidFill>
                  <a:srgbClr val="FFC000">
                    <a:lumMod val="60000"/>
                    <a:lumOff val="40000"/>
                  </a:srgbClr>
                </a:solidFill>
                <a:latin typeface="Arial" panose="020B0604020202020204" pitchFamily="34" charset="0"/>
                <a:cs typeface="Arial" panose="020B0604020202020204" pitchFamily="34" charset="0"/>
              </a:rPr>
              <a:t> taking away our sins, and filling the vacuum with the graces of the Holy Spirit. </a:t>
            </a:r>
            <a:r>
              <a:rPr lang="en-AU" sz="2000" b="1" dirty="0">
                <a:solidFill>
                  <a:srgbClr val="FFC000">
                    <a:lumMod val="20000"/>
                    <a:lumOff val="80000"/>
                  </a:srgbClr>
                </a:solidFill>
                <a:latin typeface="Arial" panose="020B0604020202020204" pitchFamily="34" charset="0"/>
                <a:cs typeface="Arial" panose="020B0604020202020204" pitchFamily="34" charset="0"/>
              </a:rPr>
              <a:t>C/ It means</a:t>
            </a:r>
            <a:r>
              <a:rPr lang="en-AU" sz="2000" b="1" dirty="0">
                <a:solidFill>
                  <a:srgbClr val="FFC000">
                    <a:lumMod val="60000"/>
                    <a:lumOff val="40000"/>
                  </a:srgbClr>
                </a:solidFill>
                <a:latin typeface="Arial" panose="020B0604020202020204" pitchFamily="34" charset="0"/>
                <a:cs typeface="Arial" panose="020B0604020202020204" pitchFamily="34" charset="0"/>
              </a:rPr>
              <a:t> divine illumination, rejoicing in God. </a:t>
            </a:r>
            <a:r>
              <a:rPr lang="en-AU" sz="2000" b="1" dirty="0">
                <a:solidFill>
                  <a:srgbClr val="FFC000">
                    <a:lumMod val="20000"/>
                    <a:lumOff val="80000"/>
                  </a:srgbClr>
                </a:solidFill>
                <a:latin typeface="Arial" panose="020B0604020202020204" pitchFamily="34" charset="0"/>
                <a:cs typeface="Arial" panose="020B0604020202020204" pitchFamily="34" charset="0"/>
              </a:rPr>
              <a:t>D/ It means </a:t>
            </a:r>
            <a:r>
              <a:rPr lang="en-AU" sz="2000" b="1" dirty="0">
                <a:solidFill>
                  <a:srgbClr val="FFC000">
                    <a:lumMod val="60000"/>
                    <a:lumOff val="40000"/>
                  </a:srgbClr>
                </a:solidFill>
                <a:latin typeface="Arial" panose="020B0604020202020204" pitchFamily="34" charset="0"/>
                <a:cs typeface="Arial" panose="020B0604020202020204" pitchFamily="34" charset="0"/>
              </a:rPr>
              <a:t>a heart emptied of self, and blessed with the abiding presence of Christ. </a:t>
            </a:r>
          </a:p>
          <a:p>
            <a:pPr algn="just"/>
            <a:r>
              <a:rPr lang="en-AU" b="1" u="sng" dirty="0">
                <a:solidFill>
                  <a:srgbClr val="FFC000">
                    <a:lumMod val="20000"/>
                    <a:lumOff val="80000"/>
                  </a:srgbClr>
                </a:solidFill>
                <a:latin typeface="Arial" panose="020B0604020202020204" pitchFamily="34" charset="0"/>
                <a:cs typeface="Arial" panose="020B0604020202020204" pitchFamily="34" charset="0"/>
              </a:rPr>
              <a:t>WHEN CHRIST REIGNS IN THE SOUL</a:t>
            </a:r>
            <a:r>
              <a:rPr lang="en-AU" b="1" dirty="0">
                <a:solidFill>
                  <a:srgbClr val="FFC000">
                    <a:lumMod val="60000"/>
                    <a:lumOff val="40000"/>
                  </a:srgbClr>
                </a:solidFill>
                <a:latin typeface="Arial" panose="020B0604020202020204" pitchFamily="34" charset="0"/>
                <a:cs typeface="Arial" panose="020B0604020202020204" pitchFamily="34" charset="0"/>
              </a:rPr>
              <a:t>, </a:t>
            </a:r>
            <a:r>
              <a:rPr lang="en-AU" sz="2000" b="1" dirty="0">
                <a:solidFill>
                  <a:srgbClr val="FFC000">
                    <a:lumMod val="20000"/>
                    <a:lumOff val="80000"/>
                  </a:srgbClr>
                </a:solidFill>
                <a:latin typeface="Arial" panose="020B0604020202020204" pitchFamily="34" charset="0"/>
                <a:cs typeface="Arial" panose="020B0604020202020204" pitchFamily="34" charset="0"/>
              </a:rPr>
              <a:t>1/ </a:t>
            </a:r>
            <a:r>
              <a:rPr lang="en-AU" sz="2000" b="1" dirty="0">
                <a:solidFill>
                  <a:srgbClr val="FFC000">
                    <a:lumMod val="60000"/>
                    <a:lumOff val="40000"/>
                  </a:srgbClr>
                </a:solidFill>
                <a:latin typeface="Arial" panose="020B0604020202020204" pitchFamily="34" charset="0"/>
                <a:cs typeface="Arial" panose="020B0604020202020204" pitchFamily="34" charset="0"/>
              </a:rPr>
              <a:t>there is purity, </a:t>
            </a:r>
            <a:r>
              <a:rPr lang="en-AU" sz="2000" b="1" dirty="0">
                <a:solidFill>
                  <a:srgbClr val="FFC000">
                    <a:lumMod val="20000"/>
                    <a:lumOff val="80000"/>
                  </a:srgbClr>
                </a:solidFill>
                <a:latin typeface="Arial" panose="020B0604020202020204" pitchFamily="34" charset="0"/>
                <a:cs typeface="Arial" panose="020B0604020202020204" pitchFamily="34" charset="0"/>
              </a:rPr>
              <a:t>2/</a:t>
            </a:r>
            <a:r>
              <a:rPr lang="en-AU" sz="2000" b="1" dirty="0">
                <a:solidFill>
                  <a:srgbClr val="FFC000">
                    <a:lumMod val="60000"/>
                    <a:lumOff val="40000"/>
                  </a:srgbClr>
                </a:solidFill>
                <a:latin typeface="Arial" panose="020B0604020202020204" pitchFamily="34" charset="0"/>
                <a:cs typeface="Arial" panose="020B0604020202020204" pitchFamily="34" charset="0"/>
              </a:rPr>
              <a:t>freedom from sin. </a:t>
            </a:r>
            <a:r>
              <a:rPr lang="en-AU" sz="2000" b="1" dirty="0">
                <a:solidFill>
                  <a:srgbClr val="FFC000">
                    <a:lumMod val="20000"/>
                    <a:lumOff val="80000"/>
                  </a:srgbClr>
                </a:solidFill>
                <a:latin typeface="Arial" panose="020B0604020202020204" pitchFamily="34" charset="0"/>
                <a:cs typeface="Arial" panose="020B0604020202020204" pitchFamily="34" charset="0"/>
              </a:rPr>
              <a:t>3/</a:t>
            </a:r>
            <a:r>
              <a:rPr lang="en-AU" sz="2000" b="1" dirty="0">
                <a:solidFill>
                  <a:srgbClr val="FFC000">
                    <a:lumMod val="60000"/>
                    <a:lumOff val="40000"/>
                  </a:srgbClr>
                </a:solidFill>
                <a:latin typeface="Arial" panose="020B0604020202020204" pitchFamily="34" charset="0"/>
                <a:cs typeface="Arial" panose="020B0604020202020204" pitchFamily="34" charset="0"/>
              </a:rPr>
              <a:t>The glory,</a:t>
            </a:r>
            <a:r>
              <a:rPr lang="en-AU" sz="2000" b="1" dirty="0">
                <a:solidFill>
                  <a:srgbClr val="FFC000">
                    <a:lumMod val="20000"/>
                    <a:lumOff val="80000"/>
                  </a:srgbClr>
                </a:solidFill>
                <a:latin typeface="Arial" panose="020B0604020202020204" pitchFamily="34" charset="0"/>
                <a:cs typeface="Arial" panose="020B0604020202020204" pitchFamily="34" charset="0"/>
              </a:rPr>
              <a:t>4/</a:t>
            </a:r>
            <a:r>
              <a:rPr lang="en-AU" sz="2000" b="1" dirty="0">
                <a:solidFill>
                  <a:srgbClr val="FFC000">
                    <a:lumMod val="60000"/>
                    <a:lumOff val="40000"/>
                  </a:srgbClr>
                </a:solidFill>
                <a:latin typeface="Arial" panose="020B0604020202020204" pitchFamily="34" charset="0"/>
                <a:cs typeface="Arial" panose="020B0604020202020204" pitchFamily="34" charset="0"/>
              </a:rPr>
              <a:t>the fullness,</a:t>
            </a:r>
            <a:r>
              <a:rPr lang="en-AU" sz="2000" b="1" dirty="0">
                <a:solidFill>
                  <a:srgbClr val="FFC000">
                    <a:lumMod val="20000"/>
                    <a:lumOff val="80000"/>
                  </a:srgbClr>
                </a:solidFill>
                <a:latin typeface="Arial" panose="020B0604020202020204" pitchFamily="34" charset="0"/>
                <a:cs typeface="Arial" panose="020B0604020202020204" pitchFamily="34" charset="0"/>
              </a:rPr>
              <a:t>5/</a:t>
            </a:r>
            <a:r>
              <a:rPr lang="en-AU" sz="2000" b="1" dirty="0">
                <a:solidFill>
                  <a:srgbClr val="FFC000">
                    <a:lumMod val="60000"/>
                    <a:lumOff val="40000"/>
                  </a:srgbClr>
                </a:solidFill>
                <a:latin typeface="Arial" panose="020B0604020202020204" pitchFamily="34" charset="0"/>
                <a:cs typeface="Arial" panose="020B0604020202020204" pitchFamily="34" charset="0"/>
              </a:rPr>
              <a:t>the completeness of the gospel plan is fulfilled in the life. </a:t>
            </a:r>
            <a:r>
              <a:rPr lang="en-AU" sz="2000" b="1" dirty="0">
                <a:solidFill>
                  <a:srgbClr val="FFC000">
                    <a:lumMod val="20000"/>
                    <a:lumOff val="80000"/>
                  </a:srgbClr>
                </a:solidFill>
                <a:latin typeface="Arial" panose="020B0604020202020204" pitchFamily="34" charset="0"/>
                <a:cs typeface="Arial" panose="020B0604020202020204" pitchFamily="34" charset="0"/>
              </a:rPr>
              <a:t>6/The acceptance of the Saviour</a:t>
            </a:r>
            <a:r>
              <a:rPr lang="en-AU" sz="2000" b="1" dirty="0">
                <a:solidFill>
                  <a:srgbClr val="FFC000">
                    <a:lumMod val="60000"/>
                    <a:lumOff val="40000"/>
                  </a:srgbClr>
                </a:solidFill>
                <a:latin typeface="Arial" panose="020B0604020202020204" pitchFamily="34" charset="0"/>
                <a:cs typeface="Arial" panose="020B0604020202020204" pitchFamily="34" charset="0"/>
              </a:rPr>
              <a:t> brings a glow of </a:t>
            </a:r>
            <a:r>
              <a:rPr lang="en-AU" sz="2000" b="1" i="1" dirty="0">
                <a:solidFill>
                  <a:srgbClr val="FFC000">
                    <a:lumMod val="20000"/>
                    <a:lumOff val="80000"/>
                  </a:srgbClr>
                </a:solidFill>
                <a:latin typeface="Arial" panose="020B0604020202020204" pitchFamily="34" charset="0"/>
                <a:cs typeface="Arial" panose="020B0604020202020204" pitchFamily="34" charset="0"/>
              </a:rPr>
              <a:t>perfect peace</a:t>
            </a:r>
            <a:r>
              <a:rPr lang="en-AU" sz="2000" b="1" dirty="0">
                <a:solidFill>
                  <a:srgbClr val="FFC000">
                    <a:lumMod val="60000"/>
                    <a:lumOff val="40000"/>
                  </a:srgbClr>
                </a:solidFill>
                <a:latin typeface="Arial" panose="020B0604020202020204" pitchFamily="34" charset="0"/>
                <a:cs typeface="Arial" panose="020B0604020202020204" pitchFamily="34" charset="0"/>
              </a:rPr>
              <a:t>, </a:t>
            </a:r>
            <a:r>
              <a:rPr lang="en-AU" sz="2000" b="1" i="1" dirty="0">
                <a:solidFill>
                  <a:srgbClr val="FFC000">
                    <a:lumMod val="20000"/>
                    <a:lumOff val="80000"/>
                  </a:srgbClr>
                </a:solidFill>
                <a:latin typeface="Arial" panose="020B0604020202020204" pitchFamily="34" charset="0"/>
                <a:cs typeface="Arial" panose="020B0604020202020204" pitchFamily="34" charset="0"/>
              </a:rPr>
              <a:t>perfect love</a:t>
            </a:r>
            <a:r>
              <a:rPr lang="en-AU" sz="2000" b="1" dirty="0">
                <a:solidFill>
                  <a:srgbClr val="FFC000">
                    <a:lumMod val="60000"/>
                    <a:lumOff val="40000"/>
                  </a:srgbClr>
                </a:solidFill>
                <a:latin typeface="Arial" panose="020B0604020202020204" pitchFamily="34" charset="0"/>
                <a:cs typeface="Arial" panose="020B0604020202020204" pitchFamily="34" charset="0"/>
              </a:rPr>
              <a:t>, and </a:t>
            </a:r>
            <a:r>
              <a:rPr lang="en-AU" sz="2000" b="1" i="1" dirty="0">
                <a:solidFill>
                  <a:srgbClr val="FFC000">
                    <a:lumMod val="20000"/>
                    <a:lumOff val="80000"/>
                  </a:srgbClr>
                </a:solidFill>
                <a:latin typeface="Arial" panose="020B0604020202020204" pitchFamily="34" charset="0"/>
                <a:cs typeface="Arial" panose="020B0604020202020204" pitchFamily="34" charset="0"/>
              </a:rPr>
              <a:t>perfect assurance</a:t>
            </a:r>
            <a:r>
              <a:rPr lang="en-AU" sz="2000" b="1" dirty="0">
                <a:solidFill>
                  <a:srgbClr val="FFC000">
                    <a:lumMod val="60000"/>
                    <a:lumOff val="40000"/>
                  </a:srgbClr>
                </a:solidFill>
                <a:latin typeface="Arial" panose="020B0604020202020204" pitchFamily="34" charset="0"/>
                <a:cs typeface="Arial" panose="020B0604020202020204" pitchFamily="34" charset="0"/>
              </a:rPr>
              <a:t>. </a:t>
            </a:r>
            <a:r>
              <a:rPr lang="en-AU" sz="2000" b="1" dirty="0">
                <a:solidFill>
                  <a:srgbClr val="FFC000">
                    <a:lumMod val="20000"/>
                    <a:lumOff val="80000"/>
                  </a:srgbClr>
                </a:solidFill>
                <a:latin typeface="Arial" panose="020B0604020202020204" pitchFamily="34" charset="0"/>
                <a:cs typeface="Arial" panose="020B0604020202020204" pitchFamily="34" charset="0"/>
              </a:rPr>
              <a:t>7/</a:t>
            </a:r>
            <a:r>
              <a:rPr lang="en-AU" sz="2000" b="1" dirty="0">
                <a:solidFill>
                  <a:srgbClr val="FFC000">
                    <a:lumMod val="60000"/>
                    <a:lumOff val="40000"/>
                  </a:srgbClr>
                </a:solidFill>
                <a:latin typeface="Arial" panose="020B0604020202020204" pitchFamily="34" charset="0"/>
                <a:cs typeface="Arial" panose="020B0604020202020204" pitchFamily="34" charset="0"/>
              </a:rPr>
              <a:t>The </a:t>
            </a:r>
            <a:r>
              <a:rPr lang="en-AU" sz="2000" b="1" dirty="0">
                <a:solidFill>
                  <a:srgbClr val="FFC000">
                    <a:lumMod val="20000"/>
                    <a:lumOff val="80000"/>
                  </a:srgbClr>
                </a:solidFill>
                <a:latin typeface="Arial" panose="020B0604020202020204" pitchFamily="34" charset="0"/>
                <a:cs typeface="Arial" panose="020B0604020202020204" pitchFamily="34" charset="0"/>
              </a:rPr>
              <a:t>beauty</a:t>
            </a:r>
            <a:r>
              <a:rPr lang="en-AU" sz="2000" b="1" dirty="0">
                <a:solidFill>
                  <a:srgbClr val="FFC000">
                    <a:lumMod val="60000"/>
                    <a:lumOff val="40000"/>
                  </a:srgbClr>
                </a:solidFill>
                <a:latin typeface="Arial" panose="020B0604020202020204" pitchFamily="34" charset="0"/>
                <a:cs typeface="Arial" panose="020B0604020202020204" pitchFamily="34" charset="0"/>
              </a:rPr>
              <a:t> and </a:t>
            </a:r>
            <a:r>
              <a:rPr lang="en-AU" sz="2000" b="1" dirty="0">
                <a:solidFill>
                  <a:srgbClr val="FFC000">
                    <a:lumMod val="20000"/>
                    <a:lumOff val="80000"/>
                  </a:srgbClr>
                </a:solidFill>
                <a:latin typeface="Arial" panose="020B0604020202020204" pitchFamily="34" charset="0"/>
                <a:cs typeface="Arial" panose="020B0604020202020204" pitchFamily="34" charset="0"/>
              </a:rPr>
              <a:t>fragrance of the character of Christ </a:t>
            </a:r>
            <a:r>
              <a:rPr lang="en-AU" sz="2000" b="1" dirty="0">
                <a:solidFill>
                  <a:srgbClr val="FFC000">
                    <a:lumMod val="60000"/>
                    <a:lumOff val="40000"/>
                  </a:srgbClr>
                </a:solidFill>
                <a:latin typeface="Arial" panose="020B0604020202020204" pitchFamily="34" charset="0"/>
                <a:cs typeface="Arial" panose="020B0604020202020204" pitchFamily="34" charset="0"/>
              </a:rPr>
              <a:t>revealed in the life testifies that God has indeed sent His Son into the world to be its Saviour.” </a:t>
            </a:r>
            <a:r>
              <a:rPr lang="en-AU" b="1" dirty="0">
                <a:solidFill>
                  <a:srgbClr val="FFC000">
                    <a:lumMod val="60000"/>
                    <a:lumOff val="40000"/>
                  </a:srgbClr>
                </a:solidFill>
                <a:latin typeface="Arial" panose="020B0604020202020204" pitchFamily="34" charset="0"/>
                <a:cs typeface="Arial" panose="020B0604020202020204" pitchFamily="34" charset="0"/>
              </a:rPr>
              <a:t>{COL 419.6}</a:t>
            </a:r>
          </a:p>
        </p:txBody>
      </p:sp>
      <p:pic>
        <p:nvPicPr>
          <p:cNvPr id="6" name="Picture 5"/>
          <p:cNvPicPr>
            <a:picLocks noChangeAspect="1"/>
          </p:cNvPicPr>
          <p:nvPr/>
        </p:nvPicPr>
        <p:blipFill>
          <a:blip r:embed="rId2"/>
          <a:stretch>
            <a:fillRect/>
          </a:stretch>
        </p:blipFill>
        <p:spPr>
          <a:xfrm>
            <a:off x="102613" y="1251284"/>
            <a:ext cx="6618690" cy="5248335"/>
          </a:xfrm>
          <a:prstGeom prst="rect">
            <a:avLst/>
          </a:prstGeom>
        </p:spPr>
      </p:pic>
    </p:spTree>
    <p:extLst>
      <p:ext uri="{BB962C8B-B14F-4D97-AF65-F5344CB8AC3E}">
        <p14:creationId xmlns:p14="http://schemas.microsoft.com/office/powerpoint/2010/main" val="3498808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066800"/>
            <a:ext cx="10972800" cy="461665"/>
          </a:xfrm>
          <a:prstGeom prst="rect">
            <a:avLst/>
          </a:prstGeom>
        </p:spPr>
        <p:txBody>
          <a:bodyPr wrap="square">
            <a:spAutoFit/>
          </a:bodyPr>
          <a:lstStyle/>
          <a:p>
            <a:pPr algn="just"/>
            <a:r>
              <a:rPr lang="en-AU" sz="2400" dirty="0">
                <a:solidFill>
                  <a:srgbClr val="FFC000">
                    <a:lumMod val="20000"/>
                    <a:lumOff val="80000"/>
                  </a:srgbClr>
                </a:solidFill>
                <a:latin typeface="system-ui"/>
              </a:rPr>
              <a:t>“And </a:t>
            </a:r>
            <a:r>
              <a:rPr lang="en-AU" sz="2400" b="1" dirty="0">
                <a:solidFill>
                  <a:srgbClr val="FFC000">
                    <a:lumMod val="20000"/>
                    <a:lumOff val="80000"/>
                  </a:srgbClr>
                </a:solidFill>
                <a:latin typeface="system-ui"/>
              </a:rPr>
              <a:t>they rested on the Sabbath according to the commandment</a:t>
            </a:r>
            <a:r>
              <a:rPr lang="en-AU" sz="2400" dirty="0">
                <a:solidFill>
                  <a:srgbClr val="FFC000">
                    <a:lumMod val="20000"/>
                    <a:lumOff val="80000"/>
                  </a:srgbClr>
                </a:solidFill>
                <a:latin typeface="system-ui"/>
              </a:rPr>
              <a:t>.” </a:t>
            </a:r>
            <a:r>
              <a:rPr lang="en-AU" sz="1600" b="1" dirty="0">
                <a:solidFill>
                  <a:srgbClr val="FFC000">
                    <a:lumMod val="20000"/>
                    <a:lumOff val="80000"/>
                  </a:srgbClr>
                </a:solidFill>
                <a:latin typeface="system-ui"/>
              </a:rPr>
              <a:t>Luke 23:56</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599291"/>
            <a:ext cx="3815862" cy="1931382"/>
          </a:xfrm>
          <a:prstGeom prst="rect">
            <a:avLst/>
          </a:prstGeom>
        </p:spPr>
      </p:pic>
      <p:sp>
        <p:nvSpPr>
          <p:cNvPr id="6" name="Rectangle 5"/>
          <p:cNvSpPr/>
          <p:nvPr/>
        </p:nvSpPr>
        <p:spPr>
          <a:xfrm>
            <a:off x="536894" y="3601499"/>
            <a:ext cx="11045505" cy="2677656"/>
          </a:xfrm>
          <a:prstGeom prst="rect">
            <a:avLst/>
          </a:prstGeom>
        </p:spPr>
        <p:txBody>
          <a:bodyPr wrap="square">
            <a:spAutoFit/>
          </a:bodyPr>
          <a:lstStyle/>
          <a:p>
            <a:pPr algn="just"/>
            <a:r>
              <a:rPr lang="en-AU" sz="2400" b="1" baseline="30000" dirty="0">
                <a:solidFill>
                  <a:srgbClr val="FFC000">
                    <a:lumMod val="20000"/>
                    <a:lumOff val="80000"/>
                  </a:srgbClr>
                </a:solidFill>
              </a:rPr>
              <a:t>8 </a:t>
            </a:r>
            <a:r>
              <a:rPr lang="en-AU" sz="2400" dirty="0">
                <a:solidFill>
                  <a:srgbClr val="FFC000">
                    <a:lumMod val="20000"/>
                    <a:lumOff val="80000"/>
                  </a:srgbClr>
                </a:solidFill>
              </a:rPr>
              <a:t>“</a:t>
            </a:r>
            <a:r>
              <a:rPr lang="en-AU" sz="2400" b="1" u="sng" dirty="0">
                <a:solidFill>
                  <a:srgbClr val="FFC000">
                    <a:lumMod val="20000"/>
                    <a:lumOff val="80000"/>
                  </a:srgbClr>
                </a:solidFill>
              </a:rPr>
              <a:t>Remember the Sabbath day, to keep it holy</a:t>
            </a:r>
            <a:r>
              <a:rPr lang="en-AU" sz="2400" dirty="0">
                <a:solidFill>
                  <a:srgbClr val="FFC000">
                    <a:lumMod val="20000"/>
                    <a:lumOff val="80000"/>
                  </a:srgbClr>
                </a:solidFill>
              </a:rPr>
              <a:t>. </a:t>
            </a:r>
            <a:r>
              <a:rPr lang="en-AU" sz="2400" b="1" baseline="30000" dirty="0">
                <a:solidFill>
                  <a:srgbClr val="FFC000">
                    <a:lumMod val="20000"/>
                    <a:lumOff val="80000"/>
                  </a:srgbClr>
                </a:solidFill>
              </a:rPr>
              <a:t>9 </a:t>
            </a:r>
            <a:r>
              <a:rPr lang="en-AU" sz="2400" dirty="0">
                <a:solidFill>
                  <a:srgbClr val="FFC000">
                    <a:lumMod val="20000"/>
                    <a:lumOff val="80000"/>
                  </a:srgbClr>
                </a:solidFill>
              </a:rPr>
              <a:t>Six days you shall labour and do all your work, </a:t>
            </a:r>
            <a:r>
              <a:rPr lang="en-AU" sz="2400" baseline="30000" dirty="0">
                <a:solidFill>
                  <a:srgbClr val="FFC000">
                    <a:lumMod val="20000"/>
                    <a:lumOff val="80000"/>
                  </a:srgbClr>
                </a:solidFill>
              </a:rPr>
              <a:t>10 </a:t>
            </a:r>
            <a:r>
              <a:rPr lang="en-AU" sz="2400" dirty="0">
                <a:solidFill>
                  <a:srgbClr val="FFC000">
                    <a:lumMod val="20000"/>
                    <a:lumOff val="80000"/>
                  </a:srgbClr>
                </a:solidFill>
              </a:rPr>
              <a:t>but </a:t>
            </a:r>
            <a:r>
              <a:rPr lang="en-AU" sz="2400" b="1" u="sng" dirty="0">
                <a:solidFill>
                  <a:srgbClr val="FFC000">
                    <a:lumMod val="20000"/>
                    <a:lumOff val="80000"/>
                  </a:srgbClr>
                </a:solidFill>
              </a:rPr>
              <a:t>the seventh day is the Sabbath of the </a:t>
            </a:r>
            <a:r>
              <a:rPr lang="en-AU" sz="2400" b="1" u="sng" cap="small" dirty="0">
                <a:solidFill>
                  <a:srgbClr val="FFC000">
                    <a:lumMod val="20000"/>
                    <a:lumOff val="80000"/>
                  </a:srgbClr>
                </a:solidFill>
              </a:rPr>
              <a:t>Lord</a:t>
            </a:r>
            <a:r>
              <a:rPr lang="en-AU" sz="2400" b="1" u="sng" dirty="0">
                <a:solidFill>
                  <a:srgbClr val="FFC000">
                    <a:lumMod val="20000"/>
                    <a:lumOff val="80000"/>
                  </a:srgbClr>
                </a:solidFill>
              </a:rPr>
              <a:t> your God</a:t>
            </a:r>
            <a:r>
              <a:rPr lang="en-AU" sz="2400" dirty="0">
                <a:solidFill>
                  <a:srgbClr val="FFC000">
                    <a:lumMod val="20000"/>
                    <a:lumOff val="80000"/>
                  </a:srgbClr>
                </a:solidFill>
              </a:rPr>
              <a:t>. </a:t>
            </a:r>
            <a:r>
              <a:rPr lang="en-AU" sz="2400" i="1" dirty="0">
                <a:solidFill>
                  <a:srgbClr val="FFC000">
                    <a:lumMod val="20000"/>
                    <a:lumOff val="80000"/>
                  </a:srgbClr>
                </a:solidFill>
              </a:rPr>
              <a:t>In it</a:t>
            </a:r>
            <a:r>
              <a:rPr lang="en-AU" sz="2400" dirty="0">
                <a:solidFill>
                  <a:srgbClr val="FFC000">
                    <a:lumMod val="20000"/>
                    <a:lumOff val="80000"/>
                  </a:srgbClr>
                </a:solidFill>
              </a:rPr>
              <a:t> you shall do no work: you, nor your son, nor your daughter, nor your male servant, nor your female servant, nor your cattle, nor your stranger who </a:t>
            </a:r>
            <a:r>
              <a:rPr lang="en-AU" sz="2400" i="1" dirty="0">
                <a:solidFill>
                  <a:srgbClr val="FFC000">
                    <a:lumMod val="20000"/>
                    <a:lumOff val="80000"/>
                  </a:srgbClr>
                </a:solidFill>
              </a:rPr>
              <a:t>is</a:t>
            </a:r>
            <a:r>
              <a:rPr lang="en-AU" sz="2400" dirty="0">
                <a:solidFill>
                  <a:srgbClr val="FFC000">
                    <a:lumMod val="20000"/>
                    <a:lumOff val="80000"/>
                  </a:srgbClr>
                </a:solidFill>
              </a:rPr>
              <a:t> within your gates. </a:t>
            </a:r>
            <a:r>
              <a:rPr lang="en-AU" sz="2400" b="1" baseline="30000" dirty="0">
                <a:solidFill>
                  <a:srgbClr val="FFC000">
                    <a:lumMod val="20000"/>
                    <a:lumOff val="80000"/>
                  </a:srgbClr>
                </a:solidFill>
              </a:rPr>
              <a:t>11 </a:t>
            </a:r>
            <a:r>
              <a:rPr lang="en-AU" sz="2400" dirty="0">
                <a:solidFill>
                  <a:srgbClr val="FFC000">
                    <a:lumMod val="20000"/>
                    <a:lumOff val="80000"/>
                  </a:srgbClr>
                </a:solidFill>
              </a:rPr>
              <a:t>For </a:t>
            </a:r>
            <a:r>
              <a:rPr lang="en-AU" sz="2400" b="1" u="sng" dirty="0">
                <a:solidFill>
                  <a:srgbClr val="FFC000">
                    <a:lumMod val="20000"/>
                    <a:lumOff val="80000"/>
                  </a:srgbClr>
                </a:solidFill>
              </a:rPr>
              <a:t>in six days the </a:t>
            </a:r>
            <a:r>
              <a:rPr lang="en-AU" sz="2400" b="1" u="sng" cap="small" dirty="0">
                <a:solidFill>
                  <a:srgbClr val="FFC000">
                    <a:lumMod val="20000"/>
                    <a:lumOff val="80000"/>
                  </a:srgbClr>
                </a:solidFill>
              </a:rPr>
              <a:t>Lord</a:t>
            </a:r>
            <a:r>
              <a:rPr lang="en-AU" sz="2400" b="1" u="sng" dirty="0">
                <a:solidFill>
                  <a:srgbClr val="FFC000">
                    <a:lumMod val="20000"/>
                    <a:lumOff val="80000"/>
                  </a:srgbClr>
                </a:solidFill>
              </a:rPr>
              <a:t> made the heavens and the earth</a:t>
            </a:r>
            <a:r>
              <a:rPr lang="en-AU" sz="2400" dirty="0">
                <a:solidFill>
                  <a:srgbClr val="FFC000">
                    <a:lumMod val="20000"/>
                    <a:lumOff val="80000"/>
                  </a:srgbClr>
                </a:solidFill>
              </a:rPr>
              <a:t>, the sea, and all that </a:t>
            </a:r>
            <a:r>
              <a:rPr lang="en-AU" sz="2400" i="1" dirty="0">
                <a:solidFill>
                  <a:srgbClr val="FFC000">
                    <a:lumMod val="20000"/>
                    <a:lumOff val="80000"/>
                  </a:srgbClr>
                </a:solidFill>
              </a:rPr>
              <a:t>is</a:t>
            </a:r>
            <a:r>
              <a:rPr lang="en-AU" sz="2400" dirty="0">
                <a:solidFill>
                  <a:srgbClr val="FFC000">
                    <a:lumMod val="20000"/>
                    <a:lumOff val="80000"/>
                  </a:srgbClr>
                </a:solidFill>
              </a:rPr>
              <a:t> in them, and </a:t>
            </a:r>
            <a:r>
              <a:rPr lang="en-AU" sz="2400" b="1" u="sng" dirty="0">
                <a:solidFill>
                  <a:srgbClr val="FFC000">
                    <a:lumMod val="20000"/>
                    <a:lumOff val="80000"/>
                  </a:srgbClr>
                </a:solidFill>
              </a:rPr>
              <a:t>rested the seventh day</a:t>
            </a:r>
            <a:r>
              <a:rPr lang="en-AU" sz="2400" dirty="0">
                <a:solidFill>
                  <a:srgbClr val="FFC000">
                    <a:lumMod val="20000"/>
                    <a:lumOff val="80000"/>
                  </a:srgbClr>
                </a:solidFill>
              </a:rPr>
              <a:t>. </a:t>
            </a:r>
            <a:r>
              <a:rPr lang="en-AU" sz="2400" b="1" u="sng" dirty="0">
                <a:solidFill>
                  <a:srgbClr val="FFC000">
                    <a:lumMod val="20000"/>
                    <a:lumOff val="80000"/>
                  </a:srgbClr>
                </a:solidFill>
              </a:rPr>
              <a:t>Therefore the </a:t>
            </a:r>
            <a:r>
              <a:rPr lang="en-AU" sz="2400" b="1" u="sng" cap="small" dirty="0">
                <a:solidFill>
                  <a:srgbClr val="FFC000">
                    <a:lumMod val="20000"/>
                    <a:lumOff val="80000"/>
                  </a:srgbClr>
                </a:solidFill>
              </a:rPr>
              <a:t>Lord</a:t>
            </a:r>
            <a:r>
              <a:rPr lang="en-AU" sz="2400" b="1" u="sng" dirty="0">
                <a:solidFill>
                  <a:srgbClr val="FFC000">
                    <a:lumMod val="20000"/>
                    <a:lumOff val="80000"/>
                  </a:srgbClr>
                </a:solidFill>
              </a:rPr>
              <a:t> blessed the Sabbath day and hallowed it</a:t>
            </a:r>
            <a:r>
              <a:rPr lang="en-AU" sz="2400" dirty="0">
                <a:solidFill>
                  <a:srgbClr val="FFC000">
                    <a:lumMod val="20000"/>
                    <a:lumOff val="80000"/>
                  </a:srgbClr>
                </a:solidFill>
              </a:rPr>
              <a:t>.  					 </a:t>
            </a:r>
            <a:r>
              <a:rPr lang="en-AU" b="1" dirty="0">
                <a:solidFill>
                  <a:srgbClr val="FFC000">
                    <a:lumMod val="20000"/>
                    <a:lumOff val="80000"/>
                  </a:srgbClr>
                </a:solidFill>
                <a:latin typeface="system-ui"/>
              </a:rPr>
              <a:t>Exodus 20:8-11</a:t>
            </a:r>
          </a:p>
        </p:txBody>
      </p:sp>
      <p:sp>
        <p:nvSpPr>
          <p:cNvPr id="7" name="Rectangle 6"/>
          <p:cNvSpPr/>
          <p:nvPr/>
        </p:nvSpPr>
        <p:spPr>
          <a:xfrm>
            <a:off x="0" y="0"/>
            <a:ext cx="12115800" cy="1015663"/>
          </a:xfrm>
          <a:prstGeom prst="rect">
            <a:avLst/>
          </a:prstGeom>
        </p:spPr>
        <p:txBody>
          <a:bodyPr wrap="square">
            <a:spAutoFit/>
          </a:bodyPr>
          <a:lstStyle/>
          <a:p>
            <a:pPr algn="ctr"/>
            <a:r>
              <a:rPr lang="en-AU" sz="2800" b="1" dirty="0">
                <a:solidFill>
                  <a:srgbClr val="FFC000">
                    <a:lumMod val="20000"/>
                    <a:lumOff val="80000"/>
                  </a:srgbClr>
                </a:solidFill>
                <a:latin typeface="system-ui"/>
              </a:rPr>
              <a:t>WHY GOD WANTS TO BE RESPECT THE LITERAL WEEKLY SABBATH </a:t>
            </a:r>
          </a:p>
          <a:p>
            <a:pPr algn="ctr"/>
            <a:r>
              <a:rPr lang="en-AU" sz="2800" b="1" dirty="0">
                <a:solidFill>
                  <a:srgbClr val="FFC000">
                    <a:lumMod val="20000"/>
                    <a:lumOff val="80000"/>
                  </a:srgbClr>
                </a:solidFill>
                <a:latin typeface="system-ui"/>
              </a:rPr>
              <a:t>ACCORDING TO THE COMMANDMENT</a:t>
            </a:r>
            <a:r>
              <a:rPr lang="en-AU" sz="3200" b="1" dirty="0">
                <a:solidFill>
                  <a:srgbClr val="FFC000">
                    <a:lumMod val="20000"/>
                    <a:lumOff val="80000"/>
                  </a:srgbClr>
                </a:solidFill>
                <a:latin typeface="system-ui"/>
              </a:rPr>
              <a:t>?</a:t>
            </a:r>
            <a:endParaRPr lang="en-AU" sz="3200" dirty="0">
              <a:solidFill>
                <a:prstClr val="black"/>
              </a:solidFill>
            </a:endParaRPr>
          </a:p>
        </p:txBody>
      </p:sp>
    </p:spTree>
    <p:extLst>
      <p:ext uri="{BB962C8B-B14F-4D97-AF65-F5344CB8AC3E}">
        <p14:creationId xmlns:p14="http://schemas.microsoft.com/office/powerpoint/2010/main" val="274975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95400"/>
            <a:ext cx="11734800" cy="4493538"/>
          </a:xfrm>
          <a:prstGeom prst="rect">
            <a:avLst/>
          </a:prstGeom>
        </p:spPr>
        <p:txBody>
          <a:bodyPr wrap="square">
            <a:spAutoFit/>
          </a:bodyPr>
          <a:lstStyle/>
          <a:p>
            <a:pPr algn="just"/>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“Let us therefore fear, lest, a promise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being left us of entering into his rest</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any of you should seem to come short of it.</a:t>
            </a:r>
          </a:p>
          <a:p>
            <a:pPr algn="just"/>
            <a:r>
              <a:rPr lang="en-AU" sz="2600" b="1" baseline="30000" dirty="0">
                <a:solidFill>
                  <a:srgbClr val="FFC000">
                    <a:lumMod val="20000"/>
                    <a:lumOff val="80000"/>
                  </a:srgbClr>
                </a:solidFill>
                <a:latin typeface="Times New Roman" panose="02020603050405020304" pitchFamily="18" charset="0"/>
                <a:cs typeface="Times New Roman" panose="02020603050405020304" pitchFamily="18" charset="0"/>
              </a:rPr>
              <a:t>2 </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For unto us was the gospel preached, as well as unto them: but </a:t>
            </a:r>
            <a:r>
              <a:rPr lang="en-AU" sz="2600" b="1" dirty="0">
                <a:solidFill>
                  <a:srgbClr val="FFC000">
                    <a:lumMod val="75000"/>
                  </a:srgbClr>
                </a:solidFill>
                <a:latin typeface="Times New Roman" panose="02020603050405020304" pitchFamily="18" charset="0"/>
                <a:cs typeface="Times New Roman" panose="02020603050405020304" pitchFamily="18" charset="0"/>
              </a:rPr>
              <a:t>the word preached did not profit them</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not being </a:t>
            </a:r>
            <a:r>
              <a:rPr lang="en-AU" sz="2600" b="1" i="1" u="sng" dirty="0">
                <a:solidFill>
                  <a:srgbClr val="FFC000">
                    <a:lumMod val="20000"/>
                    <a:lumOff val="80000"/>
                  </a:srgbClr>
                </a:solidFill>
                <a:latin typeface="Times New Roman" panose="02020603050405020304" pitchFamily="18" charset="0"/>
                <a:cs typeface="Times New Roman" panose="02020603050405020304" pitchFamily="18" charset="0"/>
              </a:rPr>
              <a:t>mixed with faith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in them that heard it.</a:t>
            </a:r>
          </a:p>
          <a:p>
            <a:pPr algn="just"/>
            <a:r>
              <a:rPr lang="en-AU" sz="2600" b="1" baseline="30000" dirty="0">
                <a:solidFill>
                  <a:srgbClr val="FFC000">
                    <a:lumMod val="20000"/>
                    <a:lumOff val="80000"/>
                  </a:srgbClr>
                </a:solidFill>
                <a:latin typeface="Times New Roman" panose="02020603050405020304" pitchFamily="18" charset="0"/>
                <a:cs typeface="Times New Roman" panose="02020603050405020304" pitchFamily="18" charset="0"/>
              </a:rPr>
              <a:t>3 </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For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we which have believed do enter into rest</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 as he said, As I have sworn in my wrath, </a:t>
            </a:r>
            <a:r>
              <a:rPr lang="en-AU" sz="2600" b="1" i="1" u="sng" dirty="0">
                <a:solidFill>
                  <a:srgbClr val="FFC000">
                    <a:lumMod val="20000"/>
                    <a:lumOff val="80000"/>
                  </a:srgbClr>
                </a:solidFill>
                <a:latin typeface="Times New Roman" panose="02020603050405020304" pitchFamily="18" charset="0"/>
                <a:cs typeface="Times New Roman" panose="02020603050405020304" pitchFamily="18" charset="0"/>
              </a:rPr>
              <a:t>if they shall enter into my rest</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 although </a:t>
            </a:r>
            <a:r>
              <a:rPr lang="en-AU" sz="2600" b="1" dirty="0">
                <a:solidFill>
                  <a:srgbClr val="FFC000">
                    <a:lumMod val="20000"/>
                    <a:lumOff val="80000"/>
                  </a:srgbClr>
                </a:solidFill>
                <a:latin typeface="Times New Roman" panose="02020603050405020304" pitchFamily="18" charset="0"/>
                <a:cs typeface="Times New Roman" panose="02020603050405020304" pitchFamily="18" charset="0"/>
              </a:rPr>
              <a:t>the works were finished from the foundation of the world.</a:t>
            </a:r>
          </a:p>
          <a:p>
            <a:pPr algn="just"/>
            <a:r>
              <a:rPr lang="en-AU" sz="2600" b="1" baseline="30000" dirty="0">
                <a:solidFill>
                  <a:srgbClr val="FFC000">
                    <a:lumMod val="20000"/>
                    <a:lumOff val="80000"/>
                  </a:srgbClr>
                </a:solidFill>
                <a:latin typeface="Times New Roman" panose="02020603050405020304" pitchFamily="18" charset="0"/>
                <a:cs typeface="Times New Roman" panose="02020603050405020304" pitchFamily="18" charset="0"/>
              </a:rPr>
              <a:t>4 </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For he spake in a certain place of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the seventh day </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on this wise, And </a:t>
            </a:r>
            <a:r>
              <a:rPr lang="en-AU" sz="2600" b="1" i="1" u="sng" dirty="0">
                <a:solidFill>
                  <a:srgbClr val="FFC000">
                    <a:lumMod val="20000"/>
                    <a:lumOff val="80000"/>
                  </a:srgbClr>
                </a:solidFill>
                <a:latin typeface="Times New Roman" panose="02020603050405020304" pitchFamily="18" charset="0"/>
                <a:cs typeface="Times New Roman" panose="02020603050405020304" pitchFamily="18" charset="0"/>
              </a:rPr>
              <a:t>God did rest the seventh day from all his works</a:t>
            </a:r>
            <a:r>
              <a:rPr lang="en-AU" sz="2600" u="sng" dirty="0">
                <a:solidFill>
                  <a:srgbClr val="FFC000">
                    <a:lumMod val="20000"/>
                    <a:lumOff val="80000"/>
                  </a:srgbClr>
                </a:solidFill>
                <a:latin typeface="Times New Roman" panose="02020603050405020304" pitchFamily="18" charset="0"/>
                <a:cs typeface="Times New Roman" panose="02020603050405020304" pitchFamily="18" charset="0"/>
              </a:rPr>
              <a:t>. </a:t>
            </a:r>
          </a:p>
          <a:p>
            <a:pPr algn="just"/>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9 </a:t>
            </a:r>
            <a:r>
              <a:rPr lang="en-AU" sz="2600" b="1" i="1" u="sng" dirty="0">
                <a:solidFill>
                  <a:srgbClr val="FFC000">
                    <a:lumMod val="20000"/>
                    <a:lumOff val="80000"/>
                  </a:srgbClr>
                </a:solidFill>
                <a:latin typeface="Times New Roman" panose="02020603050405020304" pitchFamily="18" charset="0"/>
                <a:cs typeface="Times New Roman" panose="02020603050405020304" pitchFamily="18" charset="0"/>
              </a:rPr>
              <a:t>There remains therefore a rest for the people of God</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 10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For </a:t>
            </a:r>
            <a:r>
              <a:rPr lang="en-AU" sz="2600" b="1" i="1" u="sng" dirty="0">
                <a:solidFill>
                  <a:srgbClr val="FFC000">
                    <a:lumMod val="20000"/>
                    <a:lumOff val="80000"/>
                  </a:srgbClr>
                </a:solidFill>
                <a:latin typeface="Times New Roman" panose="02020603050405020304" pitchFamily="18" charset="0"/>
                <a:cs typeface="Times New Roman" panose="02020603050405020304" pitchFamily="18" charset="0"/>
              </a:rPr>
              <a:t>he who has entered his rest has himself also ceased from his works as God did from </a:t>
            </a:r>
            <a:r>
              <a:rPr lang="en-AU" sz="2600" b="1" i="1" dirty="0">
                <a:solidFill>
                  <a:srgbClr val="FFC000">
                    <a:lumMod val="20000"/>
                    <a:lumOff val="80000"/>
                  </a:srgbClr>
                </a:solidFill>
                <a:latin typeface="Times New Roman" panose="02020603050405020304" pitchFamily="18" charset="0"/>
                <a:cs typeface="Times New Roman" panose="02020603050405020304" pitchFamily="18" charset="0"/>
              </a:rPr>
              <a:t>his</a:t>
            </a:r>
            <a:r>
              <a:rPr lang="en-AU" sz="2600"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dirty="0">
                <a:solidFill>
                  <a:srgbClr val="FFC000">
                    <a:lumMod val="20000"/>
                    <a:lumOff val="80000"/>
                  </a:srgbClr>
                </a:solidFill>
                <a:latin typeface="Times New Roman" panose="02020603050405020304" pitchFamily="18" charset="0"/>
                <a:cs typeface="Times New Roman" panose="02020603050405020304" pitchFamily="18" charset="0"/>
              </a:rPr>
              <a:t>Hebrews 4:1-4, 9-10</a:t>
            </a:r>
          </a:p>
        </p:txBody>
      </p:sp>
      <p:sp>
        <p:nvSpPr>
          <p:cNvPr id="4" name="Rectangle 3"/>
          <p:cNvSpPr/>
          <p:nvPr/>
        </p:nvSpPr>
        <p:spPr>
          <a:xfrm>
            <a:off x="152400" y="5788938"/>
            <a:ext cx="11903242" cy="1738938"/>
          </a:xfrm>
          <a:prstGeom prst="rect">
            <a:avLst/>
          </a:prstGeom>
        </p:spPr>
        <p:txBody>
          <a:bodyPr wrap="square">
            <a:spAutoFit/>
          </a:bodyPr>
          <a:lstStyle/>
          <a:p>
            <a:pPr algn="just"/>
            <a:r>
              <a:rPr lang="en-AU" sz="1700" b="1" dirty="0">
                <a:solidFill>
                  <a:srgbClr val="FFC000">
                    <a:lumMod val="20000"/>
                    <a:lumOff val="80000"/>
                  </a:srgbClr>
                </a:solidFill>
                <a:latin typeface="Times New Roman" panose="02020603050405020304" pitchFamily="18" charset="0"/>
                <a:cs typeface="Times New Roman" panose="02020603050405020304" pitchFamily="18" charset="0"/>
              </a:rPr>
              <a:t>BY OUR SPIRITUAL ENTERING BY FAITH INTO GOD’S REST </a:t>
            </a:r>
            <a:r>
              <a:rPr lang="en-AU" sz="1700" b="1" u="sng" dirty="0">
                <a:solidFill>
                  <a:srgbClr val="FFC000">
                    <a:lumMod val="20000"/>
                    <a:lumOff val="80000"/>
                  </a:srgbClr>
                </a:solidFill>
                <a:latin typeface="Times New Roman" panose="02020603050405020304" pitchFamily="18" charset="0"/>
                <a:cs typeface="Times New Roman" panose="02020603050405020304" pitchFamily="18" charset="0"/>
              </a:rPr>
              <a:t>CHRIST WILL HEAL AND SANCTIFY OUR CORAPTED NATURE FOR SIX SIMBOLIC SPIRITUAL DAYS (STAGES) </a:t>
            </a:r>
            <a:r>
              <a:rPr lang="en-AU" sz="1700" b="1" dirty="0">
                <a:solidFill>
                  <a:srgbClr val="FFC000">
                    <a:lumMod val="20000"/>
                    <a:lumOff val="80000"/>
                  </a:srgbClr>
                </a:solidFill>
                <a:latin typeface="Times New Roman" panose="02020603050405020304" pitchFamily="18" charset="0"/>
                <a:cs typeface="Times New Roman" panose="02020603050405020304" pitchFamily="18" charset="0"/>
              </a:rPr>
              <a:t>AND </a:t>
            </a:r>
            <a:r>
              <a:rPr lang="en-AU" sz="1700" b="1" u="sng" dirty="0">
                <a:solidFill>
                  <a:srgbClr val="FFC000">
                    <a:lumMod val="20000"/>
                    <a:lumOff val="80000"/>
                  </a:srgbClr>
                </a:solidFill>
                <a:latin typeface="Times New Roman" panose="02020603050405020304" pitchFamily="18" charset="0"/>
                <a:cs typeface="Times New Roman" panose="02020603050405020304" pitchFamily="18" charset="0"/>
              </a:rPr>
              <a:t>THAN AT THE SEVEN DAY GOD WILL REST AT THE SEVENTH DAY (STAGES) WITH HIS HEALED SPIRITUALY FROM HIM FAITHFUL CHILDREN</a:t>
            </a:r>
          </a:p>
          <a:p>
            <a:pPr algn="ctr"/>
            <a:endParaRPr lang="en-AU" sz="2800" b="1" u="sng" dirty="0">
              <a:solidFill>
                <a:srgbClr val="FFC000">
                  <a:lumMod val="20000"/>
                  <a:lumOff val="80000"/>
                </a:srgbClr>
              </a:solidFill>
              <a:latin typeface="Times New Roman" panose="02020603050405020304" pitchFamily="18" charset="0"/>
              <a:cs typeface="Times New Roman" panose="02020603050405020304" pitchFamily="18" charset="0"/>
            </a:endParaRPr>
          </a:p>
          <a:p>
            <a:pPr algn="ctr"/>
            <a:endParaRPr lang="en-AU" sz="2800" b="1" dirty="0">
              <a:solidFill>
                <a:srgbClr val="FFC000">
                  <a:lumMod val="20000"/>
                  <a:lumOff val="80000"/>
                </a:srgb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76200" y="228600"/>
            <a:ext cx="12039600" cy="1077218"/>
          </a:xfrm>
          <a:prstGeom prst="rect">
            <a:avLst/>
          </a:prstGeom>
        </p:spPr>
        <p:txBody>
          <a:bodyPr wrap="square">
            <a:spAutoFit/>
          </a:bodyPr>
          <a:lstStyle/>
          <a:p>
            <a:pPr algn="ctr"/>
            <a:r>
              <a:rPr lang="en-AU" sz="3200" b="1" dirty="0">
                <a:solidFill>
                  <a:srgbClr val="FFC000">
                    <a:lumMod val="20000"/>
                    <a:lumOff val="80000"/>
                  </a:srgbClr>
                </a:solidFill>
                <a:latin typeface="Times New Roman" panose="02020603050405020304" pitchFamily="18" charset="0"/>
                <a:cs typeface="Times New Roman" panose="02020603050405020304" pitchFamily="18" charset="0"/>
              </a:rPr>
              <a:t>REMAINS THEREFORE A SABBATH REST </a:t>
            </a:r>
          </a:p>
          <a:p>
            <a:pPr algn="ctr"/>
            <a:r>
              <a:rPr lang="en-AU" sz="3200" b="1" dirty="0">
                <a:solidFill>
                  <a:srgbClr val="FFC000">
                    <a:lumMod val="20000"/>
                    <a:lumOff val="80000"/>
                  </a:srgbClr>
                </a:solidFill>
                <a:latin typeface="Times New Roman" panose="02020603050405020304" pitchFamily="18" charset="0"/>
                <a:cs typeface="Times New Roman" panose="02020603050405020304" pitchFamily="18" charset="0"/>
              </a:rPr>
              <a:t>FOR THE PEOPLE OF GOD</a:t>
            </a:r>
            <a:endParaRPr lang="en-AU" sz="3200" b="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6" y="369761"/>
            <a:ext cx="1828800" cy="925639"/>
          </a:xfrm>
          <a:prstGeom prst="rect">
            <a:avLst/>
          </a:prstGeom>
        </p:spPr>
      </p:pic>
    </p:spTree>
    <p:extLst>
      <p:ext uri="{BB962C8B-B14F-4D97-AF65-F5344CB8AC3E}">
        <p14:creationId xmlns:p14="http://schemas.microsoft.com/office/powerpoint/2010/main" val="2343883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1854" y="5850506"/>
            <a:ext cx="4437888" cy="934141"/>
          </a:xfrm>
          <a:prstGeom prst="rect">
            <a:avLst/>
          </a:prstGeom>
        </p:spPr>
      </p:pic>
      <p:pic>
        <p:nvPicPr>
          <p:cNvPr id="5" name="Picture 4"/>
          <p:cNvPicPr>
            <a:picLocks noChangeAspect="1"/>
          </p:cNvPicPr>
          <p:nvPr/>
        </p:nvPicPr>
        <p:blipFill>
          <a:blip r:embed="rId3"/>
          <a:stretch>
            <a:fillRect/>
          </a:stretch>
        </p:blipFill>
        <p:spPr>
          <a:xfrm>
            <a:off x="1053581" y="4903060"/>
            <a:ext cx="4574142" cy="951671"/>
          </a:xfrm>
          <a:prstGeom prst="rect">
            <a:avLst/>
          </a:prstGeom>
        </p:spPr>
      </p:pic>
      <p:pic>
        <p:nvPicPr>
          <p:cNvPr id="6" name="Picture 5"/>
          <p:cNvPicPr>
            <a:picLocks noChangeAspect="1"/>
          </p:cNvPicPr>
          <p:nvPr/>
        </p:nvPicPr>
        <p:blipFill>
          <a:blip r:embed="rId4"/>
          <a:stretch>
            <a:fillRect/>
          </a:stretch>
        </p:blipFill>
        <p:spPr>
          <a:xfrm>
            <a:off x="1904999" y="3973144"/>
            <a:ext cx="4510977" cy="929916"/>
          </a:xfrm>
          <a:prstGeom prst="rect">
            <a:avLst/>
          </a:prstGeom>
        </p:spPr>
      </p:pic>
      <p:pic>
        <p:nvPicPr>
          <p:cNvPr id="7" name="Picture 6"/>
          <p:cNvPicPr>
            <a:picLocks noChangeAspect="1"/>
          </p:cNvPicPr>
          <p:nvPr/>
        </p:nvPicPr>
        <p:blipFill>
          <a:blip r:embed="rId5"/>
          <a:stretch>
            <a:fillRect/>
          </a:stretch>
        </p:blipFill>
        <p:spPr>
          <a:xfrm>
            <a:off x="2501200" y="3054693"/>
            <a:ext cx="4661600" cy="929916"/>
          </a:xfrm>
          <a:prstGeom prst="rect">
            <a:avLst/>
          </a:prstGeom>
        </p:spPr>
      </p:pic>
      <p:pic>
        <p:nvPicPr>
          <p:cNvPr id="8" name="Picture 7"/>
          <p:cNvPicPr>
            <a:picLocks noChangeAspect="1"/>
          </p:cNvPicPr>
          <p:nvPr/>
        </p:nvPicPr>
        <p:blipFill>
          <a:blip r:embed="rId6"/>
          <a:stretch>
            <a:fillRect/>
          </a:stretch>
        </p:blipFill>
        <p:spPr>
          <a:xfrm>
            <a:off x="3200400" y="2069317"/>
            <a:ext cx="4731600" cy="985376"/>
          </a:xfrm>
          <a:prstGeom prst="rect">
            <a:avLst/>
          </a:prstGeom>
        </p:spPr>
      </p:pic>
      <p:pic>
        <p:nvPicPr>
          <p:cNvPr id="9" name="Picture 8"/>
          <p:cNvPicPr>
            <a:picLocks noChangeAspect="1"/>
          </p:cNvPicPr>
          <p:nvPr/>
        </p:nvPicPr>
        <p:blipFill>
          <a:blip r:embed="rId7"/>
          <a:stretch>
            <a:fillRect/>
          </a:stretch>
        </p:blipFill>
        <p:spPr>
          <a:xfrm>
            <a:off x="3886200" y="1148129"/>
            <a:ext cx="4800600" cy="923925"/>
          </a:xfrm>
          <a:prstGeom prst="rect">
            <a:avLst/>
          </a:prstGeom>
        </p:spPr>
      </p:pic>
      <p:pic>
        <p:nvPicPr>
          <p:cNvPr id="10" name="Picture 9"/>
          <p:cNvPicPr>
            <a:picLocks noChangeAspect="1"/>
          </p:cNvPicPr>
          <p:nvPr/>
        </p:nvPicPr>
        <p:blipFill>
          <a:blip r:embed="rId8"/>
          <a:stretch>
            <a:fillRect/>
          </a:stretch>
        </p:blipFill>
        <p:spPr>
          <a:xfrm>
            <a:off x="4648200" y="229678"/>
            <a:ext cx="4684222" cy="923925"/>
          </a:xfrm>
          <a:prstGeom prst="rect">
            <a:avLst/>
          </a:prstGeom>
        </p:spPr>
      </p:pic>
      <p:sp>
        <p:nvSpPr>
          <p:cNvPr id="11" name="Rectangle 10"/>
          <p:cNvSpPr/>
          <p:nvPr/>
        </p:nvSpPr>
        <p:spPr>
          <a:xfrm>
            <a:off x="5410200" y="5888524"/>
            <a:ext cx="3038856" cy="954107"/>
          </a:xfrm>
          <a:prstGeom prst="rect">
            <a:avLst/>
          </a:prstGeom>
        </p:spPr>
        <p:txBody>
          <a:bodyPr wrap="square">
            <a:spAutoFit/>
          </a:bodyPr>
          <a:lstStyle/>
          <a:p>
            <a:r>
              <a:rPr lang="en-AU" sz="32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1</a:t>
            </a:r>
            <a:r>
              <a:rPr lang="en-AU" sz="24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 – </a:t>
            </a:r>
            <a:r>
              <a:rPr lang="en-AU" sz="2400" b="1" dirty="0" smtClean="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FORGIVNESS - </a:t>
            </a:r>
            <a:r>
              <a:rPr lang="en-AU" sz="24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(REMISSION)</a:t>
            </a:r>
            <a:endParaRPr lang="en-AU" sz="2400" dirty="0">
              <a:solidFill>
                <a:prstClr val="white">
                  <a:lumMod val="75000"/>
                </a:prstClr>
              </a:solidFill>
            </a:endParaRPr>
          </a:p>
        </p:txBody>
      </p:sp>
      <p:sp>
        <p:nvSpPr>
          <p:cNvPr id="12" name="Rectangle 11"/>
          <p:cNvSpPr/>
          <p:nvPr/>
        </p:nvSpPr>
        <p:spPr>
          <a:xfrm>
            <a:off x="6100378" y="5172969"/>
            <a:ext cx="2738821" cy="323165"/>
          </a:xfrm>
          <a:prstGeom prst="rect">
            <a:avLst/>
          </a:prstGeom>
        </p:spPr>
        <p:txBody>
          <a:bodyPr wrap="square">
            <a:spAutoFit/>
          </a:bodyPr>
          <a:lstStyle/>
          <a:p>
            <a:pPr>
              <a:lnSpc>
                <a:spcPts val="1800"/>
              </a:lnSpc>
            </a:pPr>
            <a:r>
              <a:rPr lang="en-AU" sz="2800" b="1" dirty="0" smtClean="0">
                <a:solidFill>
                  <a:prstClr val="white">
                    <a:lumMod val="65000"/>
                  </a:prstClr>
                </a:solidFill>
                <a:latin typeface="Arial" panose="020B0604020202020204" pitchFamily="34" charset="0"/>
                <a:ea typeface="Calibri" panose="020F0502020204030204" pitchFamily="34" charset="0"/>
                <a:cs typeface="Arial" panose="020B0604020202020204" pitchFamily="34" charset="0"/>
              </a:rPr>
              <a:t>2 – </a:t>
            </a:r>
            <a:r>
              <a:rPr lang="en-AU" sz="2400" b="1" dirty="0" smtClean="0">
                <a:solidFill>
                  <a:prstClr val="white">
                    <a:lumMod val="65000"/>
                  </a:prstClr>
                </a:solidFill>
                <a:latin typeface="Arial" panose="020B0604020202020204" pitchFamily="34" charset="0"/>
                <a:ea typeface="Calibri" panose="020F0502020204030204" pitchFamily="34" charset="0"/>
                <a:cs typeface="Arial" panose="020B0604020202020204" pitchFamily="34" charset="0"/>
              </a:rPr>
              <a:t>CLEANING -</a:t>
            </a:r>
            <a:endParaRPr lang="en-AU" sz="2400" b="1" dirty="0">
              <a:solidFill>
                <a:prstClr val="white">
                  <a:lumMod val="65000"/>
                </a:prstClr>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6705600" y="4164917"/>
            <a:ext cx="2554778" cy="892552"/>
          </a:xfrm>
          <a:prstGeom prst="rect">
            <a:avLst/>
          </a:prstGeom>
        </p:spPr>
        <p:txBody>
          <a:bodyPr wrap="square">
            <a:spAutoFit/>
          </a:bodyPr>
          <a:lstStyle/>
          <a:p>
            <a:r>
              <a:rPr lang="en-AU" sz="2800" b="1" dirty="0" smtClean="0">
                <a:solidFill>
                  <a:prstClr val="white">
                    <a:lumMod val="75000"/>
                  </a:prstClr>
                </a:solidFill>
              </a:rPr>
              <a:t>3 </a:t>
            </a:r>
            <a:r>
              <a:rPr lang="en-AU" sz="24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lumMod val="75000"/>
                  </a:prstClr>
                </a:solidFill>
              </a:rPr>
              <a:t>JASTIFICATION  -</a:t>
            </a:r>
            <a:endParaRPr lang="en-AU" sz="2400" b="1" dirty="0">
              <a:solidFill>
                <a:prstClr val="white">
                  <a:lumMod val="75000"/>
                </a:prstClr>
              </a:solidFill>
            </a:endParaRPr>
          </a:p>
        </p:txBody>
      </p:sp>
      <p:sp>
        <p:nvSpPr>
          <p:cNvPr id="14" name="Rectangle 13"/>
          <p:cNvSpPr/>
          <p:nvPr/>
        </p:nvSpPr>
        <p:spPr>
          <a:xfrm>
            <a:off x="7553569" y="3268951"/>
            <a:ext cx="3048000" cy="430887"/>
          </a:xfrm>
          <a:prstGeom prst="rect">
            <a:avLst/>
          </a:prstGeom>
        </p:spPr>
        <p:txBody>
          <a:bodyPr wrap="square">
            <a:spAutoFit/>
          </a:bodyPr>
          <a:lstStyle/>
          <a:p>
            <a:r>
              <a:rPr lang="en-AU" sz="20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4 - </a:t>
            </a:r>
            <a:r>
              <a:rPr lang="en-AU" sz="22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RECONCILIATION</a:t>
            </a:r>
            <a:endParaRPr lang="en-AU" sz="2200" dirty="0">
              <a:solidFill>
                <a:prstClr val="white">
                  <a:lumMod val="85000"/>
                </a:prstClr>
              </a:solidFill>
            </a:endParaRPr>
          </a:p>
        </p:txBody>
      </p:sp>
      <p:sp>
        <p:nvSpPr>
          <p:cNvPr id="15" name="Rectangle 14"/>
          <p:cNvSpPr/>
          <p:nvPr/>
        </p:nvSpPr>
        <p:spPr>
          <a:xfrm flipH="1">
            <a:off x="8382000" y="2130779"/>
            <a:ext cx="3349845"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5 -  SANCTIFICATION   </a:t>
            </a:r>
            <a:endParaRPr lang="en-AU" sz="2000" dirty="0">
              <a:solidFill>
                <a:prstClr val="white"/>
              </a:solidFill>
            </a:endParaRPr>
          </a:p>
        </p:txBody>
      </p:sp>
      <p:sp>
        <p:nvSpPr>
          <p:cNvPr id="16" name="Rectangle 15"/>
          <p:cNvSpPr/>
          <p:nvPr/>
        </p:nvSpPr>
        <p:spPr>
          <a:xfrm>
            <a:off x="9061704" y="1275863"/>
            <a:ext cx="3060192"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6-</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REDEMTION</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AU" sz="2000" dirty="0">
              <a:solidFill>
                <a:prstClr val="white"/>
              </a:solidFill>
            </a:endParaRPr>
          </a:p>
        </p:txBody>
      </p:sp>
      <p:sp>
        <p:nvSpPr>
          <p:cNvPr id="17" name="Rectangle 16"/>
          <p:cNvSpPr/>
          <p:nvPr/>
        </p:nvSpPr>
        <p:spPr>
          <a:xfrm>
            <a:off x="9906000" y="1"/>
            <a:ext cx="2057400"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7-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VICTORY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AU" sz="2000" dirty="0">
              <a:solidFill>
                <a:prstClr val="white"/>
              </a:solidFill>
            </a:endParaRPr>
          </a:p>
        </p:txBody>
      </p:sp>
      <p:sp>
        <p:nvSpPr>
          <p:cNvPr id="18" name="Rectangle 17"/>
          <p:cNvSpPr/>
          <p:nvPr/>
        </p:nvSpPr>
        <p:spPr>
          <a:xfrm rot="18338449">
            <a:off x="-425213" y="4616645"/>
            <a:ext cx="2386592" cy="523220"/>
          </a:xfrm>
          <a:prstGeom prst="rect">
            <a:avLst/>
          </a:prstGeom>
        </p:spPr>
        <p:txBody>
          <a:bodyPr wrap="square">
            <a:spAutoFit/>
          </a:bodyPr>
          <a:lstStyle/>
          <a:p>
            <a:r>
              <a:rPr lang="en-AU" sz="2800" b="1" dirty="0">
                <a:solidFill>
                  <a:prstClr val="white">
                    <a:lumMod val="75000"/>
                  </a:prstClr>
                </a:solidFill>
              </a:rPr>
              <a:t>JASTIFICATION</a:t>
            </a:r>
          </a:p>
        </p:txBody>
      </p:sp>
      <p:sp>
        <p:nvSpPr>
          <p:cNvPr id="19" name="Rectangle 18"/>
          <p:cNvSpPr/>
          <p:nvPr/>
        </p:nvSpPr>
        <p:spPr>
          <a:xfrm>
            <a:off x="-40193" y="3420328"/>
            <a:ext cx="2541393" cy="430887"/>
          </a:xfrm>
          <a:prstGeom prst="rect">
            <a:avLst/>
          </a:prstGeom>
        </p:spPr>
        <p:txBody>
          <a:bodyPr wrap="square">
            <a:spAutoFit/>
          </a:bodyPr>
          <a:lstStyle/>
          <a:p>
            <a:r>
              <a:rPr lang="en-AU" sz="2200" b="1" dirty="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SANCTIFICATION</a:t>
            </a:r>
            <a:endParaRPr lang="en-AU" sz="2200" dirty="0">
              <a:solidFill>
                <a:prstClr val="white">
                  <a:lumMod val="85000"/>
                </a:prstClr>
              </a:solidFill>
            </a:endParaRPr>
          </a:p>
        </p:txBody>
      </p:sp>
      <p:sp>
        <p:nvSpPr>
          <p:cNvPr id="20" name="Rectangle 19"/>
          <p:cNvSpPr/>
          <p:nvPr/>
        </p:nvSpPr>
        <p:spPr>
          <a:xfrm>
            <a:off x="2150872" y="1531062"/>
            <a:ext cx="1735328" cy="461665"/>
          </a:xfrm>
          <a:prstGeom prst="rect">
            <a:avLst/>
          </a:prstGeom>
        </p:spPr>
        <p:txBody>
          <a:bodyPr wrap="square">
            <a:spAutoFit/>
          </a:bodyPr>
          <a:lstStyle/>
          <a:p>
            <a:r>
              <a:rPr lang="en-AU" sz="24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VICTORY</a:t>
            </a:r>
            <a:endParaRPr lang="en-AU" sz="2400" dirty="0">
              <a:solidFill>
                <a:prstClr val="white"/>
              </a:solidFill>
            </a:endParaRPr>
          </a:p>
        </p:txBody>
      </p:sp>
      <p:sp>
        <p:nvSpPr>
          <p:cNvPr id="21" name="Rectangle 20"/>
          <p:cNvSpPr/>
          <p:nvPr/>
        </p:nvSpPr>
        <p:spPr>
          <a:xfrm rot="10800000" flipH="1" flipV="1">
            <a:off x="188455" y="4305937"/>
            <a:ext cx="471129" cy="584775"/>
          </a:xfrm>
          <a:prstGeom prst="rect">
            <a:avLst/>
          </a:prstGeom>
        </p:spPr>
        <p:txBody>
          <a:bodyPr wrap="square">
            <a:spAutoFit/>
          </a:bodyPr>
          <a:lstStyle/>
          <a:p>
            <a:r>
              <a:rPr lang="en-AU" sz="32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1</a:t>
            </a:r>
            <a:r>
              <a:rPr lang="en-AU" sz="32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sz="3200" dirty="0">
              <a:solidFill>
                <a:prstClr val="black"/>
              </a:solidFill>
            </a:endParaRPr>
          </a:p>
        </p:txBody>
      </p:sp>
      <p:sp>
        <p:nvSpPr>
          <p:cNvPr id="22" name="Rectangle 21"/>
          <p:cNvSpPr/>
          <p:nvPr/>
        </p:nvSpPr>
        <p:spPr>
          <a:xfrm>
            <a:off x="1078981" y="2949528"/>
            <a:ext cx="688848" cy="584775"/>
          </a:xfrm>
          <a:prstGeom prst="rect">
            <a:avLst/>
          </a:prstGeom>
        </p:spPr>
        <p:txBody>
          <a:bodyPr wrap="square">
            <a:spAutoFit/>
          </a:bodyPr>
          <a:lstStyle/>
          <a:p>
            <a:r>
              <a:rPr lang="en-AU" sz="32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2</a:t>
            </a:r>
            <a:r>
              <a:rPr lang="en-AU"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dirty="0">
              <a:solidFill>
                <a:prstClr val="black"/>
              </a:solidFill>
            </a:endParaRPr>
          </a:p>
        </p:txBody>
      </p:sp>
      <p:sp>
        <p:nvSpPr>
          <p:cNvPr id="23" name="Rectangle 22"/>
          <p:cNvSpPr/>
          <p:nvPr/>
        </p:nvSpPr>
        <p:spPr>
          <a:xfrm>
            <a:off x="2743200" y="959093"/>
            <a:ext cx="597788" cy="584775"/>
          </a:xfrm>
          <a:prstGeom prst="rect">
            <a:avLst/>
          </a:prstGeom>
        </p:spPr>
        <p:txBody>
          <a:bodyPr wrap="square">
            <a:spAutoFit/>
          </a:bodyPr>
          <a:lstStyle/>
          <a:p>
            <a:r>
              <a:rPr lang="en-AU" sz="32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3</a:t>
            </a:r>
            <a:r>
              <a:rPr lang="en-AU" sz="3200"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sz="3200" dirty="0">
              <a:solidFill>
                <a:prstClr val="black"/>
              </a:solidFill>
            </a:endParaRPr>
          </a:p>
        </p:txBody>
      </p:sp>
      <p:sp>
        <p:nvSpPr>
          <p:cNvPr id="24" name="Rectangle 23"/>
          <p:cNvSpPr/>
          <p:nvPr/>
        </p:nvSpPr>
        <p:spPr>
          <a:xfrm>
            <a:off x="8449056" y="6003366"/>
            <a:ext cx="3133344" cy="461665"/>
          </a:xfrm>
          <a:prstGeom prst="rect">
            <a:avLst/>
          </a:prstGeom>
        </p:spPr>
        <p:txBody>
          <a:bodyPr wrap="square">
            <a:spAutoFit/>
          </a:bodyPr>
          <a:lstStyle/>
          <a:p>
            <a:r>
              <a:rPr lang="en-AU" sz="2400" b="1" dirty="0">
                <a:solidFill>
                  <a:prstClr val="white">
                    <a:lumMod val="75000"/>
                  </a:prstClr>
                </a:solidFill>
              </a:rPr>
              <a:t>THE FAITH OF CHRIST</a:t>
            </a:r>
            <a:endParaRPr lang="en-AU" sz="2400" dirty="0">
              <a:solidFill>
                <a:prstClr val="white">
                  <a:lumMod val="75000"/>
                </a:prstClr>
              </a:solidFill>
            </a:endParaRPr>
          </a:p>
        </p:txBody>
      </p:sp>
      <p:sp>
        <p:nvSpPr>
          <p:cNvPr id="25" name="Rectangle 24"/>
          <p:cNvSpPr/>
          <p:nvPr/>
        </p:nvSpPr>
        <p:spPr>
          <a:xfrm>
            <a:off x="8839200" y="5056868"/>
            <a:ext cx="2444685" cy="461665"/>
          </a:xfrm>
          <a:prstGeom prst="rect">
            <a:avLst/>
          </a:prstGeom>
        </p:spPr>
        <p:txBody>
          <a:bodyPr wrap="square">
            <a:spAutoFit/>
          </a:bodyPr>
          <a:lstStyle/>
          <a:p>
            <a:r>
              <a:rPr lang="en-AU" sz="2400" b="1" dirty="0">
                <a:solidFill>
                  <a:prstClr val="white">
                    <a:lumMod val="65000"/>
                  </a:prstClr>
                </a:solidFill>
              </a:rPr>
              <a:t>RIGHTEOUSNESS</a:t>
            </a:r>
            <a:endParaRPr lang="en-AU" sz="2400" dirty="0">
              <a:solidFill>
                <a:prstClr val="white">
                  <a:lumMod val="65000"/>
                </a:prstClr>
              </a:solidFill>
            </a:endParaRPr>
          </a:p>
        </p:txBody>
      </p:sp>
      <p:sp>
        <p:nvSpPr>
          <p:cNvPr id="26" name="Rectangle 25"/>
          <p:cNvSpPr/>
          <p:nvPr/>
        </p:nvSpPr>
        <p:spPr>
          <a:xfrm>
            <a:off x="9342673" y="4247037"/>
            <a:ext cx="2676501" cy="461665"/>
          </a:xfrm>
          <a:prstGeom prst="rect">
            <a:avLst/>
          </a:prstGeom>
        </p:spPr>
        <p:txBody>
          <a:bodyPr wrap="square">
            <a:spAutoFit/>
          </a:bodyPr>
          <a:lstStyle/>
          <a:p>
            <a:pPr algn="just"/>
            <a:r>
              <a:rPr lang="en-AU" sz="2400" b="1" dirty="0">
                <a:solidFill>
                  <a:prstClr val="white">
                    <a:lumMod val="75000"/>
                  </a:prstClr>
                </a:solidFill>
              </a:rPr>
              <a:t>I MAY KNOW HIM</a:t>
            </a:r>
            <a:endParaRPr lang="en-AU" sz="2400" dirty="0">
              <a:solidFill>
                <a:prstClr val="white">
                  <a:lumMod val="75000"/>
                </a:prstClr>
              </a:solidFill>
            </a:endParaRPr>
          </a:p>
        </p:txBody>
      </p:sp>
      <p:sp>
        <p:nvSpPr>
          <p:cNvPr id="27" name="Rectangle 26"/>
          <p:cNvSpPr/>
          <p:nvPr/>
        </p:nvSpPr>
        <p:spPr>
          <a:xfrm>
            <a:off x="10134600" y="3253699"/>
            <a:ext cx="2362200" cy="400110"/>
          </a:xfrm>
          <a:prstGeom prst="rect">
            <a:avLst/>
          </a:prstGeom>
        </p:spPr>
        <p:txBody>
          <a:bodyPr wrap="square">
            <a:spAutoFit/>
          </a:bodyPr>
          <a:lstStyle/>
          <a:p>
            <a:pPr algn="ctr"/>
            <a:r>
              <a:rPr lang="en-AU" sz="2000" b="1" dirty="0" smtClean="0">
                <a:solidFill>
                  <a:prstClr val="white">
                    <a:lumMod val="85000"/>
                  </a:prstClr>
                </a:solidFill>
              </a:rPr>
              <a:t>- RESURRECTION</a:t>
            </a:r>
            <a:endParaRPr lang="en-AU" sz="2000" dirty="0">
              <a:solidFill>
                <a:prstClr val="white">
                  <a:lumMod val="85000"/>
                </a:prstClr>
              </a:solidFill>
            </a:endParaRPr>
          </a:p>
        </p:txBody>
      </p:sp>
      <p:sp>
        <p:nvSpPr>
          <p:cNvPr id="28" name="Rectangle 27"/>
          <p:cNvSpPr/>
          <p:nvPr/>
        </p:nvSpPr>
        <p:spPr>
          <a:xfrm>
            <a:off x="8763000" y="2557806"/>
            <a:ext cx="3429000" cy="707886"/>
          </a:xfrm>
          <a:prstGeom prst="rect">
            <a:avLst/>
          </a:prstGeom>
        </p:spPr>
        <p:txBody>
          <a:bodyPr wrap="square">
            <a:spAutoFit/>
          </a:bodyPr>
          <a:lstStyle/>
          <a:p>
            <a:pPr algn="ctr"/>
            <a:r>
              <a:rPr lang="en-AU" sz="2000" b="1" dirty="0">
                <a:solidFill>
                  <a:prstClr val="white"/>
                </a:solidFill>
              </a:rPr>
              <a:t>THE FELLOWSHIP </a:t>
            </a:r>
            <a:r>
              <a:rPr lang="en-AU" sz="2000" b="1" dirty="0" smtClean="0">
                <a:solidFill>
                  <a:prstClr val="white"/>
                </a:solidFill>
              </a:rPr>
              <a:t>OF </a:t>
            </a:r>
            <a:r>
              <a:rPr lang="en-AU" sz="2000" b="1" dirty="0">
                <a:solidFill>
                  <a:prstClr val="white"/>
                </a:solidFill>
              </a:rPr>
              <a:t>HIS SUFFERINGS</a:t>
            </a:r>
            <a:endParaRPr lang="en-AU" sz="2000" dirty="0">
              <a:solidFill>
                <a:prstClr val="white"/>
              </a:solidFill>
            </a:endParaRPr>
          </a:p>
        </p:txBody>
      </p:sp>
      <p:sp>
        <p:nvSpPr>
          <p:cNvPr id="29" name="Rectangle 28"/>
          <p:cNvSpPr/>
          <p:nvPr/>
        </p:nvSpPr>
        <p:spPr>
          <a:xfrm>
            <a:off x="8852600" y="1707770"/>
            <a:ext cx="3339400" cy="369332"/>
          </a:xfrm>
          <a:prstGeom prst="rect">
            <a:avLst/>
          </a:prstGeom>
        </p:spPr>
        <p:txBody>
          <a:bodyPr wrap="square">
            <a:spAutoFit/>
          </a:bodyPr>
          <a:lstStyle/>
          <a:p>
            <a:r>
              <a:rPr lang="en-AU" b="1" dirty="0">
                <a:solidFill>
                  <a:prstClr val="white"/>
                </a:solidFill>
              </a:rPr>
              <a:t>CONFORMABLE UNTO HIS DEATH</a:t>
            </a:r>
            <a:endParaRPr lang="en-AU" dirty="0">
              <a:solidFill>
                <a:prstClr val="white"/>
              </a:solidFill>
            </a:endParaRPr>
          </a:p>
        </p:txBody>
      </p:sp>
      <p:sp>
        <p:nvSpPr>
          <p:cNvPr id="30" name="Rectangle 29"/>
          <p:cNvSpPr/>
          <p:nvPr/>
        </p:nvSpPr>
        <p:spPr>
          <a:xfrm>
            <a:off x="9260378" y="388515"/>
            <a:ext cx="3189530" cy="677108"/>
          </a:xfrm>
          <a:prstGeom prst="rect">
            <a:avLst/>
          </a:prstGeom>
        </p:spPr>
        <p:txBody>
          <a:bodyPr wrap="square">
            <a:spAutoFit/>
          </a:bodyPr>
          <a:lstStyle/>
          <a:p>
            <a:r>
              <a:rPr lang="en-AU" sz="2000" b="1" dirty="0" smtClean="0">
                <a:solidFill>
                  <a:prstClr val="white"/>
                </a:solidFill>
              </a:rPr>
              <a:t>        ATTAIN UNTO </a:t>
            </a:r>
            <a:r>
              <a:rPr lang="en-AU" sz="2000" b="1" dirty="0">
                <a:solidFill>
                  <a:prstClr val="white"/>
                </a:solidFill>
              </a:rPr>
              <a:t>THE </a:t>
            </a:r>
          </a:p>
          <a:p>
            <a:r>
              <a:rPr lang="en-AU" b="1" dirty="0">
                <a:solidFill>
                  <a:prstClr val="white"/>
                </a:solidFill>
              </a:rPr>
              <a:t>RESURRECTION </a:t>
            </a:r>
            <a:r>
              <a:rPr lang="en-AU" b="1" dirty="0" smtClean="0">
                <a:solidFill>
                  <a:prstClr val="white"/>
                </a:solidFill>
              </a:rPr>
              <a:t>OF </a:t>
            </a:r>
            <a:r>
              <a:rPr lang="en-AU" b="1" dirty="0">
                <a:solidFill>
                  <a:prstClr val="white"/>
                </a:solidFill>
              </a:rPr>
              <a:t>THE DEAD</a:t>
            </a:r>
            <a:endParaRPr lang="en-AU" dirty="0">
              <a:solidFill>
                <a:prstClr val="white"/>
              </a:solidFill>
            </a:endParaRPr>
          </a:p>
        </p:txBody>
      </p:sp>
      <p:pic>
        <p:nvPicPr>
          <p:cNvPr id="2" name="Picture 1"/>
          <p:cNvPicPr>
            <a:picLocks noChangeAspect="1"/>
          </p:cNvPicPr>
          <p:nvPr/>
        </p:nvPicPr>
        <p:blipFill>
          <a:blip r:embed="rId9"/>
          <a:stretch>
            <a:fillRect/>
          </a:stretch>
        </p:blipFill>
        <p:spPr>
          <a:xfrm>
            <a:off x="0" y="102436"/>
            <a:ext cx="1645854" cy="1149044"/>
          </a:xfrm>
          <a:prstGeom prst="rect">
            <a:avLst/>
          </a:prstGeom>
        </p:spPr>
      </p:pic>
      <p:sp>
        <p:nvSpPr>
          <p:cNvPr id="3" name="Rectangle 2"/>
          <p:cNvSpPr/>
          <p:nvPr/>
        </p:nvSpPr>
        <p:spPr>
          <a:xfrm>
            <a:off x="76200" y="-48768"/>
            <a:ext cx="4597400" cy="1107996"/>
          </a:xfrm>
          <a:prstGeom prst="rect">
            <a:avLst/>
          </a:prstGeom>
        </p:spPr>
        <p:txBody>
          <a:bodyPr wrap="square">
            <a:spAutoFit/>
          </a:bodyPr>
          <a:lstStyle/>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OLD TESTAMENT </a:t>
            </a:r>
          </a:p>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CEREMONIAL </a:t>
            </a:r>
            <a:r>
              <a:rPr lang="en-AU" sz="2200" b="1" dirty="0">
                <a:solidFill>
                  <a:srgbClr val="FFC000">
                    <a:lumMod val="20000"/>
                    <a:lumOff val="80000"/>
                  </a:srgbClr>
                </a:solidFill>
                <a:latin typeface="Arial" panose="020B0604020202020204" pitchFamily="34" charset="0"/>
                <a:cs typeface="Times New Roman" panose="02020603050405020304" pitchFamily="18" charset="0"/>
              </a:rPr>
              <a:t>STAGES </a:t>
            </a:r>
            <a:endParaRPr lang="en-AU" sz="2200" b="1" dirty="0" smtClean="0">
              <a:solidFill>
                <a:srgbClr val="FFC000">
                  <a:lumMod val="20000"/>
                  <a:lumOff val="80000"/>
                </a:srgbClr>
              </a:solidFill>
              <a:latin typeface="Arial" panose="020B0604020202020204" pitchFamily="34" charset="0"/>
              <a:cs typeface="Times New Roman" panose="02020603050405020304" pitchFamily="18" charset="0"/>
            </a:endParaRPr>
          </a:p>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OF </a:t>
            </a:r>
            <a:r>
              <a:rPr lang="en-AU" sz="2200" b="1" dirty="0">
                <a:solidFill>
                  <a:srgbClr val="FFC000">
                    <a:lumMod val="20000"/>
                    <a:lumOff val="80000"/>
                  </a:srgbClr>
                </a:solidFill>
                <a:latin typeface="Arial" panose="020B0604020202020204" pitchFamily="34" charset="0"/>
                <a:cs typeface="Times New Roman" panose="02020603050405020304" pitchFamily="18" charset="0"/>
              </a:rPr>
              <a:t>SPIRITUAL GROWING</a:t>
            </a:r>
            <a:endParaRPr lang="en-AU" sz="2200" b="1" dirty="0" smtClean="0">
              <a:solidFill>
                <a:srgbClr val="FFC000">
                  <a:lumMod val="20000"/>
                  <a:lumOff val="80000"/>
                </a:srgbClr>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99870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28600"/>
            <a:ext cx="9982200" cy="1569660"/>
          </a:xfrm>
          <a:prstGeom prst="rect">
            <a:avLst/>
          </a:prstGeom>
        </p:spPr>
        <p:txBody>
          <a:bodyPr wrap="square">
            <a:spAutoFit/>
          </a:bodyPr>
          <a:lstStyle/>
          <a:p>
            <a:pPr algn="ctr" defTabSz="457200"/>
            <a:r>
              <a:rPr lang="en-AU" sz="4800" b="1" dirty="0" smtClean="0">
                <a:solidFill>
                  <a:prstClr val="black"/>
                </a:solidFill>
                <a:latin typeface="Exo" panose="02000503000000000000" pitchFamily="50" charset="0"/>
                <a:ea typeface="Calibri" panose="020F0502020204030204" pitchFamily="34" charset="0"/>
                <a:cs typeface="Arial" panose="020B0604020202020204" pitchFamily="34" charset="0"/>
              </a:rPr>
              <a:t>MAKE PLAIN</a:t>
            </a:r>
            <a:r>
              <a:rPr lang="en-AU" sz="4800" b="1" dirty="0" smtClean="0">
                <a:solidFill>
                  <a:prstClr val="black"/>
                </a:solidFill>
                <a:latin typeface="Exo" panose="02000503000000000000" pitchFamily="50" charset="0"/>
                <a:ea typeface="Calibri" panose="020F0502020204030204" pitchFamily="34" charset="0"/>
              </a:rPr>
              <a:t> </a:t>
            </a:r>
          </a:p>
          <a:p>
            <a:pPr algn="ctr" defTabSz="457200"/>
            <a:r>
              <a:rPr lang="en-AU" sz="4800" b="1" dirty="0" smtClean="0">
                <a:solidFill>
                  <a:prstClr val="black"/>
                </a:solidFill>
                <a:latin typeface="Exo" panose="02000503000000000000" pitchFamily="50" charset="0"/>
                <a:ea typeface="Calibri" panose="020F0502020204030204" pitchFamily="34" charset="0"/>
                <a:cs typeface="Arial" panose="020B0604020202020204" pitchFamily="34" charset="0"/>
              </a:rPr>
              <a:t>THE PLAN OF SALVATION</a:t>
            </a:r>
            <a:endParaRPr lang="en-AU" sz="4800" dirty="0">
              <a:solidFill>
                <a:prstClr val="black"/>
              </a:solidFill>
              <a:latin typeface="Exo" panose="02000503000000000000" pitchFamily="50"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34"/>
            <a:ext cx="12192000" cy="6868510"/>
          </a:xfrm>
          <a:prstGeom prst="rect">
            <a:avLst/>
          </a:prstGeom>
        </p:spPr>
      </p:pic>
      <p:pic>
        <p:nvPicPr>
          <p:cNvPr id="5" name="Picture 4"/>
          <p:cNvPicPr>
            <a:picLocks noChangeAspect="1"/>
          </p:cNvPicPr>
          <p:nvPr/>
        </p:nvPicPr>
        <p:blipFill>
          <a:blip r:embed="rId3"/>
          <a:stretch>
            <a:fillRect/>
          </a:stretch>
        </p:blipFill>
        <p:spPr>
          <a:xfrm>
            <a:off x="7823461" y="2122416"/>
            <a:ext cx="4632552" cy="1634502"/>
          </a:xfrm>
          <a:prstGeom prst="rect">
            <a:avLst/>
          </a:prstGeom>
        </p:spPr>
      </p:pic>
      <p:pic>
        <p:nvPicPr>
          <p:cNvPr id="6" name="Picture 5"/>
          <p:cNvPicPr>
            <a:picLocks noChangeAspect="1"/>
          </p:cNvPicPr>
          <p:nvPr/>
        </p:nvPicPr>
        <p:blipFill>
          <a:blip r:embed="rId4"/>
          <a:stretch>
            <a:fillRect/>
          </a:stretch>
        </p:blipFill>
        <p:spPr>
          <a:xfrm>
            <a:off x="86946" y="87731"/>
            <a:ext cx="990600" cy="925699"/>
          </a:xfrm>
          <a:prstGeom prst="rect">
            <a:avLst/>
          </a:prstGeom>
        </p:spPr>
      </p:pic>
      <p:sp>
        <p:nvSpPr>
          <p:cNvPr id="2" name="Rectangle 1"/>
          <p:cNvSpPr/>
          <p:nvPr/>
        </p:nvSpPr>
        <p:spPr>
          <a:xfrm>
            <a:off x="7239699" y="3414321"/>
            <a:ext cx="4952301" cy="1914883"/>
          </a:xfrm>
          <a:prstGeom prst="rect">
            <a:avLst/>
          </a:prstGeom>
        </p:spPr>
        <p:txBody>
          <a:bodyPr wrap="square">
            <a:spAutoFit/>
          </a:bodyPr>
          <a:lstStyle/>
          <a:p>
            <a:pPr lvl="0" algn="ctr">
              <a:lnSpc>
                <a:spcPct val="107000"/>
              </a:lnSpc>
              <a:spcAft>
                <a:spcPts val="800"/>
              </a:spcAft>
            </a:pPr>
            <a:r>
              <a:rPr lang="en-AU" sz="2800" b="1" dirty="0" smtClean="0">
                <a:solidFill>
                  <a:srgbClr val="FFC000">
                    <a:lumMod val="20000"/>
                    <a:lumOff val="80000"/>
                  </a:srgbClr>
                </a:solidFill>
                <a:latin typeface="Lucida Handwriting" panose="03010101010101010101" pitchFamily="66" charset="0"/>
                <a:ea typeface="Microsoft JhengHei" panose="020B0604030504040204" pitchFamily="34" charset="-120"/>
                <a:cs typeface="Times New Roman" panose="02020603050405020304" pitchFamily="18" charset="0"/>
              </a:rPr>
              <a:t>    PART 3 </a:t>
            </a:r>
          </a:p>
          <a:p>
            <a:pPr lvl="0" algn="ctr">
              <a:lnSpc>
                <a:spcPct val="107000"/>
              </a:lnSpc>
              <a:spcAft>
                <a:spcPts val="800"/>
              </a:spcAft>
            </a:pPr>
            <a:endParaRPr lang="en-AU" sz="2800" b="1" dirty="0">
              <a:solidFill>
                <a:srgbClr val="FFC000">
                  <a:lumMod val="20000"/>
                  <a:lumOff val="80000"/>
                </a:srgbClr>
              </a:solidFill>
              <a:latin typeface="Lucida Handwriting" panose="03010101010101010101" pitchFamily="66" charset="0"/>
              <a:ea typeface="Microsoft JhengHei" panose="020B0604030504040204" pitchFamily="34" charset="-120"/>
              <a:cs typeface="Times New Roman" panose="02020603050405020304" pitchFamily="18" charset="0"/>
            </a:endParaRPr>
          </a:p>
          <a:p>
            <a:pPr algn="ctr" defTabSz="457200">
              <a:lnSpc>
                <a:spcPct val="107000"/>
              </a:lnSpc>
              <a:spcAft>
                <a:spcPts val="800"/>
              </a:spcAft>
            </a:pPr>
            <a:endParaRPr lang="en-AU" sz="2800" b="1" dirty="0">
              <a:solidFill>
                <a:schemeClr val="accent4">
                  <a:lumMod val="20000"/>
                  <a:lumOff val="80000"/>
                </a:schemeClr>
              </a:solidFill>
              <a:latin typeface="Lucida Handwriting" panose="03010101010101010101" pitchFamily="66" charset="0"/>
              <a:ea typeface="Microsoft JhengHei" panose="020B0604030504040204" pitchFamily="34" charset="-120"/>
              <a:cs typeface="Times New Roman" panose="02020603050405020304" pitchFamily="18" charset="0"/>
            </a:endParaRPr>
          </a:p>
          <a:p>
            <a:pPr algn="just" defTabSz="457200">
              <a:lnSpc>
                <a:spcPct val="107000"/>
              </a:lnSpc>
              <a:spcAft>
                <a:spcPts val="800"/>
              </a:spcAft>
            </a:pPr>
            <a:endParaRPr lang="en-AU" sz="800" dirty="0">
              <a:solidFill>
                <a:prstClr val="white"/>
              </a:solidFill>
              <a:latin typeface="Lucida Handwriting" panose="03010101010101010101" pitchFamily="66" charset="0"/>
              <a:ea typeface="Microsoft JhengHei" panose="020B0604030504040204" pitchFamily="34" charset="-120"/>
              <a:cs typeface="Times New Roman" panose="02020603050405020304" pitchFamily="18" charset="0"/>
            </a:endParaRPr>
          </a:p>
        </p:txBody>
      </p:sp>
      <p:sp>
        <p:nvSpPr>
          <p:cNvPr id="7" name="Rectangle 6"/>
          <p:cNvSpPr/>
          <p:nvPr/>
        </p:nvSpPr>
        <p:spPr>
          <a:xfrm>
            <a:off x="7541703" y="3833770"/>
            <a:ext cx="4650297" cy="1015663"/>
          </a:xfrm>
          <a:prstGeom prst="rect">
            <a:avLst/>
          </a:prstGeom>
        </p:spPr>
        <p:txBody>
          <a:bodyPr wrap="square">
            <a:spAutoFit/>
          </a:bodyPr>
          <a:lstStyle/>
          <a:p>
            <a:pPr lvl="0" algn="ctr"/>
            <a:r>
              <a:rPr lang="en-AU" sz="2000" b="1" dirty="0" smtClean="0">
                <a:solidFill>
                  <a:srgbClr val="FFC000">
                    <a:lumMod val="20000"/>
                    <a:lumOff val="80000"/>
                  </a:srgbClr>
                </a:solidFill>
                <a:latin typeface="Lucida Handwriting" panose="03010101010101010101" pitchFamily="66" charset="0"/>
                <a:cs typeface="Arial" panose="020B0604020202020204" pitchFamily="34" charset="0"/>
              </a:rPr>
              <a:t>CHRIST AND OURS SPECIAL MESSION FOR THOSE WHO ARE WILLING  TO COOPERATE</a:t>
            </a:r>
            <a:endParaRPr lang="en-AU" sz="2000" b="1" dirty="0">
              <a:solidFill>
                <a:srgbClr val="FFC000">
                  <a:lumMod val="20000"/>
                  <a:lumOff val="80000"/>
                </a:srgbClr>
              </a:solidFill>
              <a:latin typeface="Lucida Handwriting" panose="03010101010101010101" pitchFamily="66" charset="0"/>
              <a:cs typeface="Arial" panose="020B0604020202020204" pitchFamily="34" charset="0"/>
            </a:endParaRPr>
          </a:p>
        </p:txBody>
      </p:sp>
      <p:sp>
        <p:nvSpPr>
          <p:cNvPr id="8" name="Rectangle 7"/>
          <p:cNvSpPr/>
          <p:nvPr/>
        </p:nvSpPr>
        <p:spPr>
          <a:xfrm>
            <a:off x="7130642" y="5920468"/>
            <a:ext cx="5037912" cy="853567"/>
          </a:xfrm>
          <a:prstGeom prst="rect">
            <a:avLst/>
          </a:prstGeom>
        </p:spPr>
        <p:txBody>
          <a:bodyPr wrap="square">
            <a:spAutoFit/>
          </a:bodyPr>
          <a:lstStyle/>
          <a:p>
            <a:pPr algn="ctr">
              <a:lnSpc>
                <a:spcPct val="107000"/>
              </a:lnSpc>
              <a:spcAft>
                <a:spcPts val="800"/>
              </a:spcAft>
            </a:pPr>
            <a:r>
              <a:rPr lang="en-AU" sz="2000" b="1" dirty="0">
                <a:latin typeface="Calibri" panose="020F0502020204030204" pitchFamily="34" charset="0"/>
                <a:ea typeface="Calibri" panose="020F0502020204030204" pitchFamily="34" charset="0"/>
                <a:cs typeface="Times New Roman" panose="02020603050405020304" pitchFamily="18" charset="0"/>
              </a:rPr>
              <a:t>“THE TRUTH AS IT IS” </a:t>
            </a:r>
            <a:r>
              <a:rPr lang="en-AU" sz="2000" b="1" dirty="0" smtClean="0">
                <a:latin typeface="Calibri" panose="020F0502020204030204" pitchFamily="34" charset="0"/>
                <a:ea typeface="Calibri" panose="020F0502020204030204" pitchFamily="34" charset="0"/>
                <a:cs typeface="Times New Roman" panose="02020603050405020304" pitchFamily="18" charset="0"/>
              </a:rPr>
              <a:t>- STUDY PROGRAM </a:t>
            </a:r>
          </a:p>
          <a:p>
            <a:pPr algn="ctr">
              <a:lnSpc>
                <a:spcPct val="107000"/>
              </a:lnSpc>
              <a:spcAft>
                <a:spcPts val="800"/>
              </a:spcAft>
            </a:pPr>
            <a:r>
              <a:rPr lang="en-AU" sz="2000" b="1" dirty="0" smtClean="0">
                <a:latin typeface="Calibri" panose="020F0502020204030204" pitchFamily="34" charset="0"/>
                <a:ea typeface="Calibri" panose="020F0502020204030204" pitchFamily="34" charset="0"/>
                <a:cs typeface="Times New Roman" panose="02020603050405020304" pitchFamily="18" charset="0"/>
              </a:rPr>
              <a:t>   CHRIST IS COMING SOON – ARE WE READY?</a:t>
            </a:r>
            <a:endParaRPr lang="en-AU" sz="1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476300" y="5393776"/>
            <a:ext cx="5587067"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200" b="1" i="0" u="none" strike="noStrike" kern="0" cap="none" spc="0" normalizeH="0" baseline="0" noProof="0" dirty="0" smtClean="0">
                <a:ln>
                  <a:noFill/>
                </a:ln>
                <a:solidFill>
                  <a:schemeClr val="accent1">
                    <a:lumMod val="40000"/>
                    <a:lumOff val="60000"/>
                  </a:schemeClr>
                </a:solidFill>
                <a:effectLst/>
                <a:uLnTx/>
                <a:uFillTx/>
                <a:latin typeface="Lucida Handwriting" panose="03010101010101010101" pitchFamily="66" charset="0"/>
              </a:rPr>
              <a:t>GOD”S SISTEM OF WORK </a:t>
            </a:r>
            <a:endParaRPr kumimoji="0" lang="en-AU" sz="1800" b="0" i="0" u="none" strike="noStrike" kern="0" cap="none" spc="0" normalizeH="0" baseline="0" noProof="0" dirty="0" smtClean="0">
              <a:ln>
                <a:noFill/>
              </a:ln>
              <a:solidFill>
                <a:schemeClr val="accent1">
                  <a:lumMod val="40000"/>
                  <a:lumOff val="60000"/>
                </a:schemeClr>
              </a:solidFill>
              <a:effectLst/>
              <a:uLnTx/>
              <a:uFillTx/>
              <a:latin typeface="Lucida Handwriting" panose="03010101010101010101" pitchFamily="66" charset="0"/>
            </a:endParaRPr>
          </a:p>
        </p:txBody>
      </p:sp>
      <p:sp>
        <p:nvSpPr>
          <p:cNvPr id="10" name="Rectangle 9"/>
          <p:cNvSpPr/>
          <p:nvPr/>
        </p:nvSpPr>
        <p:spPr>
          <a:xfrm rot="10800000" flipV="1">
            <a:off x="8225645" y="4852699"/>
            <a:ext cx="3502161" cy="553357"/>
          </a:xfrm>
          <a:prstGeom prst="rect">
            <a:avLst/>
          </a:prstGeom>
        </p:spPr>
        <p:txBody>
          <a:bodyPr wrap="square">
            <a:spAutoFit/>
          </a:bodyPr>
          <a:lstStyle/>
          <a:p>
            <a:pPr lvl="0" algn="ctr">
              <a:lnSpc>
                <a:spcPct val="107000"/>
              </a:lnSpc>
              <a:spcAft>
                <a:spcPts val="800"/>
              </a:spcAft>
            </a:pPr>
            <a:r>
              <a:rPr lang="en-AU" sz="2800" b="1" dirty="0">
                <a:solidFill>
                  <a:schemeClr val="accent1">
                    <a:lumMod val="40000"/>
                    <a:lumOff val="60000"/>
                  </a:schemeClr>
                </a:solidFill>
                <a:latin typeface="Lucida Handwriting" panose="03010101010101010101" pitchFamily="66" charset="0"/>
                <a:ea typeface="Microsoft JhengHei" panose="020B0604030504040204" pitchFamily="34" charset="-120"/>
                <a:cs typeface="Times New Roman" panose="02020603050405020304" pitchFamily="18" charset="0"/>
              </a:rPr>
              <a:t>POINT - 1</a:t>
            </a:r>
          </a:p>
        </p:txBody>
      </p:sp>
    </p:spTree>
    <p:extLst>
      <p:ext uri="{BB962C8B-B14F-4D97-AF65-F5344CB8AC3E}">
        <p14:creationId xmlns:p14="http://schemas.microsoft.com/office/powerpoint/2010/main" val="2484540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609600"/>
            <a:ext cx="8524774" cy="3691467"/>
          </a:xfrm>
        </p:spPr>
        <p:txBody>
          <a:bodyPr>
            <a:noAutofit/>
          </a:bodyPr>
          <a:lstStyle/>
          <a:p>
            <a:pPr marL="0" indent="0" algn="ctr">
              <a:buNone/>
            </a:pPr>
            <a:r>
              <a:rPr lang="en-AU" sz="3200" b="1" dirty="0" smtClean="0">
                <a:solidFill>
                  <a:schemeClr val="accent4">
                    <a:lumMod val="20000"/>
                    <a:lumOff val="80000"/>
                  </a:schemeClr>
                </a:solidFill>
                <a:latin typeface="Arial" panose="020B0604020202020204" pitchFamily="34" charset="0"/>
                <a:cs typeface="Arial" panose="020B0604020202020204" pitchFamily="34" charset="0"/>
              </a:rPr>
              <a:t>GOD PUT ALL HEAVEN </a:t>
            </a:r>
          </a:p>
          <a:p>
            <a:pPr marL="0" indent="0" algn="ctr">
              <a:buNone/>
            </a:pPr>
            <a:r>
              <a:rPr lang="en-AU" sz="3200" b="1" dirty="0" smtClean="0">
                <a:solidFill>
                  <a:schemeClr val="accent4">
                    <a:lumMod val="20000"/>
                    <a:lumOff val="80000"/>
                  </a:schemeClr>
                </a:solidFill>
                <a:latin typeface="Arial" panose="020B0604020202020204" pitchFamily="34" charset="0"/>
                <a:cs typeface="Arial" panose="020B0604020202020204" pitchFamily="34" charset="0"/>
              </a:rPr>
              <a:t>INTO CHRIST’S HANDS</a:t>
            </a:r>
          </a:p>
          <a:p>
            <a:pPr marL="0" indent="0" algn="just">
              <a:buNone/>
            </a:pPr>
            <a:r>
              <a:rPr lang="en-AU" sz="2400" dirty="0" smtClean="0">
                <a:solidFill>
                  <a:schemeClr val="accent4">
                    <a:lumMod val="20000"/>
                    <a:lumOff val="80000"/>
                  </a:schemeClr>
                </a:solidFill>
                <a:latin typeface="Arial" panose="020B0604020202020204" pitchFamily="34" charset="0"/>
                <a:cs typeface="Arial" panose="020B0604020202020204" pitchFamily="34" charset="0"/>
              </a:rPr>
              <a:t>As </a:t>
            </a:r>
            <a:r>
              <a:rPr lang="en-AU" sz="2400" dirty="0">
                <a:solidFill>
                  <a:schemeClr val="accent4">
                    <a:lumMod val="20000"/>
                    <a:lumOff val="80000"/>
                  </a:schemeClr>
                </a:solidFill>
                <a:latin typeface="Arial" panose="020B0604020202020204" pitchFamily="34" charset="0"/>
                <a:cs typeface="Arial" panose="020B0604020202020204" pitchFamily="34" charset="0"/>
              </a:rPr>
              <a:t>we walk the streets, or wherever we are, </a:t>
            </a:r>
            <a:r>
              <a:rPr lang="en-AU" sz="2400" b="1" dirty="0">
                <a:solidFill>
                  <a:schemeClr val="accent4">
                    <a:lumMod val="20000"/>
                    <a:lumOff val="80000"/>
                  </a:schemeClr>
                </a:solidFill>
                <a:latin typeface="Arial" panose="020B0604020202020204" pitchFamily="34" charset="0"/>
                <a:cs typeface="Arial" panose="020B0604020202020204" pitchFamily="34" charset="0"/>
              </a:rPr>
              <a:t>Satan is on our track</a:t>
            </a:r>
            <a:r>
              <a:rPr lang="en-AU" sz="2400" dirty="0" smtClean="0">
                <a:solidFill>
                  <a:schemeClr val="accent4">
                    <a:lumMod val="20000"/>
                    <a:lumOff val="80000"/>
                  </a:schemeClr>
                </a:solidFill>
                <a:latin typeface="Arial" panose="020B0604020202020204" pitchFamily="34" charset="0"/>
                <a:cs typeface="Arial" panose="020B0604020202020204" pitchFamily="34" charset="0"/>
              </a:rPr>
              <a:t>.! </a:t>
            </a:r>
            <a:r>
              <a:rPr lang="en-AU" sz="2400" b="1" dirty="0" smtClean="0">
                <a:solidFill>
                  <a:schemeClr val="accent4">
                    <a:lumMod val="20000"/>
                    <a:lumOff val="80000"/>
                  </a:schemeClr>
                </a:solidFill>
                <a:latin typeface="Arial" panose="020B0604020202020204" pitchFamily="34" charset="0"/>
                <a:cs typeface="Arial" panose="020B0604020202020204" pitchFamily="34" charset="0"/>
              </a:rPr>
              <a:t>When </a:t>
            </a:r>
            <a:r>
              <a:rPr lang="en-AU" sz="2400" b="1" dirty="0">
                <a:solidFill>
                  <a:schemeClr val="accent4">
                    <a:lumMod val="20000"/>
                    <a:lumOff val="80000"/>
                  </a:schemeClr>
                </a:solidFill>
                <a:latin typeface="Arial" panose="020B0604020202020204" pitchFamily="34" charset="0"/>
                <a:cs typeface="Arial" panose="020B0604020202020204" pitchFamily="34" charset="0"/>
              </a:rPr>
              <a:t>Christ engaged to fight the battles for man </a:t>
            </a:r>
            <a:r>
              <a:rPr lang="en-AU" sz="2400" dirty="0">
                <a:solidFill>
                  <a:schemeClr val="accent4">
                    <a:lumMod val="20000"/>
                    <a:lumOff val="80000"/>
                  </a:schemeClr>
                </a:solidFill>
                <a:latin typeface="Arial" panose="020B0604020202020204" pitchFamily="34" charset="0"/>
                <a:cs typeface="Arial" panose="020B0604020202020204" pitchFamily="34" charset="0"/>
              </a:rPr>
              <a:t>on this little speck of a world, He engaged to stand as our substitute and surety, </a:t>
            </a:r>
            <a:r>
              <a:rPr lang="en-AU" sz="2400" b="1" dirty="0">
                <a:solidFill>
                  <a:schemeClr val="accent4">
                    <a:lumMod val="20000"/>
                    <a:lumOff val="80000"/>
                  </a:schemeClr>
                </a:solidFill>
                <a:latin typeface="Arial" panose="020B0604020202020204" pitchFamily="34" charset="0"/>
                <a:cs typeface="Arial" panose="020B0604020202020204" pitchFamily="34" charset="0"/>
              </a:rPr>
              <a:t>and </a:t>
            </a:r>
            <a:r>
              <a:rPr lang="en-AU" sz="2400" b="1" i="1" dirty="0">
                <a:solidFill>
                  <a:schemeClr val="accent4">
                    <a:lumMod val="20000"/>
                    <a:lumOff val="80000"/>
                  </a:schemeClr>
                </a:solidFill>
                <a:latin typeface="Arial" panose="020B0604020202020204" pitchFamily="34" charset="0"/>
                <a:cs typeface="Arial" panose="020B0604020202020204" pitchFamily="34" charset="0"/>
              </a:rPr>
              <a:t>God put all heaven into His hands</a:t>
            </a:r>
            <a:r>
              <a:rPr lang="en-AU" sz="2400" dirty="0">
                <a:solidFill>
                  <a:schemeClr val="accent4">
                    <a:lumMod val="20000"/>
                    <a:lumOff val="80000"/>
                  </a:schemeClr>
                </a:solidFill>
                <a:latin typeface="Arial" panose="020B0604020202020204" pitchFamily="34" charset="0"/>
                <a:cs typeface="Arial" panose="020B0604020202020204" pitchFamily="34" charset="0"/>
              </a:rPr>
              <a:t>, with </a:t>
            </a:r>
            <a:r>
              <a:rPr lang="en-AU" sz="2400" b="1" dirty="0">
                <a:solidFill>
                  <a:schemeClr val="accent4">
                    <a:lumMod val="20000"/>
                    <a:lumOff val="80000"/>
                  </a:schemeClr>
                </a:solidFill>
                <a:latin typeface="Arial" panose="020B0604020202020204" pitchFamily="34" charset="0"/>
                <a:cs typeface="Arial" panose="020B0604020202020204" pitchFamily="34" charset="0"/>
              </a:rPr>
              <a:t>all the facilities and all the powers that heaven could afford</a:t>
            </a:r>
            <a:r>
              <a:rPr lang="en-AU" sz="2400" dirty="0">
                <a:solidFill>
                  <a:schemeClr val="accent4">
                    <a:lumMod val="20000"/>
                    <a:lumOff val="80000"/>
                  </a:schemeClr>
                </a:solidFill>
                <a:latin typeface="Arial" panose="020B0604020202020204" pitchFamily="34" charset="0"/>
                <a:cs typeface="Arial" panose="020B0604020202020204" pitchFamily="34" charset="0"/>
              </a:rPr>
              <a:t>. </a:t>
            </a:r>
            <a:r>
              <a:rPr lang="en-AU" sz="2400" b="1" dirty="0">
                <a:solidFill>
                  <a:schemeClr val="accent4">
                    <a:lumMod val="20000"/>
                    <a:lumOff val="80000"/>
                  </a:schemeClr>
                </a:solidFill>
                <a:latin typeface="Arial" panose="020B0604020202020204" pitchFamily="34" charset="0"/>
                <a:cs typeface="Arial" panose="020B0604020202020204" pitchFamily="34" charset="0"/>
              </a:rPr>
              <a:t>Now heaven is open to man</a:t>
            </a:r>
            <a:r>
              <a:rPr lang="en-AU" sz="2400" dirty="0">
                <a:solidFill>
                  <a:schemeClr val="accent4">
                    <a:lumMod val="20000"/>
                    <a:lumOff val="80000"/>
                  </a:schemeClr>
                </a:solidFill>
                <a:latin typeface="Arial" panose="020B0604020202020204" pitchFamily="34" charset="0"/>
                <a:cs typeface="Arial" panose="020B0604020202020204" pitchFamily="34" charset="0"/>
              </a:rPr>
              <a:t>, and </a:t>
            </a:r>
            <a:r>
              <a:rPr lang="en-AU" sz="2400" b="1" i="1" dirty="0">
                <a:solidFill>
                  <a:schemeClr val="accent4">
                    <a:lumMod val="20000"/>
                    <a:lumOff val="80000"/>
                  </a:schemeClr>
                </a:solidFill>
                <a:latin typeface="Arial" panose="020B0604020202020204" pitchFamily="34" charset="0"/>
                <a:cs typeface="Arial" panose="020B0604020202020204" pitchFamily="34" charset="0"/>
              </a:rPr>
              <a:t>the light and the glory of heaven is imparted to him </a:t>
            </a:r>
            <a:r>
              <a:rPr lang="en-AU" sz="2400" b="1" dirty="0">
                <a:solidFill>
                  <a:schemeClr val="accent4">
                    <a:lumMod val="20000"/>
                    <a:lumOff val="80000"/>
                  </a:schemeClr>
                </a:solidFill>
                <a:latin typeface="Arial" panose="020B0604020202020204" pitchFamily="34" charset="0"/>
                <a:cs typeface="Arial" panose="020B0604020202020204" pitchFamily="34" charset="0"/>
              </a:rPr>
              <a:t>through </a:t>
            </a:r>
            <a:r>
              <a:rPr lang="en-AU" sz="2400" b="1" i="1" dirty="0">
                <a:solidFill>
                  <a:schemeClr val="accent4">
                    <a:lumMod val="20000"/>
                    <a:lumOff val="80000"/>
                  </a:schemeClr>
                </a:solidFill>
                <a:latin typeface="Arial" panose="020B0604020202020204" pitchFamily="34" charset="0"/>
                <a:cs typeface="Arial" panose="020B0604020202020204" pitchFamily="34" charset="0"/>
              </a:rPr>
              <a:t>the merits of Jesus Christ our Lord</a:t>
            </a:r>
            <a:r>
              <a:rPr lang="en-AU" sz="1800" dirty="0">
                <a:solidFill>
                  <a:schemeClr val="accent4">
                    <a:lumMod val="20000"/>
                    <a:lumOff val="80000"/>
                  </a:schemeClr>
                </a:solidFill>
                <a:latin typeface="Arial" panose="020B0604020202020204" pitchFamily="34" charset="0"/>
                <a:cs typeface="Arial" panose="020B0604020202020204" pitchFamily="34" charset="0"/>
              </a:rPr>
              <a:t>.  {2SAT 59.1}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5" y="1847094"/>
            <a:ext cx="2590800" cy="34698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62600" y="4572000"/>
            <a:ext cx="3552781" cy="2135968"/>
          </a:xfrm>
          <a:prstGeom prst="rect">
            <a:avLst/>
          </a:prstGeom>
        </p:spPr>
      </p:pic>
    </p:spTree>
    <p:extLst>
      <p:ext uri="{BB962C8B-B14F-4D97-AF65-F5344CB8AC3E}">
        <p14:creationId xmlns:p14="http://schemas.microsoft.com/office/powerpoint/2010/main" val="1322645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1200" y="1752844"/>
            <a:ext cx="6248400" cy="5180905"/>
          </a:xfrm>
          <a:prstGeom prst="rect">
            <a:avLst/>
          </a:prstGeom>
        </p:spPr>
        <p:txBody>
          <a:bodyPr wrap="square">
            <a:spAutoFit/>
          </a:bodyPr>
          <a:lstStyle/>
          <a:p>
            <a:pPr algn="just" defTabSz="914400"/>
            <a:endParaRPr lang="en-AU" sz="2800" b="1" baseline="30000" dirty="0" smtClean="0">
              <a:solidFill>
                <a:srgbClr val="FFC000">
                  <a:lumMod val="20000"/>
                  <a:lumOff val="80000"/>
                </a:srgbClr>
              </a:solidFill>
              <a:latin typeface="system-ui"/>
            </a:endParaRPr>
          </a:p>
          <a:p>
            <a:pPr algn="just" defTabSz="914400"/>
            <a:r>
              <a:rPr lang="en-AU" sz="2600" b="1" baseline="30000" dirty="0" smtClean="0">
                <a:solidFill>
                  <a:srgbClr val="FFC000">
                    <a:lumMod val="20000"/>
                    <a:lumOff val="80000"/>
                  </a:srgbClr>
                </a:solidFill>
                <a:latin typeface="system-ui"/>
              </a:rPr>
              <a:t>5</a:t>
            </a:r>
            <a:r>
              <a:rPr lang="en-AU" sz="2600" b="1" baseline="30000" dirty="0">
                <a:solidFill>
                  <a:srgbClr val="FFC000">
                    <a:lumMod val="20000"/>
                    <a:lumOff val="80000"/>
                  </a:srgbClr>
                </a:solidFill>
                <a:latin typeface="system-ui"/>
              </a:rPr>
              <a:t> </a:t>
            </a:r>
            <a:r>
              <a:rPr lang="en-AU" sz="2600" b="1" dirty="0">
                <a:solidFill>
                  <a:srgbClr val="FFC000">
                    <a:lumMod val="20000"/>
                    <a:lumOff val="80000"/>
                  </a:srgbClr>
                </a:solidFill>
                <a:latin typeface="system-ui"/>
              </a:rPr>
              <a:t>Now the </a:t>
            </a:r>
            <a:r>
              <a:rPr lang="en-AU" sz="2600" b="1" cap="small" dirty="0">
                <a:solidFill>
                  <a:srgbClr val="FFC000">
                    <a:lumMod val="20000"/>
                    <a:lumOff val="80000"/>
                  </a:srgbClr>
                </a:solidFill>
                <a:latin typeface="system-ui"/>
              </a:rPr>
              <a:t>Lord</a:t>
            </a:r>
            <a:r>
              <a:rPr lang="en-AU" sz="2600" b="1" dirty="0">
                <a:solidFill>
                  <a:srgbClr val="FFC000">
                    <a:lumMod val="20000"/>
                    <a:lumOff val="80000"/>
                  </a:srgbClr>
                </a:solidFill>
                <a:latin typeface="system-ui"/>
              </a:rPr>
              <a:t> descended in the cloud and stood with him there, and proclaimed the name of the </a:t>
            </a:r>
            <a:r>
              <a:rPr lang="en-AU" sz="2600" b="1" cap="small" dirty="0">
                <a:solidFill>
                  <a:srgbClr val="FFC000">
                    <a:lumMod val="20000"/>
                    <a:lumOff val="80000"/>
                  </a:srgbClr>
                </a:solidFill>
                <a:latin typeface="system-ui"/>
              </a:rPr>
              <a:t>Lord</a:t>
            </a:r>
            <a:r>
              <a:rPr lang="en-AU" sz="2600" b="1" dirty="0">
                <a:solidFill>
                  <a:srgbClr val="FFC000">
                    <a:lumMod val="20000"/>
                    <a:lumOff val="80000"/>
                  </a:srgbClr>
                </a:solidFill>
                <a:latin typeface="system-ui"/>
              </a:rPr>
              <a:t>. </a:t>
            </a:r>
            <a:r>
              <a:rPr lang="en-AU" sz="2600" b="1" baseline="30000" dirty="0">
                <a:solidFill>
                  <a:srgbClr val="FFC000">
                    <a:lumMod val="20000"/>
                    <a:lumOff val="80000"/>
                  </a:srgbClr>
                </a:solidFill>
                <a:latin typeface="system-ui"/>
              </a:rPr>
              <a:t>6 </a:t>
            </a:r>
            <a:r>
              <a:rPr lang="en-AU" sz="2600" b="1" dirty="0">
                <a:solidFill>
                  <a:srgbClr val="FFC000">
                    <a:lumMod val="20000"/>
                    <a:lumOff val="80000"/>
                  </a:srgbClr>
                </a:solidFill>
                <a:latin typeface="system-ui"/>
              </a:rPr>
              <a:t>And the </a:t>
            </a:r>
            <a:r>
              <a:rPr lang="en-AU" sz="2600" b="1" cap="small" dirty="0">
                <a:solidFill>
                  <a:srgbClr val="FFC000">
                    <a:lumMod val="20000"/>
                    <a:lumOff val="80000"/>
                  </a:srgbClr>
                </a:solidFill>
                <a:latin typeface="system-ui"/>
              </a:rPr>
              <a:t>Lord</a:t>
            </a:r>
            <a:r>
              <a:rPr lang="en-AU" sz="2600" b="1" dirty="0">
                <a:solidFill>
                  <a:srgbClr val="FFC000">
                    <a:lumMod val="20000"/>
                    <a:lumOff val="80000"/>
                  </a:srgbClr>
                </a:solidFill>
                <a:latin typeface="system-ui"/>
              </a:rPr>
              <a:t> passed before him and proclaimed, </a:t>
            </a:r>
            <a:endParaRPr lang="en-AU" sz="2600" b="1" dirty="0" smtClean="0">
              <a:solidFill>
                <a:srgbClr val="FFC000">
                  <a:lumMod val="20000"/>
                  <a:lumOff val="80000"/>
                </a:srgbClr>
              </a:solidFill>
              <a:latin typeface="system-ui"/>
            </a:endParaRPr>
          </a:p>
          <a:p>
            <a:pPr algn="just" defTabSz="914400"/>
            <a:r>
              <a:rPr lang="en-AU" sz="2600" b="1" dirty="0" smtClean="0">
                <a:solidFill>
                  <a:prstClr val="white"/>
                </a:solidFill>
                <a:latin typeface="system-ui"/>
              </a:rPr>
              <a:t>“</a:t>
            </a:r>
            <a:r>
              <a:rPr lang="en-AU" sz="2600" b="1" dirty="0" smtClean="0">
                <a:solidFill>
                  <a:srgbClr val="FFC000">
                    <a:lumMod val="20000"/>
                    <a:lumOff val="80000"/>
                  </a:srgbClr>
                </a:solidFill>
                <a:latin typeface="system-ui"/>
              </a:rPr>
              <a:t> </a:t>
            </a:r>
            <a:r>
              <a:rPr lang="en-AU" sz="2600" b="1" dirty="0" smtClean="0">
                <a:solidFill>
                  <a:prstClr val="white"/>
                </a:solidFill>
                <a:latin typeface="system-ui"/>
              </a:rPr>
              <a:t>1/ The</a:t>
            </a:r>
            <a:r>
              <a:rPr lang="en-AU" sz="2600" b="1" dirty="0">
                <a:solidFill>
                  <a:prstClr val="white"/>
                </a:solidFill>
                <a:latin typeface="system-ui"/>
              </a:rPr>
              <a:t> </a:t>
            </a:r>
            <a:r>
              <a:rPr lang="en-AU" sz="2600" b="1" cap="small" dirty="0" smtClean="0">
                <a:solidFill>
                  <a:prstClr val="white"/>
                </a:solidFill>
                <a:latin typeface="system-ui"/>
              </a:rPr>
              <a:t>Lord, </a:t>
            </a:r>
          </a:p>
          <a:p>
            <a:pPr algn="just"/>
            <a:r>
              <a:rPr lang="en-AU" sz="2600" b="1" cap="small" dirty="0">
                <a:solidFill>
                  <a:prstClr val="white"/>
                </a:solidFill>
                <a:latin typeface="system-ui"/>
              </a:rPr>
              <a:t> </a:t>
            </a:r>
            <a:r>
              <a:rPr lang="en-AU" sz="2600" b="1" cap="small" dirty="0" smtClean="0">
                <a:solidFill>
                  <a:prstClr val="white"/>
                </a:solidFill>
                <a:latin typeface="system-ui"/>
              </a:rPr>
              <a:t>  2/</a:t>
            </a:r>
            <a:r>
              <a:rPr lang="en-AU" sz="2600" b="1" dirty="0">
                <a:solidFill>
                  <a:prstClr val="white"/>
                </a:solidFill>
                <a:latin typeface="system-ui"/>
              </a:rPr>
              <a:t> </a:t>
            </a:r>
            <a:r>
              <a:rPr lang="en-AU" sz="2600" b="1" dirty="0" smtClean="0">
                <a:solidFill>
                  <a:prstClr val="white"/>
                </a:solidFill>
                <a:latin typeface="system-ui"/>
              </a:rPr>
              <a:t>the </a:t>
            </a:r>
            <a:r>
              <a:rPr lang="en-AU" sz="2600" b="1" cap="small" dirty="0" smtClean="0">
                <a:solidFill>
                  <a:prstClr val="white"/>
                </a:solidFill>
                <a:latin typeface="system-ui"/>
              </a:rPr>
              <a:t>Lord </a:t>
            </a:r>
            <a:r>
              <a:rPr lang="en-AU" sz="2600" b="1" dirty="0" smtClean="0">
                <a:solidFill>
                  <a:prstClr val="white"/>
                </a:solidFill>
                <a:latin typeface="system-ui"/>
              </a:rPr>
              <a:t>God</a:t>
            </a:r>
            <a:r>
              <a:rPr lang="en-AU" sz="2600" b="1" dirty="0">
                <a:solidFill>
                  <a:prstClr val="white"/>
                </a:solidFill>
                <a:latin typeface="system-ui"/>
              </a:rPr>
              <a:t>, </a:t>
            </a:r>
            <a:endParaRPr lang="en-AU" sz="2600" b="1" dirty="0" smtClean="0">
              <a:solidFill>
                <a:prstClr val="white"/>
              </a:solidFill>
              <a:latin typeface="system-ui"/>
            </a:endParaRPr>
          </a:p>
          <a:p>
            <a:pPr algn="just" defTabSz="914400"/>
            <a:r>
              <a:rPr lang="en-AU" sz="2600" b="1" dirty="0" smtClean="0">
                <a:solidFill>
                  <a:prstClr val="white"/>
                </a:solidFill>
                <a:latin typeface="system-ui"/>
              </a:rPr>
              <a:t>   3/ merciful</a:t>
            </a:r>
            <a:endParaRPr lang="en-AU" sz="2600" b="1" dirty="0" smtClean="0">
              <a:solidFill>
                <a:srgbClr val="FFC000">
                  <a:lumMod val="20000"/>
                  <a:lumOff val="80000"/>
                </a:srgbClr>
              </a:solidFill>
              <a:latin typeface="system-ui"/>
            </a:endParaRPr>
          </a:p>
          <a:p>
            <a:pPr algn="just" defTabSz="914400"/>
            <a:r>
              <a:rPr lang="en-AU" sz="2600" b="1" dirty="0">
                <a:solidFill>
                  <a:srgbClr val="FFC000">
                    <a:lumMod val="20000"/>
                    <a:lumOff val="80000"/>
                  </a:srgbClr>
                </a:solidFill>
                <a:latin typeface="system-ui"/>
              </a:rPr>
              <a:t> </a:t>
            </a:r>
            <a:r>
              <a:rPr lang="en-AU" sz="2600" b="1" dirty="0" smtClean="0">
                <a:solidFill>
                  <a:srgbClr val="FFC000">
                    <a:lumMod val="20000"/>
                    <a:lumOff val="80000"/>
                  </a:srgbClr>
                </a:solidFill>
                <a:latin typeface="system-ui"/>
              </a:rPr>
              <a:t>  </a:t>
            </a:r>
            <a:r>
              <a:rPr lang="en-AU" sz="2600" b="1" dirty="0" smtClean="0">
                <a:solidFill>
                  <a:prstClr val="white"/>
                </a:solidFill>
                <a:latin typeface="system-ui"/>
              </a:rPr>
              <a:t>4/ </a:t>
            </a:r>
            <a:r>
              <a:rPr lang="en-AU" sz="2600" b="1" dirty="0" smtClean="0">
                <a:solidFill>
                  <a:srgbClr val="FFC000">
                    <a:lumMod val="20000"/>
                    <a:lumOff val="80000"/>
                  </a:srgbClr>
                </a:solidFill>
                <a:latin typeface="system-ui"/>
              </a:rPr>
              <a:t>and </a:t>
            </a:r>
            <a:r>
              <a:rPr lang="en-AU" sz="2600" b="1" dirty="0" smtClean="0">
                <a:solidFill>
                  <a:prstClr val="white"/>
                </a:solidFill>
                <a:latin typeface="system-ui"/>
              </a:rPr>
              <a:t>gracious,</a:t>
            </a:r>
            <a:r>
              <a:rPr lang="en-AU" sz="2600" b="1" dirty="0" smtClean="0">
                <a:solidFill>
                  <a:srgbClr val="FFC000">
                    <a:lumMod val="20000"/>
                    <a:lumOff val="80000"/>
                  </a:srgbClr>
                </a:solidFill>
                <a:latin typeface="system-ui"/>
              </a:rPr>
              <a:t> </a:t>
            </a:r>
          </a:p>
          <a:p>
            <a:pPr algn="just" defTabSz="914400"/>
            <a:r>
              <a:rPr lang="en-AU" sz="2600" b="1" dirty="0" smtClean="0">
                <a:solidFill>
                  <a:prstClr val="white"/>
                </a:solidFill>
                <a:latin typeface="system-ui"/>
              </a:rPr>
              <a:t>   5/ longsuffering</a:t>
            </a:r>
            <a:r>
              <a:rPr lang="en-AU" sz="2600" b="1" dirty="0">
                <a:solidFill>
                  <a:prstClr val="white"/>
                </a:solidFill>
                <a:latin typeface="system-ui"/>
              </a:rPr>
              <a:t>,</a:t>
            </a:r>
            <a:r>
              <a:rPr lang="en-AU" sz="2600" b="1" dirty="0">
                <a:solidFill>
                  <a:srgbClr val="FFC000">
                    <a:lumMod val="20000"/>
                    <a:lumOff val="80000"/>
                  </a:srgbClr>
                </a:solidFill>
                <a:latin typeface="system-ui"/>
              </a:rPr>
              <a:t>  </a:t>
            </a:r>
            <a:endParaRPr lang="en-AU" sz="2600" b="1" dirty="0" smtClean="0">
              <a:solidFill>
                <a:srgbClr val="FFC000">
                  <a:lumMod val="20000"/>
                  <a:lumOff val="80000"/>
                </a:srgbClr>
              </a:solidFill>
              <a:latin typeface="system-ui"/>
            </a:endParaRPr>
          </a:p>
          <a:p>
            <a:pPr algn="just" defTabSz="914400"/>
            <a:r>
              <a:rPr lang="en-AU" sz="2600" b="1" dirty="0" smtClean="0">
                <a:solidFill>
                  <a:prstClr val="white"/>
                </a:solidFill>
                <a:latin typeface="system-ui"/>
              </a:rPr>
              <a:t>   6/ </a:t>
            </a:r>
            <a:r>
              <a:rPr lang="en-AU" sz="2600" b="1" dirty="0" smtClean="0">
                <a:solidFill>
                  <a:srgbClr val="FFC000">
                    <a:lumMod val="20000"/>
                    <a:lumOff val="80000"/>
                  </a:srgbClr>
                </a:solidFill>
                <a:latin typeface="system-ui"/>
              </a:rPr>
              <a:t>and abounding in </a:t>
            </a:r>
            <a:r>
              <a:rPr lang="en-AU" sz="2600" b="1" dirty="0" smtClean="0">
                <a:solidFill>
                  <a:prstClr val="white"/>
                </a:solidFill>
                <a:latin typeface="system-ui"/>
              </a:rPr>
              <a:t>goodness </a:t>
            </a:r>
          </a:p>
          <a:p>
            <a:pPr algn="just" defTabSz="914400"/>
            <a:r>
              <a:rPr lang="en-AU" sz="2600" b="1" dirty="0">
                <a:solidFill>
                  <a:srgbClr val="FFC000">
                    <a:lumMod val="20000"/>
                    <a:lumOff val="80000"/>
                  </a:srgbClr>
                </a:solidFill>
                <a:latin typeface="system-ui"/>
              </a:rPr>
              <a:t>  </a:t>
            </a:r>
            <a:r>
              <a:rPr lang="en-AU" sz="2600" b="1" dirty="0" smtClean="0">
                <a:solidFill>
                  <a:srgbClr val="FFC000">
                    <a:lumMod val="20000"/>
                    <a:lumOff val="80000"/>
                  </a:srgbClr>
                </a:solidFill>
                <a:latin typeface="system-ui"/>
              </a:rPr>
              <a:t> </a:t>
            </a:r>
            <a:r>
              <a:rPr lang="en-AU" sz="2600" b="1" dirty="0" smtClean="0">
                <a:solidFill>
                  <a:prstClr val="white"/>
                </a:solidFill>
                <a:latin typeface="system-ui"/>
              </a:rPr>
              <a:t>7/ </a:t>
            </a:r>
            <a:r>
              <a:rPr lang="en-AU" sz="2600" b="1" dirty="0" smtClean="0">
                <a:solidFill>
                  <a:srgbClr val="FFC000">
                    <a:lumMod val="20000"/>
                    <a:lumOff val="80000"/>
                  </a:srgbClr>
                </a:solidFill>
                <a:latin typeface="system-ui"/>
              </a:rPr>
              <a:t>and </a:t>
            </a:r>
            <a:r>
              <a:rPr lang="en-AU" sz="2600" b="1" dirty="0" smtClean="0">
                <a:solidFill>
                  <a:prstClr val="white"/>
                </a:solidFill>
                <a:latin typeface="system-ui"/>
              </a:rPr>
              <a:t>truth</a:t>
            </a:r>
            <a:r>
              <a:rPr lang="en-AU" sz="2600" b="1" dirty="0" smtClean="0">
                <a:solidFill>
                  <a:srgbClr val="FFC000">
                    <a:lumMod val="20000"/>
                    <a:lumOff val="80000"/>
                  </a:srgbClr>
                </a:solidFill>
                <a:latin typeface="system-ui"/>
              </a:rPr>
              <a:t>.</a:t>
            </a:r>
            <a:r>
              <a:rPr lang="en-AU" sz="2600" b="1" dirty="0" smtClean="0">
                <a:solidFill>
                  <a:prstClr val="white"/>
                </a:solidFill>
                <a:latin typeface="system-ui"/>
              </a:rPr>
              <a:t>”</a:t>
            </a:r>
            <a:r>
              <a:rPr lang="en-AU" sz="2600" b="1" dirty="0" smtClean="0">
                <a:solidFill>
                  <a:srgbClr val="FFC000">
                    <a:lumMod val="20000"/>
                    <a:lumOff val="80000"/>
                  </a:srgbClr>
                </a:solidFill>
                <a:latin typeface="system-ui"/>
              </a:rPr>
              <a:t> </a:t>
            </a:r>
            <a:r>
              <a:rPr lang="en-AU" sz="2600" b="1" dirty="0">
                <a:solidFill>
                  <a:srgbClr val="FFC000">
                    <a:lumMod val="20000"/>
                    <a:lumOff val="80000"/>
                  </a:srgbClr>
                </a:solidFill>
                <a:latin typeface="system-ui"/>
              </a:rPr>
              <a:t>Exodus </a:t>
            </a:r>
            <a:r>
              <a:rPr lang="en-AU" sz="2600" b="1" dirty="0" smtClean="0">
                <a:solidFill>
                  <a:srgbClr val="FFC000">
                    <a:lumMod val="20000"/>
                    <a:lumOff val="80000"/>
                  </a:srgbClr>
                </a:solidFill>
                <a:latin typeface="system-ui"/>
              </a:rPr>
              <a:t>34:6</a:t>
            </a:r>
            <a:endParaRPr lang="en-AU" sz="2600" b="1" dirty="0">
              <a:solidFill>
                <a:srgbClr val="FFC000">
                  <a:lumMod val="20000"/>
                  <a:lumOff val="80000"/>
                </a:srgbClr>
              </a:solidFill>
            </a:endParaRPr>
          </a:p>
        </p:txBody>
      </p:sp>
      <p:sp>
        <p:nvSpPr>
          <p:cNvPr id="5" name="Rectangle 4"/>
          <p:cNvSpPr/>
          <p:nvPr/>
        </p:nvSpPr>
        <p:spPr>
          <a:xfrm>
            <a:off x="0" y="-107496"/>
            <a:ext cx="12192000" cy="2339102"/>
          </a:xfrm>
          <a:prstGeom prst="rect">
            <a:avLst/>
          </a:prstGeom>
        </p:spPr>
        <p:txBody>
          <a:bodyPr wrap="square">
            <a:spAutoFit/>
          </a:bodyPr>
          <a:lstStyle/>
          <a:p>
            <a:pPr algn="ctr" defTabSz="914400"/>
            <a:endParaRPr lang="en-AU" sz="2800" b="1" baseline="30000" dirty="0">
              <a:solidFill>
                <a:srgbClr val="FFC000">
                  <a:lumMod val="20000"/>
                  <a:lumOff val="80000"/>
                </a:srgbClr>
              </a:solidFill>
              <a:latin typeface="system-ui"/>
            </a:endParaRPr>
          </a:p>
          <a:p>
            <a:pPr algn="ctr" defTabSz="914400"/>
            <a:r>
              <a:rPr lang="en-AU" sz="6000" b="1" baseline="30000" dirty="0">
                <a:solidFill>
                  <a:srgbClr val="FFC000">
                    <a:lumMod val="20000"/>
                    <a:lumOff val="80000"/>
                  </a:srgbClr>
                </a:solidFill>
                <a:latin typeface="system-ui"/>
              </a:rPr>
              <a:t>WHAT IS THE NAME OF THE </a:t>
            </a:r>
            <a:r>
              <a:rPr lang="en-AU" sz="6000" b="1" baseline="30000" dirty="0" smtClean="0">
                <a:solidFill>
                  <a:srgbClr val="FFC000">
                    <a:lumMod val="20000"/>
                    <a:lumOff val="80000"/>
                  </a:srgbClr>
                </a:solidFill>
                <a:latin typeface="system-ui"/>
              </a:rPr>
              <a:t>LORD?</a:t>
            </a:r>
          </a:p>
          <a:p>
            <a:pPr algn="ctr" defTabSz="914400"/>
            <a:endParaRPr lang="en-AU" sz="900" b="1" baseline="30000" dirty="0" smtClean="0">
              <a:solidFill>
                <a:srgbClr val="FFC000">
                  <a:lumMod val="20000"/>
                  <a:lumOff val="80000"/>
                </a:srgbClr>
              </a:solidFill>
              <a:latin typeface="system-ui"/>
            </a:endParaRPr>
          </a:p>
          <a:p>
            <a:pPr algn="ctr" defTabSz="914400"/>
            <a:r>
              <a:rPr lang="en-AU" sz="4800" b="1" baseline="30000" dirty="0" smtClean="0">
                <a:solidFill>
                  <a:srgbClr val="FFC000">
                    <a:lumMod val="20000"/>
                    <a:lumOff val="80000"/>
                  </a:srgbClr>
                </a:solidFill>
                <a:latin typeface="system-ui"/>
              </a:rPr>
              <a:t>HOW GOD REPRESENT HIMSELF TO MOSSES?</a:t>
            </a:r>
          </a:p>
          <a:p>
            <a:pPr algn="ctr" defTabSz="914400"/>
            <a:endParaRPr lang="en-AU" sz="1400" b="1" baseline="30000" dirty="0" smtClean="0">
              <a:solidFill>
                <a:srgbClr val="FFC000">
                  <a:lumMod val="20000"/>
                  <a:lumOff val="80000"/>
                </a:srgbClr>
              </a:solidFill>
              <a:latin typeface="system-ui"/>
            </a:endParaRPr>
          </a:p>
          <a:p>
            <a:pPr algn="ctr" defTabSz="914400"/>
            <a:r>
              <a:rPr lang="en-AU" sz="6000" b="1" baseline="30000" dirty="0" smtClean="0">
                <a:solidFill>
                  <a:srgbClr val="FFC000">
                    <a:lumMod val="20000"/>
                    <a:lumOff val="80000"/>
                  </a:srgbClr>
                </a:solidFill>
                <a:latin typeface="system-ui"/>
              </a:rPr>
              <a:t>WHY CHRIST HAS USE SEVEN NAMES? </a:t>
            </a:r>
            <a:endParaRPr lang="en-AU" sz="6000" b="1" baseline="30000" dirty="0">
              <a:solidFill>
                <a:srgbClr val="FFC000">
                  <a:lumMod val="20000"/>
                  <a:lumOff val="80000"/>
                </a:srgbClr>
              </a:solidFill>
              <a:latin typeface="system-ui"/>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04800" y="2133600"/>
            <a:ext cx="5334000" cy="4598789"/>
          </a:xfrm>
          <a:prstGeom prst="rect">
            <a:avLst/>
          </a:prstGeom>
        </p:spPr>
      </p:pic>
      <p:sp>
        <p:nvSpPr>
          <p:cNvPr id="7" name="Rectangle 6"/>
          <p:cNvSpPr/>
          <p:nvPr/>
        </p:nvSpPr>
        <p:spPr>
          <a:xfrm>
            <a:off x="1066798" y="2971800"/>
            <a:ext cx="3276600" cy="461665"/>
          </a:xfrm>
          <a:prstGeom prst="rect">
            <a:avLst/>
          </a:prstGeom>
        </p:spPr>
        <p:txBody>
          <a:bodyPr wrap="square">
            <a:spAutoFit/>
          </a:bodyPr>
          <a:lstStyle/>
          <a:p>
            <a:pPr defTabSz="914400"/>
            <a:r>
              <a:rPr lang="en-AU" sz="2400" b="1" dirty="0">
                <a:solidFill>
                  <a:srgbClr val="ED7D31">
                    <a:lumMod val="50000"/>
                  </a:srgbClr>
                </a:solidFill>
                <a:latin typeface="system-ui"/>
              </a:rPr>
              <a:t>1/ </a:t>
            </a:r>
            <a:r>
              <a:rPr lang="en-AU" sz="2400" b="1" dirty="0" smtClean="0">
                <a:solidFill>
                  <a:srgbClr val="ED7D31">
                    <a:lumMod val="50000"/>
                  </a:srgbClr>
                </a:solidFill>
                <a:latin typeface="system-ui"/>
              </a:rPr>
              <a:t>        THE </a:t>
            </a:r>
            <a:r>
              <a:rPr lang="en-AU" sz="2400" b="1" cap="small" dirty="0" smtClean="0">
                <a:solidFill>
                  <a:srgbClr val="ED7D31">
                    <a:lumMod val="50000"/>
                  </a:srgbClr>
                </a:solidFill>
                <a:latin typeface="system-ui"/>
              </a:rPr>
              <a:t>LORD,</a:t>
            </a:r>
            <a:r>
              <a:rPr lang="en-AU" sz="2400" b="1" dirty="0" smtClean="0">
                <a:solidFill>
                  <a:srgbClr val="ED7D31">
                    <a:lumMod val="50000"/>
                  </a:srgbClr>
                </a:solidFill>
                <a:latin typeface="system-ui"/>
              </a:rPr>
              <a:t> </a:t>
            </a:r>
            <a:endParaRPr lang="en-AU" sz="2400" dirty="0">
              <a:solidFill>
                <a:srgbClr val="ED7D31">
                  <a:lumMod val="50000"/>
                </a:srgbClr>
              </a:solidFill>
            </a:endParaRPr>
          </a:p>
        </p:txBody>
      </p:sp>
      <p:sp>
        <p:nvSpPr>
          <p:cNvPr id="8" name="Rectangle 7"/>
          <p:cNvSpPr/>
          <p:nvPr/>
        </p:nvSpPr>
        <p:spPr>
          <a:xfrm>
            <a:off x="990600" y="3480486"/>
            <a:ext cx="3352798" cy="461665"/>
          </a:xfrm>
          <a:prstGeom prst="rect">
            <a:avLst/>
          </a:prstGeom>
        </p:spPr>
        <p:txBody>
          <a:bodyPr wrap="square">
            <a:spAutoFit/>
          </a:bodyPr>
          <a:lstStyle/>
          <a:p>
            <a:pPr algn="ctr" defTabSz="914400"/>
            <a:r>
              <a:rPr lang="en-AU" sz="2400" b="1" cap="small" dirty="0" smtClean="0">
                <a:solidFill>
                  <a:srgbClr val="ED7D31">
                    <a:lumMod val="50000"/>
                  </a:srgbClr>
                </a:solidFill>
                <a:latin typeface="system-ui"/>
              </a:rPr>
              <a:t>2</a:t>
            </a:r>
            <a:r>
              <a:rPr lang="en-AU" sz="2400" b="1" cap="small" dirty="0">
                <a:solidFill>
                  <a:srgbClr val="ED7D31">
                    <a:lumMod val="50000"/>
                  </a:srgbClr>
                </a:solidFill>
                <a:latin typeface="system-ui"/>
              </a:rPr>
              <a:t>/</a:t>
            </a:r>
            <a:r>
              <a:rPr lang="en-AU" sz="2400" b="1" dirty="0">
                <a:solidFill>
                  <a:srgbClr val="ED7D31">
                    <a:lumMod val="50000"/>
                  </a:srgbClr>
                </a:solidFill>
                <a:latin typeface="system-ui"/>
              </a:rPr>
              <a:t> </a:t>
            </a:r>
            <a:r>
              <a:rPr lang="en-AU" sz="2400" b="1" dirty="0" smtClean="0">
                <a:solidFill>
                  <a:srgbClr val="ED7D31">
                    <a:lumMod val="50000"/>
                  </a:srgbClr>
                </a:solidFill>
                <a:latin typeface="system-ui"/>
              </a:rPr>
              <a:t>   THE</a:t>
            </a:r>
            <a:r>
              <a:rPr lang="en-AU" sz="2400" b="1" dirty="0">
                <a:solidFill>
                  <a:srgbClr val="ED7D31">
                    <a:lumMod val="50000"/>
                  </a:srgbClr>
                </a:solidFill>
                <a:latin typeface="system-ui"/>
              </a:rPr>
              <a:t> </a:t>
            </a:r>
            <a:r>
              <a:rPr lang="en-AU" sz="2400" b="1" cap="small" dirty="0">
                <a:solidFill>
                  <a:srgbClr val="ED7D31">
                    <a:lumMod val="50000"/>
                  </a:srgbClr>
                </a:solidFill>
                <a:latin typeface="system-ui"/>
              </a:rPr>
              <a:t>LORD</a:t>
            </a:r>
            <a:r>
              <a:rPr lang="en-AU" sz="2400" b="1" dirty="0" smtClean="0">
                <a:solidFill>
                  <a:srgbClr val="ED7D31">
                    <a:lumMod val="50000"/>
                  </a:srgbClr>
                </a:solidFill>
                <a:latin typeface="system-ui"/>
              </a:rPr>
              <a:t>  GOD</a:t>
            </a:r>
            <a:endParaRPr lang="en-AU" sz="2400" dirty="0">
              <a:solidFill>
                <a:srgbClr val="ED7D31">
                  <a:lumMod val="50000"/>
                </a:srgbClr>
              </a:solidFill>
            </a:endParaRPr>
          </a:p>
        </p:txBody>
      </p:sp>
      <p:sp>
        <p:nvSpPr>
          <p:cNvPr id="9" name="Rectangle 8"/>
          <p:cNvSpPr/>
          <p:nvPr/>
        </p:nvSpPr>
        <p:spPr>
          <a:xfrm>
            <a:off x="1066798" y="3941723"/>
            <a:ext cx="3276601" cy="461665"/>
          </a:xfrm>
          <a:prstGeom prst="rect">
            <a:avLst/>
          </a:prstGeom>
        </p:spPr>
        <p:txBody>
          <a:bodyPr wrap="square">
            <a:spAutoFit/>
          </a:bodyPr>
          <a:lstStyle/>
          <a:p>
            <a:pPr defTabSz="914400"/>
            <a:r>
              <a:rPr lang="en-AU" sz="2400" b="1" dirty="0">
                <a:solidFill>
                  <a:srgbClr val="ED7D31">
                    <a:lumMod val="50000"/>
                  </a:srgbClr>
                </a:solidFill>
                <a:latin typeface="system-ui"/>
              </a:rPr>
              <a:t>3/ </a:t>
            </a:r>
            <a:r>
              <a:rPr lang="en-AU" sz="2400" b="1" dirty="0" smtClean="0">
                <a:solidFill>
                  <a:srgbClr val="ED7D31">
                    <a:lumMod val="50000"/>
                  </a:srgbClr>
                </a:solidFill>
                <a:latin typeface="system-ui"/>
              </a:rPr>
              <a:t>       MERCIFUL </a:t>
            </a:r>
            <a:endParaRPr lang="en-AU" sz="2400" dirty="0">
              <a:solidFill>
                <a:srgbClr val="ED7D31">
                  <a:lumMod val="50000"/>
                </a:srgbClr>
              </a:solidFill>
            </a:endParaRPr>
          </a:p>
        </p:txBody>
      </p:sp>
      <p:sp>
        <p:nvSpPr>
          <p:cNvPr id="10" name="Rectangle 9"/>
          <p:cNvSpPr/>
          <p:nvPr/>
        </p:nvSpPr>
        <p:spPr>
          <a:xfrm rot="10800000" flipV="1">
            <a:off x="1066798" y="4410383"/>
            <a:ext cx="3352802" cy="461665"/>
          </a:xfrm>
          <a:prstGeom prst="rect">
            <a:avLst/>
          </a:prstGeom>
        </p:spPr>
        <p:txBody>
          <a:bodyPr wrap="square">
            <a:spAutoFit/>
          </a:bodyPr>
          <a:lstStyle/>
          <a:p>
            <a:pPr defTabSz="914400"/>
            <a:r>
              <a:rPr lang="en-AU" sz="2400" b="1" dirty="0" smtClean="0">
                <a:solidFill>
                  <a:srgbClr val="ED7D31">
                    <a:lumMod val="50000"/>
                  </a:srgbClr>
                </a:solidFill>
                <a:latin typeface="system-ui"/>
              </a:rPr>
              <a:t>4/       GRACIOUS</a:t>
            </a:r>
            <a:endParaRPr lang="en-AU" sz="2400" dirty="0">
              <a:solidFill>
                <a:srgbClr val="ED7D31">
                  <a:lumMod val="50000"/>
                </a:srgbClr>
              </a:solidFill>
            </a:endParaRPr>
          </a:p>
        </p:txBody>
      </p:sp>
      <p:sp>
        <p:nvSpPr>
          <p:cNvPr id="11" name="Rectangle 10"/>
          <p:cNvSpPr/>
          <p:nvPr/>
        </p:nvSpPr>
        <p:spPr>
          <a:xfrm>
            <a:off x="1066800" y="4911646"/>
            <a:ext cx="3352800" cy="461665"/>
          </a:xfrm>
          <a:prstGeom prst="rect">
            <a:avLst/>
          </a:prstGeom>
        </p:spPr>
        <p:txBody>
          <a:bodyPr wrap="square">
            <a:spAutoFit/>
          </a:bodyPr>
          <a:lstStyle/>
          <a:p>
            <a:pPr defTabSz="914400"/>
            <a:r>
              <a:rPr lang="en-AU" sz="2400" b="1" dirty="0" smtClean="0">
                <a:solidFill>
                  <a:srgbClr val="ED7D31">
                    <a:lumMod val="50000"/>
                  </a:srgbClr>
                </a:solidFill>
                <a:latin typeface="system-ui"/>
              </a:rPr>
              <a:t>5/   LONGSUFFERING</a:t>
            </a:r>
            <a:endParaRPr lang="en-AU" sz="2400" dirty="0">
              <a:solidFill>
                <a:srgbClr val="ED7D31">
                  <a:lumMod val="50000"/>
                </a:srgbClr>
              </a:solidFill>
            </a:endParaRPr>
          </a:p>
        </p:txBody>
      </p:sp>
      <p:sp>
        <p:nvSpPr>
          <p:cNvPr id="12" name="Rectangle 11"/>
          <p:cNvSpPr/>
          <p:nvPr/>
        </p:nvSpPr>
        <p:spPr>
          <a:xfrm>
            <a:off x="1066798" y="5420332"/>
            <a:ext cx="3276602" cy="461665"/>
          </a:xfrm>
          <a:prstGeom prst="rect">
            <a:avLst/>
          </a:prstGeom>
        </p:spPr>
        <p:txBody>
          <a:bodyPr wrap="square">
            <a:spAutoFit/>
          </a:bodyPr>
          <a:lstStyle/>
          <a:p>
            <a:pPr defTabSz="914400"/>
            <a:r>
              <a:rPr lang="en-AU" sz="2400" b="1" dirty="0" smtClean="0">
                <a:solidFill>
                  <a:srgbClr val="ED7D31">
                    <a:lumMod val="50000"/>
                  </a:srgbClr>
                </a:solidFill>
                <a:latin typeface="system-ui"/>
              </a:rPr>
              <a:t>6/       GOODNESS </a:t>
            </a:r>
            <a:endParaRPr lang="en-AU" sz="2400" dirty="0">
              <a:solidFill>
                <a:srgbClr val="ED7D31">
                  <a:lumMod val="50000"/>
                </a:srgbClr>
              </a:solidFill>
            </a:endParaRPr>
          </a:p>
        </p:txBody>
      </p:sp>
      <p:sp>
        <p:nvSpPr>
          <p:cNvPr id="13" name="Rectangle 12"/>
          <p:cNvSpPr/>
          <p:nvPr/>
        </p:nvSpPr>
        <p:spPr>
          <a:xfrm>
            <a:off x="1066798" y="5895559"/>
            <a:ext cx="3276602" cy="461665"/>
          </a:xfrm>
          <a:prstGeom prst="rect">
            <a:avLst/>
          </a:prstGeom>
        </p:spPr>
        <p:txBody>
          <a:bodyPr wrap="square">
            <a:spAutoFit/>
          </a:bodyPr>
          <a:lstStyle/>
          <a:p>
            <a:pPr defTabSz="914400"/>
            <a:r>
              <a:rPr lang="en-AU" sz="2400" b="1" dirty="0" smtClean="0">
                <a:solidFill>
                  <a:srgbClr val="ED7D31">
                    <a:lumMod val="50000"/>
                  </a:srgbClr>
                </a:solidFill>
                <a:latin typeface="system-ui"/>
              </a:rPr>
              <a:t>7/           TRUTH</a:t>
            </a:r>
            <a:endParaRPr lang="en-AU" sz="2400" dirty="0">
              <a:solidFill>
                <a:srgbClr val="ED7D31">
                  <a:lumMod val="50000"/>
                </a:srgbClr>
              </a:solidFill>
            </a:endParaRPr>
          </a:p>
        </p:txBody>
      </p:sp>
      <p:sp>
        <p:nvSpPr>
          <p:cNvPr id="14" name="Rectangle 13"/>
          <p:cNvSpPr/>
          <p:nvPr/>
        </p:nvSpPr>
        <p:spPr>
          <a:xfrm>
            <a:off x="1562101" y="2093782"/>
            <a:ext cx="2819398" cy="830997"/>
          </a:xfrm>
          <a:prstGeom prst="rect">
            <a:avLst/>
          </a:prstGeom>
        </p:spPr>
        <p:txBody>
          <a:bodyPr wrap="square">
            <a:spAutoFit/>
          </a:bodyPr>
          <a:lstStyle/>
          <a:p>
            <a:pPr algn="ctr" defTabSz="914400"/>
            <a:r>
              <a:rPr lang="en-AU" sz="2400" b="1" dirty="0" smtClean="0">
                <a:solidFill>
                  <a:prstClr val="black"/>
                </a:solidFill>
                <a:latin typeface="system-ui"/>
              </a:rPr>
              <a:t>THE NAME </a:t>
            </a:r>
          </a:p>
          <a:p>
            <a:pPr algn="ctr" defTabSz="914400"/>
            <a:r>
              <a:rPr lang="en-AU" sz="2400" b="1" dirty="0" smtClean="0">
                <a:solidFill>
                  <a:prstClr val="black"/>
                </a:solidFill>
                <a:latin typeface="system-ui"/>
              </a:rPr>
              <a:t>OF THE </a:t>
            </a:r>
            <a:r>
              <a:rPr lang="en-AU" sz="2400" b="1" cap="small" dirty="0" smtClean="0">
                <a:solidFill>
                  <a:prstClr val="black"/>
                </a:solidFill>
                <a:latin typeface="system-ui"/>
              </a:rPr>
              <a:t>LORD</a:t>
            </a:r>
            <a:endParaRPr lang="en-AU" sz="2400" dirty="0">
              <a:solidFill>
                <a:prstClr val="black"/>
              </a:solidFill>
            </a:endParaRPr>
          </a:p>
        </p:txBody>
      </p:sp>
    </p:spTree>
    <p:extLst>
      <p:ext uri="{BB962C8B-B14F-4D97-AF65-F5344CB8AC3E}">
        <p14:creationId xmlns:p14="http://schemas.microsoft.com/office/powerpoint/2010/main" val="975629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186" y="2286000"/>
            <a:ext cx="11774214" cy="4554452"/>
          </a:xfrm>
          <a:prstGeom prst="rect">
            <a:avLst/>
          </a:prstGeom>
        </p:spPr>
        <p:txBody>
          <a:bodyPr wrap="square">
            <a:spAutoFit/>
          </a:bodyPr>
          <a:lstStyle/>
          <a:p>
            <a:pPr algn="ctr">
              <a:lnSpc>
                <a:spcPct val="107000"/>
              </a:lnSpc>
            </a:pPr>
            <a:r>
              <a:rPr lang="en-AU" sz="24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 DISCIPLES DID NOT DISCERN THAT:</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1. In the place of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HIS EXALTATION TO THE THRONE</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OF DAVID </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they were to witness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HIS CRUCIFIXION</a:t>
            </a:r>
            <a:r>
              <a:rPr lang="en-AU" sz="1900"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This was to be indeed CHRIST TRUE CORONATION.</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2. Mark 15:17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THEY CLOTHED HIM WITH PURPLE</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THEN AFTER THEY TOOK HIS ROBE.”</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3...and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THEY TWISTED A CROWN OF THORNS, PUT IT ON HIS HEAD</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4. Matthew 27:29 “When </a:t>
            </a:r>
            <a:r>
              <a:rPr lang="en-AU" sz="2000" b="1" i="1" dirty="0" smtClean="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they had twisted a crown of thorns</a:t>
            </a:r>
            <a:r>
              <a:rPr lang="en-AU" sz="1900" b="1" dirty="0" smtClean="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they </a:t>
            </a:r>
            <a:r>
              <a:rPr lang="en-AU" sz="2000" b="1" i="1" dirty="0" smtClean="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put it on his head</a:t>
            </a:r>
            <a:r>
              <a:rPr lang="en-AU" sz="1900" b="1" i="1" dirty="0" smtClean="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a:t>
            </a:r>
            <a:r>
              <a:rPr lang="en-AU" sz="1900" b="1" dirty="0" smtClean="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and a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REED IN HIS RIGHT HAND</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5. And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THEY BOWED THE KNEE BEFORE HIM AND MOCKED HIM,</a:t>
            </a:r>
            <a:r>
              <a:rPr lang="en-AU" sz="1900" b="1" i="1" u="sng"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6… saying,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HAIL, KING OF THE JEWS</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7. John 19:5 - Pilate said to them,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BEHOLD THE MAN! </a:t>
            </a: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  Mark 15:9 Pilate answered them, saying, </a:t>
            </a:r>
            <a:r>
              <a:rPr lang="en-AU" sz="1900" b="1" i="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“Do you want me to release to you the King of the Jews?”  Now Pilate wrote a title and put it on the cross. And the writing was: JESUS OF NAZARETH, THE KING OF THE JEWS.</a:t>
            </a:r>
          </a:p>
          <a:p>
            <a:pPr algn="just">
              <a:lnSpc>
                <a:spcPct val="107000"/>
              </a:lnSpc>
            </a:pPr>
            <a:r>
              <a:rPr lang="en-AU" sz="19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Yes, this was the ceremony of Christ coronation of Christ when by His dead additionally He become a king not only of Israel but of the Earth and the Humankind</a:t>
            </a:r>
          </a:p>
        </p:txBody>
      </p:sp>
      <p:pic>
        <p:nvPicPr>
          <p:cNvPr id="5" name="Picture 4"/>
          <p:cNvPicPr>
            <a:picLocks noChangeAspect="1"/>
          </p:cNvPicPr>
          <p:nvPr/>
        </p:nvPicPr>
        <p:blipFill>
          <a:blip r:embed="rId2"/>
          <a:stretch>
            <a:fillRect/>
          </a:stretch>
        </p:blipFill>
        <p:spPr>
          <a:xfrm>
            <a:off x="189186" y="304800"/>
            <a:ext cx="1623823" cy="1524000"/>
          </a:xfrm>
          <a:prstGeom prst="rect">
            <a:avLst/>
          </a:prstGeom>
        </p:spPr>
      </p:pic>
      <p:sp>
        <p:nvSpPr>
          <p:cNvPr id="6" name="Rectangle 5"/>
          <p:cNvSpPr/>
          <p:nvPr/>
        </p:nvSpPr>
        <p:spPr>
          <a:xfrm>
            <a:off x="-76200" y="0"/>
            <a:ext cx="12268200" cy="1200329"/>
          </a:xfrm>
          <a:prstGeom prst="rect">
            <a:avLst/>
          </a:prstGeom>
        </p:spPr>
        <p:txBody>
          <a:bodyPr wrap="square">
            <a:spAutoFit/>
          </a:bodyPr>
          <a:lstStyle/>
          <a:p>
            <a:pPr algn="ctr"/>
            <a:r>
              <a:rPr lang="en-AU" sz="36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THE CEREMONY </a:t>
            </a:r>
          </a:p>
          <a:p>
            <a:pPr algn="ctr"/>
            <a:r>
              <a:rPr lang="en-AU" sz="3600" b="1" dirty="0">
                <a:solidFill>
                  <a:srgbClr val="FFC000">
                    <a:lumMod val="20000"/>
                    <a:lumOff val="80000"/>
                  </a:srgbClr>
                </a:solidFill>
                <a:latin typeface="Arial" panose="020B0604020202020204" pitchFamily="34" charset="0"/>
                <a:ea typeface="Calibri" panose="020F0502020204030204" pitchFamily="34" charset="0"/>
                <a:cs typeface="Arial" panose="020B0604020202020204" pitchFamily="34" charset="0"/>
              </a:rPr>
              <a:t>OF CHRIST CORONATION </a:t>
            </a:r>
            <a:endParaRPr lang="en-AU" sz="3600" dirty="0">
              <a:solidFill>
                <a:prstClr val="black"/>
              </a:solidFill>
            </a:endParaRPr>
          </a:p>
        </p:txBody>
      </p:sp>
      <p:pic>
        <p:nvPicPr>
          <p:cNvPr id="7" name="Picture 6"/>
          <p:cNvPicPr>
            <a:picLocks noChangeAspect="1"/>
          </p:cNvPicPr>
          <p:nvPr/>
        </p:nvPicPr>
        <p:blipFill>
          <a:blip r:embed="rId3"/>
          <a:stretch>
            <a:fillRect/>
          </a:stretch>
        </p:blipFill>
        <p:spPr>
          <a:xfrm>
            <a:off x="9464330" y="295365"/>
            <a:ext cx="2499070" cy="1533435"/>
          </a:xfrm>
          <a:prstGeom prst="rect">
            <a:avLst/>
          </a:prstGeom>
        </p:spPr>
      </p:pic>
      <p:pic>
        <p:nvPicPr>
          <p:cNvPr id="8" name="Picture 7"/>
          <p:cNvPicPr>
            <a:picLocks noChangeAspect="1"/>
          </p:cNvPicPr>
          <p:nvPr/>
        </p:nvPicPr>
        <p:blipFill>
          <a:blip r:embed="rId4"/>
          <a:stretch>
            <a:fillRect/>
          </a:stretch>
        </p:blipFill>
        <p:spPr>
          <a:xfrm>
            <a:off x="4597818" y="1295400"/>
            <a:ext cx="3019264" cy="914400"/>
          </a:xfrm>
          <a:prstGeom prst="rect">
            <a:avLst/>
          </a:prstGeom>
        </p:spPr>
      </p:pic>
    </p:spTree>
    <p:extLst>
      <p:ext uri="{BB962C8B-B14F-4D97-AF65-F5344CB8AC3E}">
        <p14:creationId xmlns:p14="http://schemas.microsoft.com/office/powerpoint/2010/main" val="2679007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8" y="81641"/>
            <a:ext cx="2341418" cy="220846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7" y="4506833"/>
            <a:ext cx="2327649" cy="2262646"/>
          </a:xfrm>
          <a:prstGeom prst="rect">
            <a:avLst/>
          </a:prstGeom>
        </p:spPr>
      </p:pic>
      <p:pic>
        <p:nvPicPr>
          <p:cNvPr id="11" name="Content Placeholder 3" descr="https://upload.wikimedia.org/wikipedia/commons/thumb/a/ad/Mosaic_Tribes.jpg/220px-Mosaic_Tribes.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466931" y="81641"/>
            <a:ext cx="2094184" cy="2166357"/>
          </a:xfrm>
          <a:prstGeom prst="rect">
            <a:avLst/>
          </a:prstGeom>
          <a:noFill/>
          <a:ln>
            <a:noFill/>
          </a:ln>
        </p:spPr>
      </p:pic>
      <p:pic>
        <p:nvPicPr>
          <p:cNvPr id="13" name="Picture 12" descr="12 Tribes of Israel Map.svg"/>
          <p:cNvPicPr/>
          <p:nvPr/>
        </p:nvPicPr>
        <p:blipFill>
          <a:blip r:embed="rId5">
            <a:extLst>
              <a:ext uri="{28A0092B-C50C-407E-A947-70E740481C1C}">
                <a14:useLocalDpi xmlns:a14="http://schemas.microsoft.com/office/drawing/2010/main" val="0"/>
              </a:ext>
            </a:extLst>
          </a:blip>
          <a:srcRect/>
          <a:stretch>
            <a:fillRect/>
          </a:stretch>
        </p:blipFill>
        <p:spPr bwMode="auto">
          <a:xfrm>
            <a:off x="10386450" y="81641"/>
            <a:ext cx="1668190" cy="2856823"/>
          </a:xfrm>
          <a:prstGeom prst="rect">
            <a:avLst/>
          </a:prstGeom>
          <a:noFill/>
          <a:ln>
            <a:noFill/>
          </a:ln>
        </p:spPr>
      </p:pic>
      <p:pic>
        <p:nvPicPr>
          <p:cNvPr id="14" name="Picture 13"/>
          <p:cNvPicPr>
            <a:picLocks noChangeAspect="1"/>
          </p:cNvPicPr>
          <p:nvPr/>
        </p:nvPicPr>
        <p:blipFill>
          <a:blip r:embed="rId6"/>
          <a:stretch>
            <a:fillRect/>
          </a:stretch>
        </p:blipFill>
        <p:spPr>
          <a:xfrm>
            <a:off x="76527" y="2329641"/>
            <a:ext cx="2341419" cy="2138945"/>
          </a:xfrm>
          <a:prstGeom prst="rect">
            <a:avLst/>
          </a:prstGeom>
        </p:spPr>
      </p:pic>
      <p:pic>
        <p:nvPicPr>
          <p:cNvPr id="15" name="Picture 14"/>
          <p:cNvPicPr>
            <a:picLocks noChangeAspect="1"/>
          </p:cNvPicPr>
          <p:nvPr/>
        </p:nvPicPr>
        <p:blipFill>
          <a:blip r:embed="rId7"/>
          <a:stretch>
            <a:fillRect/>
          </a:stretch>
        </p:blipFill>
        <p:spPr>
          <a:xfrm>
            <a:off x="4610100" y="69518"/>
            <a:ext cx="5715000" cy="2868947"/>
          </a:xfrm>
          <a:prstGeom prst="rect">
            <a:avLst/>
          </a:prstGeom>
        </p:spPr>
      </p:pic>
      <p:pic>
        <p:nvPicPr>
          <p:cNvPr id="18" name="Picture 17"/>
          <p:cNvPicPr>
            <a:picLocks noChangeAspect="1"/>
          </p:cNvPicPr>
          <p:nvPr/>
        </p:nvPicPr>
        <p:blipFill>
          <a:blip r:embed="rId8"/>
          <a:stretch>
            <a:fillRect/>
          </a:stretch>
        </p:blipFill>
        <p:spPr>
          <a:xfrm>
            <a:off x="2494472" y="4506834"/>
            <a:ext cx="2066643" cy="2262645"/>
          </a:xfrm>
          <a:prstGeom prst="rect">
            <a:avLst/>
          </a:prstGeom>
        </p:spPr>
      </p:pic>
      <p:pic>
        <p:nvPicPr>
          <p:cNvPr id="21" name="Picture 2" descr="Image result for Bible pictures 12 Discip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4472" y="2290106"/>
            <a:ext cx="2066643" cy="21389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0"/>
          <a:stretch>
            <a:fillRect/>
          </a:stretch>
        </p:blipFill>
        <p:spPr>
          <a:xfrm>
            <a:off x="4610100" y="3016249"/>
            <a:ext cx="7444540" cy="3753229"/>
          </a:xfrm>
          <a:prstGeom prst="rect">
            <a:avLst/>
          </a:prstGeom>
        </p:spPr>
      </p:pic>
    </p:spTree>
    <p:extLst>
      <p:ext uri="{BB962C8B-B14F-4D97-AF65-F5344CB8AC3E}">
        <p14:creationId xmlns:p14="http://schemas.microsoft.com/office/powerpoint/2010/main" val="16560961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80212" y="266503"/>
            <a:ext cx="3790852" cy="6501968"/>
          </a:xfrm>
          <a:prstGeom prst="rect">
            <a:avLst/>
          </a:prstGeom>
        </p:spPr>
      </p:pic>
      <p:sp>
        <p:nvSpPr>
          <p:cNvPr id="5" name="Rectangle 4"/>
          <p:cNvSpPr/>
          <p:nvPr/>
        </p:nvSpPr>
        <p:spPr>
          <a:xfrm flipH="1">
            <a:off x="5638799" y="5579430"/>
            <a:ext cx="5510459" cy="388696"/>
          </a:xfrm>
          <a:prstGeom prst="rect">
            <a:avLst/>
          </a:prstGeom>
        </p:spPr>
        <p:txBody>
          <a:bodyPr wrap="square">
            <a:spAutoFit/>
          </a:bodyPr>
          <a:lstStyle/>
          <a:p>
            <a:pPr algn="just">
              <a:lnSpc>
                <a:spcPct val="107000"/>
              </a:lnSpc>
              <a:spcBef>
                <a:spcPts val="1200"/>
              </a:spcBef>
            </a:pPr>
            <a:r>
              <a:rPr lang="en-AU" b="1" kern="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1/ </a:t>
            </a:r>
            <a:r>
              <a:rPr lang="en-AU" sz="1600" b="1" kern="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WE ARE JUSTIFIED </a:t>
            </a:r>
            <a:r>
              <a:rPr lang="en-AU" sz="1600" b="1" kern="0" dirty="0">
                <a:solidFill>
                  <a:srgbClr val="FFC000">
                    <a:lumMod val="40000"/>
                    <a:lumOff val="60000"/>
                  </a:srgbClr>
                </a:solidFill>
                <a:latin typeface="Arial" panose="020B0604020202020204" pitchFamily="34" charset="0"/>
                <a:ea typeface="Times New Roman" panose="02020603050405020304" pitchFamily="18" charset="0"/>
                <a:cs typeface="Times New Roman" panose="02020603050405020304" pitchFamily="18" charset="0"/>
              </a:rPr>
              <a:t>BY CHRIST’S BLOOD</a:t>
            </a:r>
            <a:endParaRPr lang="en-AU" sz="1400" b="1" kern="0" dirty="0">
              <a:solidFill>
                <a:srgbClr val="FFC000">
                  <a:lumMod val="40000"/>
                  <a:lumOff val="60000"/>
                </a:srgbClr>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3882190" y="5867400"/>
            <a:ext cx="8157411" cy="830997"/>
          </a:xfrm>
          <a:prstGeom prst="rect">
            <a:avLst/>
          </a:prstGeom>
        </p:spPr>
        <p:txBody>
          <a:bodyPr wrap="square">
            <a:spAutoFit/>
          </a:bodyPr>
          <a:lstStyle/>
          <a:p>
            <a:pPr algn="just"/>
            <a:r>
              <a:rPr lang="en-AU" sz="1600" b="1" dirty="0">
                <a:solidFill>
                  <a:srgbClr val="FFC000">
                    <a:lumMod val="20000"/>
                    <a:lumOff val="80000"/>
                  </a:srgbClr>
                </a:solidFill>
                <a:latin typeface="Exo" panose="02000503000000000000" pitchFamily="50" charset="0"/>
                <a:ea typeface="Times New Roman" panose="02020603050405020304" pitchFamily="18" charset="0"/>
              </a:rPr>
              <a:t>1/ </a:t>
            </a:r>
            <a:r>
              <a:rPr lang="en-AU" sz="1600" dirty="0">
                <a:solidFill>
                  <a:srgbClr val="FFC000">
                    <a:lumMod val="20000"/>
                    <a:lumOff val="80000"/>
                  </a:srgbClr>
                </a:solidFill>
                <a:latin typeface="Exo" panose="02000503000000000000" pitchFamily="50" charset="0"/>
                <a:ea typeface="Times New Roman" panose="02020603050405020304" pitchFamily="18" charset="0"/>
              </a:rPr>
              <a:t>God commended his love toward us, in that, while we were yet sinners, Christ died for us. Much more then, </a:t>
            </a:r>
            <a:r>
              <a:rPr lang="en-AU" sz="1600" b="1" dirty="0">
                <a:solidFill>
                  <a:prstClr val="white"/>
                </a:solidFill>
                <a:latin typeface="Exo" panose="02000503000000000000" pitchFamily="50" charset="0"/>
                <a:ea typeface="Times New Roman" panose="02020603050405020304" pitchFamily="18" charset="0"/>
              </a:rPr>
              <a:t>being now justified by his blood</a:t>
            </a:r>
            <a:r>
              <a:rPr lang="en-AU" sz="1600" dirty="0">
                <a:solidFill>
                  <a:srgbClr val="FFC000">
                    <a:lumMod val="60000"/>
                    <a:lumOff val="40000"/>
                  </a:srgbClr>
                </a:solidFill>
                <a:latin typeface="Exo" panose="02000503000000000000" pitchFamily="50" charset="0"/>
                <a:ea typeface="Times New Roman" panose="02020603050405020304" pitchFamily="18" charset="0"/>
              </a:rPr>
              <a:t>,</a:t>
            </a:r>
            <a:r>
              <a:rPr lang="en-AU" sz="1600" dirty="0">
                <a:solidFill>
                  <a:srgbClr val="FFC000">
                    <a:lumMod val="20000"/>
                    <a:lumOff val="80000"/>
                  </a:srgbClr>
                </a:solidFill>
                <a:latin typeface="Exo" panose="02000503000000000000" pitchFamily="50" charset="0"/>
                <a:ea typeface="Times New Roman" panose="02020603050405020304" pitchFamily="18" charset="0"/>
              </a:rPr>
              <a:t> we shall be saved from wrath through him.  Romans 5:8, 9</a:t>
            </a:r>
            <a:endParaRPr lang="en-AU" sz="1600" dirty="0">
              <a:solidFill>
                <a:srgbClr val="FFC000">
                  <a:lumMod val="20000"/>
                  <a:lumOff val="80000"/>
                </a:srgbClr>
              </a:solidFill>
              <a:latin typeface="Exo" panose="02000503000000000000" pitchFamily="50" charset="0"/>
            </a:endParaRPr>
          </a:p>
        </p:txBody>
      </p:sp>
      <p:sp>
        <p:nvSpPr>
          <p:cNvPr id="7" name="Rectangle 6"/>
          <p:cNvSpPr/>
          <p:nvPr/>
        </p:nvSpPr>
        <p:spPr>
          <a:xfrm>
            <a:off x="986591" y="5687485"/>
            <a:ext cx="1994486" cy="400110"/>
          </a:xfrm>
          <a:prstGeom prst="rect">
            <a:avLst/>
          </a:prstGeom>
        </p:spPr>
        <p:txBody>
          <a:bodyPr wrap="square">
            <a:spAutoFit/>
          </a:bodyPr>
          <a:lstStyle/>
          <a:p>
            <a:pPr algn="ctr"/>
            <a:r>
              <a:rPr lang="en-AU" sz="2000" b="1" kern="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1. JUSTIFIED </a:t>
            </a:r>
          </a:p>
        </p:txBody>
      </p:sp>
      <p:sp>
        <p:nvSpPr>
          <p:cNvPr id="8" name="Rectangle 7"/>
          <p:cNvSpPr/>
          <p:nvPr/>
        </p:nvSpPr>
        <p:spPr>
          <a:xfrm>
            <a:off x="3943254" y="4729325"/>
            <a:ext cx="8096346" cy="948594"/>
          </a:xfrm>
          <a:prstGeom prst="rect">
            <a:avLst/>
          </a:prstGeom>
        </p:spPr>
        <p:txBody>
          <a:bodyPr wrap="square">
            <a:spAutoFit/>
          </a:bodyPr>
          <a:lstStyle/>
          <a:p>
            <a:pPr algn="ctr">
              <a:lnSpc>
                <a:spcPct val="107000"/>
              </a:lnSpc>
            </a:pPr>
            <a:r>
              <a:rPr lang="en-AU" b="1"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a:t>
            </a:r>
            <a:r>
              <a:rPr lang="en-AU" sz="2000" b="1"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a:t>
            </a:r>
            <a:r>
              <a:rPr lang="en-AU" b="1" kern="1800"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2/ </a:t>
            </a:r>
            <a:r>
              <a:rPr lang="en-AU" b="1" kern="1800" dirty="0">
                <a:solidFill>
                  <a:srgbClr val="FFC000">
                    <a:lumMod val="40000"/>
                    <a:lumOff val="60000"/>
                  </a:srgbClr>
                </a:solidFill>
                <a:latin typeface="Exo" panose="02000503000000000000" pitchFamily="50" charset="0"/>
                <a:ea typeface="Times New Roman" panose="02020603050405020304" pitchFamily="18" charset="0"/>
                <a:cs typeface="Times New Roman" panose="02020603050405020304" pitchFamily="18" charset="0"/>
              </a:rPr>
              <a:t>THE BLOOD OF CHRIST </a:t>
            </a:r>
            <a:r>
              <a:rPr lang="en-AU" b="1" kern="1800"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CLEANSES US FROM ALL SIN</a:t>
            </a:r>
            <a:endParaRPr lang="en-AU" sz="1200" dirty="0">
              <a:solidFill>
                <a:prstClr val="white"/>
              </a:solidFill>
              <a:latin typeface="Exo" panose="02000503000000000000" pitchFamily="50" charset="0"/>
              <a:ea typeface="Calibri" panose="020F0502020204030204" pitchFamily="34" charset="0"/>
              <a:cs typeface="Times New Roman" panose="02020603050405020304" pitchFamily="18" charset="0"/>
            </a:endParaRPr>
          </a:p>
          <a:p>
            <a:pPr algn="just">
              <a:lnSpc>
                <a:spcPct val="107000"/>
              </a:lnSpc>
            </a:pPr>
            <a:r>
              <a:rPr lang="en-AU" sz="1600"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“But if we walk in the light as He is in the light, we have fellowship with one another, and </a:t>
            </a:r>
            <a:r>
              <a:rPr lang="en-AU" sz="1600" b="1" kern="1800"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the blood of Jesus Christ </a:t>
            </a:r>
            <a:r>
              <a:rPr lang="en-AU" sz="1600"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His Son </a:t>
            </a:r>
            <a:r>
              <a:rPr lang="en-AU" sz="1600" b="1" kern="1800"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cleanses us from all sin</a:t>
            </a:r>
            <a:r>
              <a:rPr lang="en-AU" sz="1600" kern="1800"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a:t>
            </a:r>
            <a:r>
              <a:rPr lang="en-AU" sz="1600"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1 John 1:7</a:t>
            </a:r>
            <a:endParaRPr lang="en-AU" sz="11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p:txBody>
      </p:sp>
      <p:sp>
        <p:nvSpPr>
          <p:cNvPr id="9" name="Rectangle 8"/>
          <p:cNvSpPr/>
          <p:nvPr/>
        </p:nvSpPr>
        <p:spPr>
          <a:xfrm>
            <a:off x="3943254" y="3987273"/>
            <a:ext cx="8020146" cy="850105"/>
          </a:xfrm>
          <a:prstGeom prst="rect">
            <a:avLst/>
          </a:prstGeom>
        </p:spPr>
        <p:txBody>
          <a:bodyPr wrap="square">
            <a:spAutoFit/>
          </a:bodyPr>
          <a:lstStyle/>
          <a:p>
            <a:pPr algn="ctr">
              <a:lnSpc>
                <a:spcPts val="1800"/>
              </a:lnSpc>
            </a:pPr>
            <a:r>
              <a:rPr lang="en-AU" b="1" dirty="0">
                <a:solidFill>
                  <a:prstClr val="white"/>
                </a:solidFill>
                <a:latin typeface="Exo" panose="02000503000000000000" pitchFamily="50" charset="0"/>
                <a:ea typeface="Times New Roman" panose="02020603050405020304" pitchFamily="18" charset="0"/>
              </a:rPr>
              <a:t>3/ </a:t>
            </a:r>
            <a:r>
              <a:rPr lang="en-AU" b="1" dirty="0">
                <a:solidFill>
                  <a:srgbClr val="FFC000">
                    <a:lumMod val="40000"/>
                    <a:lumOff val="60000"/>
                  </a:srgbClr>
                </a:solidFill>
                <a:latin typeface="Exo" panose="02000503000000000000" pitchFamily="50" charset="0"/>
                <a:ea typeface="Times New Roman" panose="02020603050405020304" pitchFamily="18" charset="0"/>
              </a:rPr>
              <a:t>THE BLOOD SHED FOR </a:t>
            </a:r>
            <a:r>
              <a:rPr lang="en-AU" b="1" dirty="0">
                <a:solidFill>
                  <a:prstClr val="white"/>
                </a:solidFill>
                <a:latin typeface="Exo" panose="02000503000000000000" pitchFamily="50" charset="0"/>
                <a:ea typeface="Times New Roman" panose="02020603050405020304" pitchFamily="18" charset="0"/>
              </a:rPr>
              <a:t>REMISSION OF SINS</a:t>
            </a:r>
            <a:endParaRPr lang="en-AU" dirty="0">
              <a:solidFill>
                <a:prstClr val="white"/>
              </a:solidFill>
              <a:latin typeface="Exo" panose="02000503000000000000" pitchFamily="50" charset="0"/>
              <a:ea typeface="Times New Roman" panose="02020603050405020304" pitchFamily="18" charset="0"/>
            </a:endParaRPr>
          </a:p>
          <a:p>
            <a:pPr algn="just">
              <a:lnSpc>
                <a:spcPct val="107000"/>
              </a:lnSpc>
            </a:pPr>
            <a:r>
              <a:rPr lang="en-AU" sz="1600" baseline="30000" dirty="0">
                <a:solidFill>
                  <a:srgbClr val="FFC000">
                    <a:lumMod val="60000"/>
                    <a:lumOff val="40000"/>
                  </a:srgbClr>
                </a:solidFill>
                <a:latin typeface="Exo" panose="02000503000000000000" pitchFamily="50" charset="0"/>
                <a:ea typeface="Times New Roman" panose="02020603050405020304" pitchFamily="18" charset="0"/>
                <a:cs typeface="Times New Roman" panose="02020603050405020304" pitchFamily="18" charset="0"/>
              </a:rPr>
              <a:t>“</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For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this is My blood of the new covenant</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which is shed for many for </a:t>
            </a:r>
            <a:r>
              <a:rPr lang="en-AU" sz="1600"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the remission of sins</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a:t>
            </a:r>
            <a:r>
              <a:rPr lang="en-AU" sz="1600"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Matthew 26:28</a:t>
            </a:r>
            <a:endParaRPr lang="en-AU" sz="16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p:txBody>
      </p:sp>
      <p:sp>
        <p:nvSpPr>
          <p:cNvPr id="10" name="Rectangle 9"/>
          <p:cNvSpPr/>
          <p:nvPr/>
        </p:nvSpPr>
        <p:spPr>
          <a:xfrm>
            <a:off x="3915508" y="3118338"/>
            <a:ext cx="8047892" cy="887649"/>
          </a:xfrm>
          <a:prstGeom prst="rect">
            <a:avLst/>
          </a:prstGeom>
        </p:spPr>
        <p:txBody>
          <a:bodyPr wrap="square">
            <a:spAutoFit/>
          </a:bodyPr>
          <a:lstStyle/>
          <a:p>
            <a:pPr algn="ctr">
              <a:lnSpc>
                <a:spcPts val="1800"/>
              </a:lnSpc>
              <a:spcAft>
                <a:spcPts val="750"/>
              </a:spcAft>
            </a:pPr>
            <a:r>
              <a:rPr lang="en-AU" sz="20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4/ </a:t>
            </a:r>
            <a:r>
              <a:rPr lang="en-AU" b="1" dirty="0">
                <a:solidFill>
                  <a:srgbClr val="FFC000">
                    <a:lumMod val="40000"/>
                    <a:lumOff val="60000"/>
                  </a:srgbClr>
                </a:solidFill>
                <a:latin typeface="Exo" panose="02000503000000000000" pitchFamily="50" charset="0"/>
                <a:ea typeface="Times New Roman" panose="02020603050405020304" pitchFamily="18" charset="0"/>
                <a:cs typeface="Times New Roman" panose="02020603050405020304" pitchFamily="18" charset="0"/>
              </a:rPr>
              <a:t>WE WERE </a:t>
            </a:r>
            <a:r>
              <a:rPr lang="en-AU"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RECONCILED</a:t>
            </a:r>
            <a:endParaRPr lang="en-AU" dirty="0">
              <a:solidFill>
                <a:prstClr val="white"/>
              </a:solidFill>
              <a:latin typeface="Exo" panose="02000503000000000000" pitchFamily="50" charset="0"/>
              <a:ea typeface="Calibri" panose="020F0502020204030204" pitchFamily="34" charset="0"/>
              <a:cs typeface="Times New Roman" panose="02020603050405020304" pitchFamily="18" charset="0"/>
            </a:endParaRPr>
          </a:p>
          <a:p>
            <a:pPr algn="just">
              <a:lnSpc>
                <a:spcPts val="1800"/>
              </a:lnSpc>
              <a:spcAft>
                <a:spcPts val="750"/>
              </a:spcAft>
            </a:pP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“For if when we were enemies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we were reconciled to G</a:t>
            </a:r>
            <a:r>
              <a:rPr lang="en-AU" sz="1600"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od </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through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the death of His Son</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much more,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having been reconciled</a:t>
            </a:r>
            <a:r>
              <a:rPr lang="en-AU" sz="1600"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we shall be saved by His life.”</a:t>
            </a:r>
            <a:r>
              <a:rPr lang="en-AU" sz="1600"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Romans 5:10</a:t>
            </a:r>
            <a:endParaRPr lang="en-AU" sz="16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p:txBody>
      </p:sp>
      <p:sp>
        <p:nvSpPr>
          <p:cNvPr id="11" name="Rectangle 10"/>
          <p:cNvSpPr/>
          <p:nvPr/>
        </p:nvSpPr>
        <p:spPr>
          <a:xfrm>
            <a:off x="3943254" y="990600"/>
            <a:ext cx="8096346" cy="1118255"/>
          </a:xfrm>
          <a:prstGeom prst="rect">
            <a:avLst/>
          </a:prstGeom>
        </p:spPr>
        <p:txBody>
          <a:bodyPr wrap="square">
            <a:spAutoFit/>
          </a:bodyPr>
          <a:lstStyle/>
          <a:p>
            <a:pPr algn="ctr">
              <a:lnSpc>
                <a:spcPts val="1800"/>
              </a:lnSpc>
              <a:spcAft>
                <a:spcPts val="750"/>
              </a:spcAft>
            </a:pPr>
            <a:r>
              <a:rPr lang="en-AU"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6/ REDEEMED</a:t>
            </a:r>
            <a:r>
              <a:rPr lang="en-AU"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a:t>
            </a:r>
            <a:r>
              <a:rPr lang="en-AU" b="1" dirty="0" smtClean="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BY THE </a:t>
            </a:r>
            <a:r>
              <a:rPr lang="en-AU"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PRECIOUS BLOOD OF CHRIST</a:t>
            </a:r>
            <a:endParaRPr lang="en-AU"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a:p>
            <a:pPr algn="just">
              <a:lnSpc>
                <a:spcPts val="1800"/>
              </a:lnSpc>
              <a:spcAft>
                <a:spcPts val="750"/>
              </a:spcAft>
            </a:pP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“Knowing that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you were not redeemed </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with corruptible things, like silver or gold, from your aimless conduct received by tradition from your fathers, 19 but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with the precious blood of Christ</a:t>
            </a:r>
            <a:r>
              <a:rPr lang="en-AU" sz="1600"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as of a lamb without blemish and without spot. 1 Peter 1:18-19</a:t>
            </a:r>
            <a:endParaRPr lang="en-AU" sz="16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p:txBody>
      </p:sp>
      <p:sp>
        <p:nvSpPr>
          <p:cNvPr id="13" name="Rectangle 12"/>
          <p:cNvSpPr/>
          <p:nvPr/>
        </p:nvSpPr>
        <p:spPr>
          <a:xfrm>
            <a:off x="3943254" y="2058919"/>
            <a:ext cx="8096347" cy="1118255"/>
          </a:xfrm>
          <a:prstGeom prst="rect">
            <a:avLst/>
          </a:prstGeom>
        </p:spPr>
        <p:txBody>
          <a:bodyPr wrap="square">
            <a:spAutoFit/>
          </a:bodyPr>
          <a:lstStyle/>
          <a:p>
            <a:pPr algn="ctr">
              <a:lnSpc>
                <a:spcPts val="1800"/>
              </a:lnSpc>
              <a:spcAft>
                <a:spcPts val="750"/>
              </a:spcAft>
            </a:pPr>
            <a:r>
              <a:rPr lang="en-AU"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5/ </a:t>
            </a:r>
            <a:r>
              <a:rPr lang="en-AU"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THE BLOOD OF THE COVENANT BY WHICH HE WAS </a:t>
            </a:r>
            <a:r>
              <a:rPr lang="en-AU"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SANCTIFIED</a:t>
            </a:r>
            <a:endParaRPr lang="en-AU" dirty="0">
              <a:solidFill>
                <a:prstClr val="white"/>
              </a:solidFill>
              <a:latin typeface="Exo" panose="02000503000000000000" pitchFamily="50" charset="0"/>
              <a:ea typeface="Calibri" panose="020F0502020204030204" pitchFamily="34" charset="0"/>
              <a:cs typeface="Times New Roman" panose="02020603050405020304" pitchFamily="18" charset="0"/>
            </a:endParaRPr>
          </a:p>
          <a:p>
            <a:pPr algn="just">
              <a:lnSpc>
                <a:spcPts val="1800"/>
              </a:lnSpc>
              <a:spcAft>
                <a:spcPts val="750"/>
              </a:spcAft>
            </a:pP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Of how much worse punishment, do you suppose, will he be thought worthy who has trampled the Son of God underfoot, </a:t>
            </a:r>
            <a:r>
              <a:rPr lang="en-AU" sz="1600"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counted the blood of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the covenant by which he was sanctified</a:t>
            </a:r>
            <a:r>
              <a:rPr lang="en-AU" sz="1600"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a common thing, and insulted the Spirit of grace? Hebrews 10:29  </a:t>
            </a:r>
            <a:endParaRPr lang="en-AU" sz="16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p:txBody>
      </p:sp>
      <p:sp>
        <p:nvSpPr>
          <p:cNvPr id="14" name="Rectangle 13"/>
          <p:cNvSpPr/>
          <p:nvPr/>
        </p:nvSpPr>
        <p:spPr>
          <a:xfrm>
            <a:off x="3915508" y="76200"/>
            <a:ext cx="8023828" cy="952697"/>
          </a:xfrm>
          <a:prstGeom prst="rect">
            <a:avLst/>
          </a:prstGeom>
        </p:spPr>
        <p:txBody>
          <a:bodyPr wrap="square">
            <a:spAutoFit/>
          </a:bodyPr>
          <a:lstStyle/>
          <a:p>
            <a:pPr algn="ctr">
              <a:lnSpc>
                <a:spcPts val="1800"/>
              </a:lnSpc>
              <a:spcAft>
                <a:spcPts val="750"/>
              </a:spcAft>
            </a:pPr>
            <a:r>
              <a:rPr lang="en-AU"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7/ </a:t>
            </a:r>
            <a:r>
              <a:rPr lang="en-AU" sz="2400"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THEY</a:t>
            </a:r>
            <a:r>
              <a:rPr lang="en-AU" sz="24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 OVERCAME</a:t>
            </a:r>
            <a:r>
              <a:rPr lang="en-AU" sz="2400" b="1"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BY THE BLOOD OF THE LAMB</a:t>
            </a:r>
            <a:endParaRPr lang="en-AU" sz="24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a:p>
            <a:pPr algn="just">
              <a:lnSpc>
                <a:spcPct val="107000"/>
              </a:lnSpc>
            </a:pPr>
            <a:r>
              <a:rPr lang="en-AU" sz="1600" b="1" baseline="300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And </a:t>
            </a:r>
            <a:r>
              <a:rPr lang="en-AU" sz="1600" b="1" dirty="0">
                <a:solidFill>
                  <a:prstClr val="white"/>
                </a:solidFill>
                <a:latin typeface="Exo" panose="02000503000000000000" pitchFamily="50" charset="0"/>
                <a:ea typeface="Times New Roman" panose="02020603050405020304" pitchFamily="18" charset="0"/>
                <a:cs typeface="Times New Roman" panose="02020603050405020304" pitchFamily="18" charset="0"/>
              </a:rPr>
              <a:t>they overcame him by the blood of the Lamb </a:t>
            </a:r>
            <a:r>
              <a:rPr lang="en-AU" sz="16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and by the word of their testimony, and they did not love their lives to the death.”</a:t>
            </a:r>
            <a:r>
              <a:rPr lang="en-AU" sz="1600" kern="1800" dirty="0">
                <a:solidFill>
                  <a:srgbClr val="FFC000">
                    <a:lumMod val="20000"/>
                    <a:lumOff val="80000"/>
                  </a:srgbClr>
                </a:solidFill>
                <a:latin typeface="Exo" panose="02000503000000000000" pitchFamily="50" charset="0"/>
                <a:ea typeface="Times New Roman" panose="02020603050405020304" pitchFamily="18" charset="0"/>
                <a:cs typeface="Times New Roman" panose="02020603050405020304" pitchFamily="18" charset="0"/>
              </a:rPr>
              <a:t> Revelation 12:11</a:t>
            </a:r>
            <a:endParaRPr lang="en-AU" sz="1600" dirty="0">
              <a:solidFill>
                <a:srgbClr val="FFC000">
                  <a:lumMod val="20000"/>
                  <a:lumOff val="80000"/>
                </a:srgbClr>
              </a:solidFill>
              <a:latin typeface="Exo" panose="02000503000000000000" pitchFamily="50" charset="0"/>
              <a:ea typeface="Calibri" panose="020F0502020204030204" pitchFamily="34" charset="0"/>
              <a:cs typeface="Times New Roman" panose="02020603050405020304" pitchFamily="18" charset="0"/>
            </a:endParaRPr>
          </a:p>
        </p:txBody>
      </p:sp>
      <p:sp>
        <p:nvSpPr>
          <p:cNvPr id="15" name="Rectangle 14"/>
          <p:cNvSpPr/>
          <p:nvPr/>
        </p:nvSpPr>
        <p:spPr>
          <a:xfrm>
            <a:off x="1143000" y="1600200"/>
            <a:ext cx="1828800" cy="400110"/>
          </a:xfrm>
          <a:prstGeom prst="rect">
            <a:avLst/>
          </a:prstGeom>
        </p:spPr>
        <p:txBody>
          <a:bodyPr wrap="square">
            <a:spAutoFit/>
          </a:bodyPr>
          <a:lstStyle/>
          <a:p>
            <a:r>
              <a:rPr lang="en-AU" sz="2000"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7. OVERCAME </a:t>
            </a:r>
            <a:endParaRPr lang="en-AU" sz="2400" dirty="0">
              <a:solidFill>
                <a:srgbClr val="C00000"/>
              </a:solidFill>
            </a:endParaRPr>
          </a:p>
        </p:txBody>
      </p:sp>
      <p:sp>
        <p:nvSpPr>
          <p:cNvPr id="16" name="Rectangle 15"/>
          <p:cNvSpPr/>
          <p:nvPr/>
        </p:nvSpPr>
        <p:spPr>
          <a:xfrm>
            <a:off x="986590" y="5075938"/>
            <a:ext cx="1985210" cy="400110"/>
          </a:xfrm>
          <a:prstGeom prst="rect">
            <a:avLst/>
          </a:prstGeom>
        </p:spPr>
        <p:txBody>
          <a:bodyPr wrap="square">
            <a:spAutoFit/>
          </a:bodyPr>
          <a:lstStyle/>
          <a:p>
            <a:r>
              <a:rPr lang="en-AU" sz="2000" b="1" kern="1800"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  2. CLEANSE</a:t>
            </a:r>
            <a:endParaRPr lang="en-AU" sz="2000" dirty="0">
              <a:solidFill>
                <a:srgbClr val="C00000"/>
              </a:solidFill>
            </a:endParaRPr>
          </a:p>
        </p:txBody>
      </p:sp>
      <p:sp>
        <p:nvSpPr>
          <p:cNvPr id="17" name="Rectangle 16"/>
          <p:cNvSpPr/>
          <p:nvPr/>
        </p:nvSpPr>
        <p:spPr>
          <a:xfrm>
            <a:off x="986590" y="4308413"/>
            <a:ext cx="1985210" cy="573184"/>
          </a:xfrm>
          <a:prstGeom prst="rect">
            <a:avLst/>
          </a:prstGeom>
        </p:spPr>
        <p:txBody>
          <a:bodyPr wrap="square">
            <a:spAutoFit/>
          </a:bodyPr>
          <a:lstStyle/>
          <a:p>
            <a:pPr algn="ctr">
              <a:lnSpc>
                <a:spcPts val="1800"/>
              </a:lnSpc>
            </a:pPr>
            <a:r>
              <a:rPr lang="en-AU" sz="2000" b="1" dirty="0">
                <a:solidFill>
                  <a:srgbClr val="C00000"/>
                </a:solidFill>
                <a:latin typeface="Exo" panose="02000503000000000000" pitchFamily="50" charset="0"/>
                <a:ea typeface="Times New Roman" panose="02020603050405020304" pitchFamily="18" charset="0"/>
              </a:rPr>
              <a:t>3. REMISSION </a:t>
            </a:r>
          </a:p>
          <a:p>
            <a:pPr algn="ctr">
              <a:lnSpc>
                <a:spcPts val="1800"/>
              </a:lnSpc>
            </a:pPr>
            <a:r>
              <a:rPr lang="en-AU" sz="2000" b="1" dirty="0">
                <a:solidFill>
                  <a:srgbClr val="C00000"/>
                </a:solidFill>
                <a:latin typeface="Exo" panose="02000503000000000000" pitchFamily="50" charset="0"/>
                <a:ea typeface="Times New Roman" panose="02020603050405020304" pitchFamily="18" charset="0"/>
              </a:rPr>
              <a:t>OF SINS</a:t>
            </a:r>
            <a:endParaRPr lang="en-AU" sz="2000" dirty="0">
              <a:solidFill>
                <a:srgbClr val="C00000"/>
              </a:solidFill>
              <a:latin typeface="Exo" panose="02000503000000000000" pitchFamily="50" charset="0"/>
              <a:ea typeface="Times New Roman" panose="02020603050405020304" pitchFamily="18" charset="0"/>
            </a:endParaRPr>
          </a:p>
        </p:txBody>
      </p:sp>
      <p:sp>
        <p:nvSpPr>
          <p:cNvPr id="18" name="Rectangle 17"/>
          <p:cNvSpPr/>
          <p:nvPr/>
        </p:nvSpPr>
        <p:spPr>
          <a:xfrm>
            <a:off x="914400" y="3657600"/>
            <a:ext cx="2133600" cy="400110"/>
          </a:xfrm>
          <a:prstGeom prst="rect">
            <a:avLst/>
          </a:prstGeom>
        </p:spPr>
        <p:txBody>
          <a:bodyPr wrap="square">
            <a:spAutoFit/>
          </a:bodyPr>
          <a:lstStyle/>
          <a:p>
            <a:pPr algn="ctr"/>
            <a:r>
              <a:rPr lang="en-AU" sz="2000"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4. RECONCILED </a:t>
            </a:r>
            <a:endParaRPr lang="en-AU" sz="2000" dirty="0">
              <a:solidFill>
                <a:srgbClr val="C00000"/>
              </a:solidFill>
            </a:endParaRPr>
          </a:p>
        </p:txBody>
      </p:sp>
      <p:sp>
        <p:nvSpPr>
          <p:cNvPr id="19" name="Rectangle 18"/>
          <p:cNvSpPr/>
          <p:nvPr/>
        </p:nvSpPr>
        <p:spPr>
          <a:xfrm>
            <a:off x="1066800" y="2278046"/>
            <a:ext cx="1905002" cy="400110"/>
          </a:xfrm>
          <a:prstGeom prst="rect">
            <a:avLst/>
          </a:prstGeom>
        </p:spPr>
        <p:txBody>
          <a:bodyPr wrap="square">
            <a:spAutoFit/>
          </a:bodyPr>
          <a:lstStyle/>
          <a:p>
            <a:r>
              <a:rPr lang="en-AU" sz="2000"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6. REDEEMED </a:t>
            </a:r>
            <a:endParaRPr lang="en-AU" sz="2000" dirty="0">
              <a:solidFill>
                <a:srgbClr val="C00000"/>
              </a:solidFill>
            </a:endParaRPr>
          </a:p>
        </p:txBody>
      </p:sp>
      <p:sp>
        <p:nvSpPr>
          <p:cNvPr id="21" name="Right Arrow 20"/>
          <p:cNvSpPr/>
          <p:nvPr/>
        </p:nvSpPr>
        <p:spPr>
          <a:xfrm rot="16200000">
            <a:off x="-1167201" y="4329499"/>
            <a:ext cx="3972700" cy="1905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2" name="Rectangle 21"/>
          <p:cNvSpPr/>
          <p:nvPr/>
        </p:nvSpPr>
        <p:spPr>
          <a:xfrm rot="16200000">
            <a:off x="-2959093" y="3050432"/>
            <a:ext cx="6593308" cy="492443"/>
          </a:xfrm>
          <a:prstGeom prst="rect">
            <a:avLst/>
          </a:prstGeom>
        </p:spPr>
        <p:txBody>
          <a:bodyPr wrap="square">
            <a:spAutoFit/>
          </a:bodyPr>
          <a:lstStyle/>
          <a:p>
            <a:r>
              <a:rPr lang="en-AU" sz="2600"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SEVEN FUNDAMENTAL SALVATION STEPS</a:t>
            </a:r>
            <a:endParaRPr lang="en-AU" sz="2600" dirty="0">
              <a:solidFill>
                <a:srgbClr val="C00000"/>
              </a:solidFill>
            </a:endParaRPr>
          </a:p>
        </p:txBody>
      </p:sp>
      <p:sp>
        <p:nvSpPr>
          <p:cNvPr id="23" name="Rectangle 22"/>
          <p:cNvSpPr/>
          <p:nvPr/>
        </p:nvSpPr>
        <p:spPr>
          <a:xfrm>
            <a:off x="381000" y="507376"/>
            <a:ext cx="3200401" cy="830997"/>
          </a:xfrm>
          <a:prstGeom prst="rect">
            <a:avLst/>
          </a:prstGeom>
        </p:spPr>
        <p:txBody>
          <a:bodyPr wrap="square">
            <a:spAutoFit/>
          </a:bodyPr>
          <a:lstStyle/>
          <a:p>
            <a:pPr algn="ctr"/>
            <a:r>
              <a:rPr lang="en-AU" sz="2400" b="1" dirty="0">
                <a:solidFill>
                  <a:srgbClr val="002060"/>
                </a:solidFill>
                <a:latin typeface="Exo" panose="02000503000000000000" pitchFamily="50" charset="0"/>
                <a:ea typeface="Times New Roman" panose="02020603050405020304" pitchFamily="18" charset="0"/>
                <a:cs typeface="Times New Roman" panose="02020603050405020304" pitchFamily="18" charset="0"/>
              </a:rPr>
              <a:t>SEVEN FUNDAMENTAL </a:t>
            </a:r>
          </a:p>
          <a:p>
            <a:pPr algn="ctr"/>
            <a:r>
              <a:rPr lang="en-AU" sz="2400" b="1" dirty="0">
                <a:solidFill>
                  <a:srgbClr val="002060"/>
                </a:solidFill>
                <a:latin typeface="Exo" panose="02000503000000000000" pitchFamily="50" charset="0"/>
                <a:ea typeface="Times New Roman" panose="02020603050405020304" pitchFamily="18" charset="0"/>
                <a:cs typeface="Times New Roman" panose="02020603050405020304" pitchFamily="18" charset="0"/>
              </a:rPr>
              <a:t>SALVATION STEPS</a:t>
            </a:r>
            <a:endParaRPr lang="en-AU" sz="2400" dirty="0">
              <a:solidFill>
                <a:srgbClr val="002060"/>
              </a:solidFill>
            </a:endParaRPr>
          </a:p>
        </p:txBody>
      </p:sp>
      <p:sp>
        <p:nvSpPr>
          <p:cNvPr id="24" name="Rectangle 23"/>
          <p:cNvSpPr/>
          <p:nvPr/>
        </p:nvSpPr>
        <p:spPr>
          <a:xfrm rot="10800000" flipV="1">
            <a:off x="958844" y="2971262"/>
            <a:ext cx="2165356" cy="323165"/>
          </a:xfrm>
          <a:prstGeom prst="rect">
            <a:avLst/>
          </a:prstGeom>
        </p:spPr>
        <p:txBody>
          <a:bodyPr wrap="square">
            <a:spAutoFit/>
          </a:bodyPr>
          <a:lstStyle/>
          <a:p>
            <a:pPr>
              <a:lnSpc>
                <a:spcPts val="1800"/>
              </a:lnSpc>
              <a:spcAft>
                <a:spcPts val="750"/>
              </a:spcAft>
            </a:pPr>
            <a:r>
              <a:rPr lang="en-AU" sz="2000" b="1" dirty="0">
                <a:solidFill>
                  <a:srgbClr val="C00000"/>
                </a:solidFill>
                <a:latin typeface="Exo" panose="02000503000000000000" pitchFamily="50" charset="0"/>
                <a:ea typeface="Times New Roman" panose="02020603050405020304" pitchFamily="18" charset="0"/>
                <a:cs typeface="Times New Roman" panose="02020603050405020304" pitchFamily="18" charset="0"/>
              </a:rPr>
              <a:t>5. SANCTIFIED</a:t>
            </a:r>
            <a:endParaRPr lang="en-AU" sz="2000" dirty="0">
              <a:solidFill>
                <a:srgbClr val="C00000"/>
              </a:solidFill>
              <a:latin typeface="Exo" panose="02000503000000000000" pitchFamily="50" charset="0"/>
              <a:ea typeface="Calibri" panose="020F0502020204030204" pitchFamily="34" charset="0"/>
              <a:cs typeface="Times New Roman" panose="02020603050405020304" pitchFamily="18" charset="0"/>
            </a:endParaRPr>
          </a:p>
        </p:txBody>
      </p:sp>
      <p:sp>
        <p:nvSpPr>
          <p:cNvPr id="2" name="Rectangle 1"/>
          <p:cNvSpPr/>
          <p:nvPr/>
        </p:nvSpPr>
        <p:spPr>
          <a:xfrm>
            <a:off x="1290516" y="6096000"/>
            <a:ext cx="1407816" cy="307777"/>
          </a:xfrm>
          <a:prstGeom prst="rect">
            <a:avLst/>
          </a:prstGeom>
        </p:spPr>
        <p:txBody>
          <a:bodyPr wrap="square">
            <a:spAutoFit/>
          </a:bodyPr>
          <a:lstStyle/>
          <a:p>
            <a:pPr algn="just"/>
            <a:r>
              <a:rPr lang="en-AU" sz="1400" dirty="0">
                <a:solidFill>
                  <a:prstClr val="black"/>
                </a:solidFill>
                <a:latin typeface="Exo" panose="02000503000000000000" pitchFamily="50" charset="0"/>
                <a:ea typeface="Times New Roman" panose="02020603050405020304" pitchFamily="18" charset="0"/>
              </a:rPr>
              <a:t>Romans 5:8, 9</a:t>
            </a:r>
            <a:endParaRPr lang="en-AU" sz="1400" dirty="0">
              <a:solidFill>
                <a:prstClr val="black"/>
              </a:solidFill>
              <a:latin typeface="Exo" panose="02000503000000000000" pitchFamily="50" charset="0"/>
            </a:endParaRPr>
          </a:p>
        </p:txBody>
      </p:sp>
      <p:sp>
        <p:nvSpPr>
          <p:cNvPr id="3" name="Rectangle 2"/>
          <p:cNvSpPr/>
          <p:nvPr/>
        </p:nvSpPr>
        <p:spPr>
          <a:xfrm>
            <a:off x="1524000" y="5410200"/>
            <a:ext cx="1174332" cy="322845"/>
          </a:xfrm>
          <a:prstGeom prst="rect">
            <a:avLst/>
          </a:prstGeom>
        </p:spPr>
        <p:txBody>
          <a:bodyPr wrap="square">
            <a:spAutoFit/>
          </a:bodyPr>
          <a:lstStyle/>
          <a:p>
            <a:pPr algn="just">
              <a:lnSpc>
                <a:spcPct val="107000"/>
              </a:lnSpc>
            </a:pPr>
            <a:r>
              <a:rPr lang="en-AU" sz="1400" kern="1800" dirty="0">
                <a:solidFill>
                  <a:prstClr val="black"/>
                </a:solidFill>
                <a:latin typeface="Exo" panose="02000503000000000000" pitchFamily="50" charset="0"/>
                <a:ea typeface="Times New Roman" panose="02020603050405020304" pitchFamily="18" charset="0"/>
                <a:cs typeface="Times New Roman" panose="02020603050405020304" pitchFamily="18" charset="0"/>
              </a:rPr>
              <a:t>1 John 1:7</a:t>
            </a:r>
            <a:endParaRPr lang="en-AU" sz="1050" dirty="0">
              <a:solidFill>
                <a:prstClr val="black"/>
              </a:solidFill>
              <a:latin typeface="Exo" panose="02000503000000000000" pitchFamily="50" charset="0"/>
              <a:ea typeface="Calibri" panose="020F0502020204030204" pitchFamily="34" charset="0"/>
              <a:cs typeface="Times New Roman" panose="02020603050405020304" pitchFamily="18" charset="0"/>
            </a:endParaRPr>
          </a:p>
        </p:txBody>
      </p:sp>
      <p:sp>
        <p:nvSpPr>
          <p:cNvPr id="12" name="Rectangle 11"/>
          <p:cNvSpPr/>
          <p:nvPr/>
        </p:nvSpPr>
        <p:spPr>
          <a:xfrm>
            <a:off x="1295400" y="4729324"/>
            <a:ext cx="1752600" cy="322845"/>
          </a:xfrm>
          <a:prstGeom prst="rect">
            <a:avLst/>
          </a:prstGeom>
        </p:spPr>
        <p:txBody>
          <a:bodyPr wrap="square">
            <a:spAutoFit/>
          </a:bodyPr>
          <a:lstStyle/>
          <a:p>
            <a:pPr algn="just">
              <a:lnSpc>
                <a:spcPct val="107000"/>
              </a:lnSpc>
            </a:pPr>
            <a:r>
              <a:rPr lang="en-AU" sz="1400" kern="1800" dirty="0">
                <a:solidFill>
                  <a:prstClr val="black"/>
                </a:solidFill>
                <a:latin typeface="Exo" panose="02000503000000000000" pitchFamily="50" charset="0"/>
                <a:ea typeface="Times New Roman" panose="02020603050405020304" pitchFamily="18" charset="0"/>
                <a:cs typeface="Times New Roman" panose="02020603050405020304" pitchFamily="18" charset="0"/>
              </a:rPr>
              <a:t>Matthew 26:28</a:t>
            </a:r>
            <a:endParaRPr lang="en-AU" sz="1400" dirty="0">
              <a:solidFill>
                <a:prstClr val="black"/>
              </a:solidFill>
              <a:latin typeface="Exo" panose="02000503000000000000" pitchFamily="50" charset="0"/>
              <a:ea typeface="Calibri" panose="020F0502020204030204" pitchFamily="34" charset="0"/>
              <a:cs typeface="Times New Roman" panose="02020603050405020304" pitchFamily="18" charset="0"/>
            </a:endParaRPr>
          </a:p>
        </p:txBody>
      </p:sp>
      <p:sp>
        <p:nvSpPr>
          <p:cNvPr id="20" name="Rectangle 19"/>
          <p:cNvSpPr/>
          <p:nvPr/>
        </p:nvSpPr>
        <p:spPr>
          <a:xfrm rot="10800000" flipV="1">
            <a:off x="1290517" y="3989073"/>
            <a:ext cx="1810171" cy="323165"/>
          </a:xfrm>
          <a:prstGeom prst="rect">
            <a:avLst/>
          </a:prstGeom>
        </p:spPr>
        <p:txBody>
          <a:bodyPr wrap="square">
            <a:spAutoFit/>
          </a:bodyPr>
          <a:lstStyle/>
          <a:p>
            <a:pPr algn="just">
              <a:lnSpc>
                <a:spcPts val="1800"/>
              </a:lnSpc>
              <a:spcAft>
                <a:spcPts val="750"/>
              </a:spcAft>
            </a:pPr>
            <a:r>
              <a:rPr lang="en-AU" sz="1600" kern="1800" dirty="0">
                <a:solidFill>
                  <a:prstClr val="black"/>
                </a:solidFill>
                <a:latin typeface="Exo" panose="02000503000000000000" pitchFamily="50" charset="0"/>
                <a:ea typeface="Times New Roman" panose="02020603050405020304" pitchFamily="18" charset="0"/>
                <a:cs typeface="Times New Roman" panose="02020603050405020304" pitchFamily="18" charset="0"/>
              </a:rPr>
              <a:t>Romans 5:10</a:t>
            </a:r>
            <a:endParaRPr lang="en-AU" sz="1600" dirty="0">
              <a:solidFill>
                <a:prstClr val="black"/>
              </a:solidFill>
              <a:latin typeface="Exo" panose="02000503000000000000" pitchFamily="50" charset="0"/>
              <a:ea typeface="Calibri" panose="020F0502020204030204" pitchFamily="34" charset="0"/>
              <a:cs typeface="Times New Roman" panose="02020603050405020304" pitchFamily="18" charset="0"/>
            </a:endParaRPr>
          </a:p>
        </p:txBody>
      </p:sp>
      <p:sp>
        <p:nvSpPr>
          <p:cNvPr id="25" name="Rectangle 24"/>
          <p:cNvSpPr/>
          <p:nvPr/>
        </p:nvSpPr>
        <p:spPr>
          <a:xfrm>
            <a:off x="1098132" y="2613003"/>
            <a:ext cx="1600200" cy="323165"/>
          </a:xfrm>
          <a:prstGeom prst="rect">
            <a:avLst/>
          </a:prstGeom>
        </p:spPr>
        <p:txBody>
          <a:bodyPr wrap="square">
            <a:spAutoFit/>
          </a:bodyPr>
          <a:lstStyle/>
          <a:p>
            <a:pPr algn="just">
              <a:lnSpc>
                <a:spcPts val="1800"/>
              </a:lnSpc>
              <a:spcAft>
                <a:spcPts val="750"/>
              </a:spcAft>
            </a:pPr>
            <a:r>
              <a:rPr lang="en-AU" sz="1600" dirty="0">
                <a:solidFill>
                  <a:prstClr val="black"/>
                </a:solidFill>
                <a:latin typeface="Exo" panose="02000503000000000000" pitchFamily="50" charset="0"/>
                <a:ea typeface="Times New Roman" panose="02020603050405020304" pitchFamily="18" charset="0"/>
                <a:cs typeface="Times New Roman" panose="02020603050405020304" pitchFamily="18" charset="0"/>
              </a:rPr>
              <a:t>1 Peter 1:18-19</a:t>
            </a:r>
            <a:endParaRPr lang="en-AU" sz="1600" dirty="0">
              <a:solidFill>
                <a:prstClr val="black"/>
              </a:solidFill>
              <a:latin typeface="Exo" panose="02000503000000000000" pitchFamily="50" charset="0"/>
              <a:ea typeface="Calibri" panose="020F0502020204030204" pitchFamily="34" charset="0"/>
              <a:cs typeface="Times New Roman" panose="02020603050405020304" pitchFamily="18" charset="0"/>
            </a:endParaRPr>
          </a:p>
        </p:txBody>
      </p:sp>
      <p:sp>
        <p:nvSpPr>
          <p:cNvPr id="26" name="Rectangle 25"/>
          <p:cNvSpPr/>
          <p:nvPr/>
        </p:nvSpPr>
        <p:spPr>
          <a:xfrm>
            <a:off x="1219200" y="3292905"/>
            <a:ext cx="1695874" cy="338554"/>
          </a:xfrm>
          <a:prstGeom prst="rect">
            <a:avLst/>
          </a:prstGeom>
        </p:spPr>
        <p:txBody>
          <a:bodyPr wrap="square">
            <a:spAutoFit/>
          </a:bodyPr>
          <a:lstStyle/>
          <a:p>
            <a:r>
              <a:rPr lang="en-AU" sz="1600" dirty="0">
                <a:solidFill>
                  <a:prstClr val="black"/>
                </a:solidFill>
                <a:latin typeface="Exo" panose="02000503000000000000" pitchFamily="50" charset="0"/>
                <a:ea typeface="Times New Roman" panose="02020603050405020304" pitchFamily="18" charset="0"/>
                <a:cs typeface="Times New Roman" panose="02020603050405020304" pitchFamily="18" charset="0"/>
              </a:rPr>
              <a:t>Hebrews 10:29 </a:t>
            </a:r>
            <a:endParaRPr lang="en-AU" sz="1600" dirty="0">
              <a:solidFill>
                <a:prstClr val="black"/>
              </a:solidFill>
            </a:endParaRPr>
          </a:p>
        </p:txBody>
      </p:sp>
      <p:sp>
        <p:nvSpPr>
          <p:cNvPr id="27" name="Rectangle 26"/>
          <p:cNvSpPr/>
          <p:nvPr/>
        </p:nvSpPr>
        <p:spPr>
          <a:xfrm>
            <a:off x="1055674" y="1901859"/>
            <a:ext cx="1835918" cy="388696"/>
          </a:xfrm>
          <a:prstGeom prst="rect">
            <a:avLst/>
          </a:prstGeom>
        </p:spPr>
        <p:txBody>
          <a:bodyPr wrap="square">
            <a:spAutoFit/>
          </a:bodyPr>
          <a:lstStyle/>
          <a:p>
            <a:pPr algn="just">
              <a:lnSpc>
                <a:spcPct val="107000"/>
              </a:lnSpc>
            </a:pPr>
            <a:r>
              <a:rPr lang="en-AU" kern="1800" dirty="0">
                <a:solidFill>
                  <a:prstClr val="black"/>
                </a:solidFill>
                <a:latin typeface="Exo" panose="02000503000000000000" pitchFamily="50" charset="0"/>
                <a:ea typeface="Times New Roman" panose="02020603050405020304" pitchFamily="18" charset="0"/>
                <a:cs typeface="Times New Roman" panose="02020603050405020304" pitchFamily="18" charset="0"/>
              </a:rPr>
              <a:t>Revelation 12:11</a:t>
            </a:r>
            <a:endParaRPr lang="en-AU" dirty="0">
              <a:solidFill>
                <a:prstClr val="black"/>
              </a:solidFill>
              <a:latin typeface="Exo" panose="02000503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9844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c 18"/>
          <p:cNvSpPr/>
          <p:nvPr/>
        </p:nvSpPr>
        <p:spPr>
          <a:xfrm>
            <a:off x="2359152" y="0"/>
            <a:ext cx="6711696" cy="6419088"/>
          </a:xfrm>
          <a:prstGeom prst="arc">
            <a:avLst>
              <a:gd name="adj1" fmla="val 19578596"/>
              <a:gd name="adj2" fmla="val 12774287"/>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AU" dirty="0">
              <a:solidFill>
                <a:prstClr val="black"/>
              </a:solidFill>
            </a:endParaRPr>
          </a:p>
        </p:txBody>
      </p:sp>
      <p:sp>
        <p:nvSpPr>
          <p:cNvPr id="20" name="Rectangle 19"/>
          <p:cNvSpPr/>
          <p:nvPr/>
        </p:nvSpPr>
        <p:spPr>
          <a:xfrm>
            <a:off x="781305" y="1117347"/>
            <a:ext cx="2187448" cy="1077218"/>
          </a:xfrm>
          <a:prstGeom prst="rect">
            <a:avLst/>
          </a:prstGeom>
        </p:spPr>
        <p:txBody>
          <a:bodyPr wrap="square">
            <a:spAutoFit/>
          </a:bodyPr>
          <a:lstStyle/>
          <a:p>
            <a:pPr algn="ctr"/>
            <a:r>
              <a:rPr lang="en-AU" sz="1600" b="1" dirty="0">
                <a:solidFill>
                  <a:prstClr val="white"/>
                </a:solidFill>
                <a:latin typeface="Exo" panose="02000503000000000000"/>
                <a:cs typeface="Times New Roman" panose="02020603050405020304" pitchFamily="18" charset="0"/>
              </a:rPr>
              <a:t>1/ BEING IN THE FORM OF GOD, THOUGHT IT NOT ROBBERY TO BE EQUAL WITH GOD</a:t>
            </a:r>
          </a:p>
        </p:txBody>
      </p:sp>
      <p:sp>
        <p:nvSpPr>
          <p:cNvPr id="21" name="Rectangle 20"/>
          <p:cNvSpPr/>
          <p:nvPr/>
        </p:nvSpPr>
        <p:spPr>
          <a:xfrm>
            <a:off x="556217" y="2695445"/>
            <a:ext cx="2186983" cy="1015663"/>
          </a:xfrm>
          <a:prstGeom prst="rect">
            <a:avLst/>
          </a:prstGeom>
        </p:spPr>
        <p:txBody>
          <a:bodyPr wrap="square">
            <a:spAutoFit/>
          </a:bodyPr>
          <a:lstStyle/>
          <a:p>
            <a:pPr algn="ctr"/>
            <a:r>
              <a:rPr lang="en-AU" sz="1600" b="1" dirty="0">
                <a:solidFill>
                  <a:prstClr val="white"/>
                </a:solidFill>
                <a:latin typeface="Exo" panose="02000503000000000000"/>
                <a:cs typeface="Times New Roman" panose="02020603050405020304" pitchFamily="18" charset="0"/>
              </a:rPr>
              <a:t>2</a:t>
            </a:r>
            <a:r>
              <a:rPr lang="en-AU" b="1" dirty="0">
                <a:solidFill>
                  <a:prstClr val="white"/>
                </a:solidFill>
                <a:latin typeface="Exo" panose="02000503000000000000"/>
                <a:cs typeface="Times New Roman" panose="02020603050405020304" pitchFamily="18" charset="0"/>
              </a:rPr>
              <a:t>/ </a:t>
            </a:r>
            <a:r>
              <a:rPr lang="en-AU" sz="1400" b="1" dirty="0">
                <a:solidFill>
                  <a:prstClr val="white"/>
                </a:solidFill>
                <a:latin typeface="Exo" panose="02000503000000000000"/>
                <a:cs typeface="Times New Roman" panose="02020603050405020304" pitchFamily="18" charset="0"/>
              </a:rPr>
              <a:t>TOOK UPON HIM THE   </a:t>
            </a:r>
          </a:p>
          <a:p>
            <a:pPr algn="ctr"/>
            <a:r>
              <a:rPr lang="en-AU" sz="1400" b="1" dirty="0">
                <a:solidFill>
                  <a:prstClr val="white"/>
                </a:solidFill>
                <a:latin typeface="Exo" panose="02000503000000000000"/>
                <a:cs typeface="Times New Roman" panose="02020603050405020304" pitchFamily="18" charset="0"/>
              </a:rPr>
              <a:t> FORM OF A SERVANT, </a:t>
            </a:r>
          </a:p>
          <a:p>
            <a:pPr algn="ctr"/>
            <a:r>
              <a:rPr lang="en-AU" sz="1400" b="1" dirty="0">
                <a:solidFill>
                  <a:prstClr val="white"/>
                </a:solidFill>
                <a:latin typeface="Exo" panose="02000503000000000000"/>
                <a:cs typeface="Times New Roman" panose="02020603050405020304" pitchFamily="18" charset="0"/>
              </a:rPr>
              <a:t>AND WAS MADE </a:t>
            </a:r>
          </a:p>
          <a:p>
            <a:pPr algn="ctr"/>
            <a:r>
              <a:rPr lang="en-AU" sz="1400" b="1" dirty="0">
                <a:solidFill>
                  <a:prstClr val="white"/>
                </a:solidFill>
                <a:latin typeface="Exo" panose="02000503000000000000"/>
                <a:cs typeface="Times New Roman" panose="02020603050405020304" pitchFamily="18" charset="0"/>
              </a:rPr>
              <a:t>IN THE LIKENESS OF MEN:</a:t>
            </a:r>
            <a:endParaRPr lang="en-AU" sz="1400" dirty="0">
              <a:solidFill>
                <a:prstClr val="white"/>
              </a:solidFill>
              <a:latin typeface="Exo" panose="02000503000000000000"/>
              <a:cs typeface="Times New Roman" panose="02020603050405020304" pitchFamily="18" charset="0"/>
            </a:endParaRPr>
          </a:p>
        </p:txBody>
      </p:sp>
      <p:sp>
        <p:nvSpPr>
          <p:cNvPr id="22" name="Rectangle 21"/>
          <p:cNvSpPr/>
          <p:nvPr/>
        </p:nvSpPr>
        <p:spPr>
          <a:xfrm>
            <a:off x="1676400" y="4724139"/>
            <a:ext cx="1749551" cy="677108"/>
          </a:xfrm>
          <a:prstGeom prst="rect">
            <a:avLst/>
          </a:prstGeom>
        </p:spPr>
        <p:txBody>
          <a:bodyPr wrap="square">
            <a:spAutoFit/>
          </a:bodyPr>
          <a:lstStyle/>
          <a:p>
            <a:pPr algn="ctr"/>
            <a:r>
              <a:rPr lang="en-AU" sz="2000" b="1" dirty="0">
                <a:solidFill>
                  <a:prstClr val="white"/>
                </a:solidFill>
                <a:latin typeface="Exo" panose="02000503000000000000"/>
                <a:cs typeface="Times New Roman" panose="02020603050405020304" pitchFamily="18" charset="0"/>
              </a:rPr>
              <a:t>3</a:t>
            </a:r>
            <a:r>
              <a:rPr lang="en-AU" b="1" dirty="0">
                <a:solidFill>
                  <a:prstClr val="white"/>
                </a:solidFill>
                <a:latin typeface="Exo" panose="02000503000000000000"/>
                <a:cs typeface="Times New Roman" panose="02020603050405020304" pitchFamily="18" charset="0"/>
              </a:rPr>
              <a:t>/ </a:t>
            </a:r>
            <a:r>
              <a:rPr lang="en-AU" sz="1600" b="1" dirty="0">
                <a:solidFill>
                  <a:prstClr val="white"/>
                </a:solidFill>
                <a:latin typeface="Exo" panose="02000503000000000000"/>
                <a:cs typeface="Times New Roman" panose="02020603050405020304" pitchFamily="18" charset="0"/>
              </a:rPr>
              <a:t>HE HUMBLED HIMSELF</a:t>
            </a:r>
            <a:r>
              <a:rPr lang="en-AU" b="1" dirty="0">
                <a:solidFill>
                  <a:prstClr val="white"/>
                </a:solidFill>
                <a:latin typeface="Exo" panose="02000503000000000000"/>
              </a:rPr>
              <a:t> </a:t>
            </a:r>
            <a:endParaRPr lang="en-AU" sz="1400" dirty="0">
              <a:solidFill>
                <a:prstClr val="white"/>
              </a:solidFill>
              <a:latin typeface="Exo" panose="02000503000000000000"/>
            </a:endParaRPr>
          </a:p>
        </p:txBody>
      </p:sp>
      <p:sp>
        <p:nvSpPr>
          <p:cNvPr id="23" name="Rectangle 22"/>
          <p:cNvSpPr/>
          <p:nvPr/>
        </p:nvSpPr>
        <p:spPr>
          <a:xfrm>
            <a:off x="2209349" y="6056016"/>
            <a:ext cx="7391400" cy="707886"/>
          </a:xfrm>
          <a:prstGeom prst="rect">
            <a:avLst/>
          </a:prstGeom>
        </p:spPr>
        <p:txBody>
          <a:bodyPr wrap="square">
            <a:spAutoFit/>
          </a:bodyPr>
          <a:lstStyle/>
          <a:p>
            <a:pPr algn="ctr"/>
            <a:r>
              <a:rPr lang="en-AU" sz="2000" b="1" dirty="0">
                <a:solidFill>
                  <a:prstClr val="white"/>
                </a:solidFill>
                <a:latin typeface="Exo" panose="02000503000000000000" pitchFamily="50" charset="0"/>
              </a:rPr>
              <a:t>4/BECAME OBEDIENT UNTO DEATH, </a:t>
            </a:r>
          </a:p>
          <a:p>
            <a:pPr algn="ctr"/>
            <a:r>
              <a:rPr lang="en-AU" sz="2000" b="1" dirty="0">
                <a:solidFill>
                  <a:prstClr val="white"/>
                </a:solidFill>
                <a:latin typeface="Exo" panose="02000503000000000000" pitchFamily="50" charset="0"/>
              </a:rPr>
              <a:t>EVEN THE DEATH OF THE CROSS. </a:t>
            </a:r>
            <a:endParaRPr lang="en-AU" sz="1600" b="1" dirty="0">
              <a:solidFill>
                <a:prstClr val="white"/>
              </a:solidFill>
              <a:latin typeface="Exo" panose="02000503000000000000" pitchFamily="50" charset="0"/>
            </a:endParaRPr>
          </a:p>
        </p:txBody>
      </p:sp>
      <p:sp>
        <p:nvSpPr>
          <p:cNvPr id="24" name="Rectangle 23"/>
          <p:cNvSpPr/>
          <p:nvPr/>
        </p:nvSpPr>
        <p:spPr>
          <a:xfrm>
            <a:off x="8047442" y="4495800"/>
            <a:ext cx="3271306" cy="1077218"/>
          </a:xfrm>
          <a:prstGeom prst="rect">
            <a:avLst/>
          </a:prstGeom>
        </p:spPr>
        <p:txBody>
          <a:bodyPr wrap="square">
            <a:spAutoFit/>
          </a:bodyPr>
          <a:lstStyle/>
          <a:p>
            <a:pPr algn="ctr"/>
            <a:r>
              <a:rPr lang="en-AU" sz="1600" b="1" dirty="0">
                <a:solidFill>
                  <a:prstClr val="white"/>
                </a:solidFill>
                <a:latin typeface="Exo" panose="02000503000000000000" pitchFamily="50" charset="0"/>
              </a:rPr>
              <a:t>5/ GOD ALSO HATH HIGHLY</a:t>
            </a:r>
          </a:p>
          <a:p>
            <a:pPr algn="ctr"/>
            <a:r>
              <a:rPr lang="en-AU" sz="1600" b="1" dirty="0">
                <a:solidFill>
                  <a:prstClr val="white"/>
                </a:solidFill>
                <a:latin typeface="Exo" panose="02000503000000000000" pitchFamily="50" charset="0"/>
              </a:rPr>
              <a:t> EXALTED HIM, AND </a:t>
            </a:r>
          </a:p>
          <a:p>
            <a:pPr algn="ctr"/>
            <a:r>
              <a:rPr lang="en-AU" sz="1600" b="1" dirty="0">
                <a:solidFill>
                  <a:prstClr val="white"/>
                </a:solidFill>
                <a:latin typeface="Exo" panose="02000503000000000000" pitchFamily="50" charset="0"/>
              </a:rPr>
              <a:t>GIVEN HIM A NAME </a:t>
            </a:r>
          </a:p>
          <a:p>
            <a:pPr algn="ctr"/>
            <a:r>
              <a:rPr lang="en-AU" sz="1600" b="1" dirty="0">
                <a:solidFill>
                  <a:prstClr val="white"/>
                </a:solidFill>
                <a:latin typeface="Exo" panose="02000503000000000000" pitchFamily="50" charset="0"/>
              </a:rPr>
              <a:t>WHICH IS ABOVE EVERY NAME</a:t>
            </a:r>
            <a:endParaRPr lang="en-AU" sz="1600" dirty="0">
              <a:solidFill>
                <a:prstClr val="white"/>
              </a:solidFill>
              <a:latin typeface="Exo" panose="02000503000000000000" pitchFamily="50" charset="0"/>
            </a:endParaRPr>
          </a:p>
        </p:txBody>
      </p:sp>
      <p:sp>
        <p:nvSpPr>
          <p:cNvPr id="25" name="Rectangle 24"/>
          <p:cNvSpPr/>
          <p:nvPr/>
        </p:nvSpPr>
        <p:spPr>
          <a:xfrm>
            <a:off x="8421034" y="2535162"/>
            <a:ext cx="3008966" cy="1323439"/>
          </a:xfrm>
          <a:prstGeom prst="rect">
            <a:avLst/>
          </a:prstGeom>
        </p:spPr>
        <p:txBody>
          <a:bodyPr wrap="square">
            <a:spAutoFit/>
          </a:bodyPr>
          <a:lstStyle/>
          <a:p>
            <a:pPr algn="ctr"/>
            <a:r>
              <a:rPr lang="en-AU" sz="1600" b="1" dirty="0">
                <a:solidFill>
                  <a:prstClr val="white"/>
                </a:solidFill>
                <a:latin typeface="Exo" panose="02000503000000000000" pitchFamily="50" charset="0"/>
              </a:rPr>
              <a:t>6/ THAT AT THE NAME OF JESUS EVERY KNEE SHOULD BOW, OF THINGS IN HEAVEN, AND THINGS </a:t>
            </a:r>
          </a:p>
          <a:p>
            <a:pPr algn="ctr"/>
            <a:r>
              <a:rPr lang="en-AU" sz="1600" b="1" dirty="0">
                <a:solidFill>
                  <a:prstClr val="white"/>
                </a:solidFill>
                <a:latin typeface="Exo" panose="02000503000000000000" pitchFamily="50" charset="0"/>
              </a:rPr>
              <a:t>IN EARTH</a:t>
            </a:r>
            <a:endParaRPr lang="en-AU" sz="1200" b="1" dirty="0">
              <a:solidFill>
                <a:prstClr val="white"/>
              </a:solidFill>
              <a:latin typeface="Exo" panose="02000503000000000000" pitchFamily="50" charset="0"/>
            </a:endParaRPr>
          </a:p>
        </p:txBody>
      </p:sp>
      <p:sp>
        <p:nvSpPr>
          <p:cNvPr id="26" name="Rectangle 25"/>
          <p:cNvSpPr/>
          <p:nvPr/>
        </p:nvSpPr>
        <p:spPr>
          <a:xfrm>
            <a:off x="8534400" y="878624"/>
            <a:ext cx="2514600" cy="1323439"/>
          </a:xfrm>
          <a:prstGeom prst="rect">
            <a:avLst/>
          </a:prstGeom>
        </p:spPr>
        <p:txBody>
          <a:bodyPr wrap="square">
            <a:spAutoFit/>
          </a:bodyPr>
          <a:lstStyle/>
          <a:p>
            <a:pPr algn="ctr"/>
            <a:r>
              <a:rPr lang="en-AU" sz="1600" b="1" dirty="0">
                <a:solidFill>
                  <a:prstClr val="white"/>
                </a:solidFill>
                <a:latin typeface="Exo" panose="02000503000000000000" pitchFamily="50" charset="0"/>
              </a:rPr>
              <a:t>7/ EVERY TONGUE SHOULD CONFESS THAT JESUS CHRIST IS LORD, TO THE GLORY OF GOD THE FATHER.</a:t>
            </a:r>
          </a:p>
        </p:txBody>
      </p:sp>
      <p:sp>
        <p:nvSpPr>
          <p:cNvPr id="27" name="Rectangle 26"/>
          <p:cNvSpPr/>
          <p:nvPr/>
        </p:nvSpPr>
        <p:spPr>
          <a:xfrm>
            <a:off x="2209349" y="-29864"/>
            <a:ext cx="7544251" cy="1200329"/>
          </a:xfrm>
          <a:prstGeom prst="rect">
            <a:avLst/>
          </a:prstGeom>
        </p:spPr>
        <p:txBody>
          <a:bodyPr wrap="square">
            <a:spAutoFit/>
          </a:bodyPr>
          <a:lstStyle/>
          <a:p>
            <a:pPr algn="ctr"/>
            <a:r>
              <a:rPr lang="en-AU" sz="3600" b="1" u="sng" dirty="0">
                <a:solidFill>
                  <a:prstClr val="white"/>
                </a:solidFill>
                <a:latin typeface="Exo" panose="02000503000000000000" pitchFamily="50" charset="0"/>
              </a:rPr>
              <a:t>CHRIST SEVEN STEPS </a:t>
            </a:r>
          </a:p>
          <a:p>
            <a:pPr algn="ctr"/>
            <a:r>
              <a:rPr lang="en-AU" sz="3600" b="1" u="sng" dirty="0">
                <a:solidFill>
                  <a:prstClr val="white"/>
                </a:solidFill>
                <a:latin typeface="Exo" panose="02000503000000000000" pitchFamily="50" charset="0"/>
              </a:rPr>
              <a:t>OF HIS VICTORY</a:t>
            </a:r>
          </a:p>
        </p:txBody>
      </p:sp>
      <p:sp>
        <p:nvSpPr>
          <p:cNvPr id="28" name="Rectangle 27"/>
          <p:cNvSpPr/>
          <p:nvPr/>
        </p:nvSpPr>
        <p:spPr>
          <a:xfrm>
            <a:off x="3733800" y="1117347"/>
            <a:ext cx="4114800" cy="523220"/>
          </a:xfrm>
          <a:prstGeom prst="rect">
            <a:avLst/>
          </a:prstGeom>
        </p:spPr>
        <p:txBody>
          <a:bodyPr wrap="square">
            <a:spAutoFit/>
          </a:bodyPr>
          <a:lstStyle/>
          <a:p>
            <a:pPr algn="ctr"/>
            <a:r>
              <a:rPr lang="en-AU" sz="2400" b="1" dirty="0">
                <a:solidFill>
                  <a:prstClr val="black"/>
                </a:solidFill>
              </a:rPr>
              <a:t> </a:t>
            </a:r>
            <a:r>
              <a:rPr lang="en-AU" sz="2800" b="1" dirty="0">
                <a:solidFill>
                  <a:prstClr val="white"/>
                </a:solidFill>
                <a:latin typeface="Exo" panose="02000503000000000000"/>
                <a:cs typeface="Times New Roman" panose="02020603050405020304" pitchFamily="18" charset="0"/>
              </a:rPr>
              <a:t>PHILIPPIANS 2:5-11 </a:t>
            </a:r>
            <a:endParaRPr lang="en-AU" sz="2400" b="1" dirty="0">
              <a:solidFill>
                <a:prstClr val="white"/>
              </a:solidFill>
              <a:latin typeface="Exo" panose="02000503000000000000"/>
              <a:cs typeface="Times New Roman" panose="02020603050405020304" pitchFamily="18" charset="0"/>
            </a:endParaRPr>
          </a:p>
        </p:txBody>
      </p:sp>
      <p:sp>
        <p:nvSpPr>
          <p:cNvPr id="2" name="Rectangle 1"/>
          <p:cNvSpPr/>
          <p:nvPr/>
        </p:nvSpPr>
        <p:spPr>
          <a:xfrm>
            <a:off x="3042355" y="1648007"/>
            <a:ext cx="5492045" cy="3754874"/>
          </a:xfrm>
          <a:prstGeom prst="rect">
            <a:avLst/>
          </a:prstGeom>
        </p:spPr>
        <p:txBody>
          <a:bodyPr wrap="square">
            <a:spAutoFit/>
          </a:bodyPr>
          <a:lstStyle/>
          <a:p>
            <a:pPr algn="ctr"/>
            <a:r>
              <a:rPr lang="en-AU" sz="1700" b="1" dirty="0">
                <a:solidFill>
                  <a:prstClr val="white"/>
                </a:solidFill>
                <a:latin typeface="Exo" panose="02000503000000000000" pitchFamily="50" charset="0"/>
              </a:rPr>
              <a:t>THE HUMBLED AND EXALTED CHRIST</a:t>
            </a:r>
            <a:endParaRPr lang="en-AU" sz="1700" b="1" dirty="0">
              <a:solidFill>
                <a:srgbClr val="FFFF00"/>
              </a:solidFill>
              <a:latin typeface="Exo" panose="02000503000000000000" pitchFamily="50" charset="0"/>
            </a:endParaRPr>
          </a:p>
          <a:p>
            <a:pPr algn="ctr"/>
            <a:r>
              <a:rPr lang="en-AU" sz="1700" baseline="30000" dirty="0">
                <a:solidFill>
                  <a:prstClr val="white"/>
                </a:solidFill>
                <a:latin typeface="Exo" panose="02000503000000000000" pitchFamily="50" charset="0"/>
              </a:rPr>
              <a:t>“</a:t>
            </a:r>
            <a:r>
              <a:rPr lang="en-AU" sz="1700" dirty="0">
                <a:solidFill>
                  <a:prstClr val="white"/>
                </a:solidFill>
                <a:latin typeface="Exo" panose="02000503000000000000" pitchFamily="50" charset="0"/>
              </a:rPr>
              <a:t>Let this mind be in you which was also in Christ Jesus, </a:t>
            </a:r>
            <a:r>
              <a:rPr lang="en-AU" sz="1700" baseline="30000" dirty="0">
                <a:solidFill>
                  <a:prstClr val="white"/>
                </a:solidFill>
                <a:latin typeface="Exo" panose="02000503000000000000" pitchFamily="50" charset="0"/>
              </a:rPr>
              <a:t>6 </a:t>
            </a:r>
            <a:r>
              <a:rPr lang="en-AU" sz="1700" dirty="0">
                <a:solidFill>
                  <a:prstClr val="white"/>
                </a:solidFill>
                <a:latin typeface="Exo" panose="02000503000000000000" pitchFamily="50" charset="0"/>
              </a:rPr>
              <a:t>who, </a:t>
            </a:r>
            <a:r>
              <a:rPr lang="en-AU" sz="1700" b="1" dirty="0">
                <a:solidFill>
                  <a:prstClr val="white"/>
                </a:solidFill>
                <a:latin typeface="Exo" panose="02000503000000000000" pitchFamily="50" charset="0"/>
              </a:rPr>
              <a:t>being in the form of God, did not consider it robbery to be equal with God</a:t>
            </a:r>
            <a:r>
              <a:rPr lang="en-AU" sz="1700" dirty="0">
                <a:solidFill>
                  <a:prstClr val="white"/>
                </a:solidFill>
                <a:latin typeface="Exo" panose="02000503000000000000" pitchFamily="50" charset="0"/>
              </a:rPr>
              <a:t>, </a:t>
            </a:r>
            <a:r>
              <a:rPr lang="en-AU" sz="1700" baseline="30000" dirty="0">
                <a:solidFill>
                  <a:prstClr val="white"/>
                </a:solidFill>
                <a:latin typeface="Exo" panose="02000503000000000000" pitchFamily="50" charset="0"/>
              </a:rPr>
              <a:t>7 </a:t>
            </a:r>
            <a:r>
              <a:rPr lang="en-AU" sz="1700" dirty="0">
                <a:solidFill>
                  <a:prstClr val="white"/>
                </a:solidFill>
                <a:latin typeface="Exo" panose="02000503000000000000" pitchFamily="50" charset="0"/>
              </a:rPr>
              <a:t>but made Himself of no reputation, </a:t>
            </a:r>
            <a:r>
              <a:rPr lang="en-AU" sz="1700" b="1" dirty="0">
                <a:solidFill>
                  <a:prstClr val="white"/>
                </a:solidFill>
                <a:latin typeface="Exo" panose="02000503000000000000" pitchFamily="50" charset="0"/>
              </a:rPr>
              <a:t>taking the form of a bondservant, </a:t>
            </a:r>
            <a:r>
              <a:rPr lang="en-AU" sz="1700" b="1" i="1" dirty="0">
                <a:solidFill>
                  <a:prstClr val="white"/>
                </a:solidFill>
                <a:latin typeface="Exo" panose="02000503000000000000" pitchFamily="50" charset="0"/>
              </a:rPr>
              <a:t>and</a:t>
            </a:r>
            <a:r>
              <a:rPr lang="en-AU" sz="1700" b="1" dirty="0">
                <a:solidFill>
                  <a:prstClr val="white"/>
                </a:solidFill>
                <a:latin typeface="Exo" panose="02000503000000000000" pitchFamily="50" charset="0"/>
              </a:rPr>
              <a:t> coming in the likeness of men.</a:t>
            </a:r>
            <a:r>
              <a:rPr lang="en-AU" sz="1700" dirty="0">
                <a:solidFill>
                  <a:prstClr val="white"/>
                </a:solidFill>
                <a:latin typeface="Exo" panose="02000503000000000000" pitchFamily="50" charset="0"/>
              </a:rPr>
              <a:t> </a:t>
            </a:r>
            <a:r>
              <a:rPr lang="en-AU" sz="1700" baseline="30000" dirty="0">
                <a:solidFill>
                  <a:prstClr val="white"/>
                </a:solidFill>
                <a:latin typeface="Exo" panose="02000503000000000000" pitchFamily="50" charset="0"/>
              </a:rPr>
              <a:t>8 </a:t>
            </a:r>
            <a:r>
              <a:rPr lang="en-AU" sz="1700" dirty="0">
                <a:solidFill>
                  <a:prstClr val="white"/>
                </a:solidFill>
                <a:latin typeface="Exo" panose="02000503000000000000" pitchFamily="50" charset="0"/>
              </a:rPr>
              <a:t>And being found in appearance as a man, </a:t>
            </a:r>
            <a:r>
              <a:rPr lang="en-AU" sz="1700" b="1" dirty="0">
                <a:solidFill>
                  <a:prstClr val="white"/>
                </a:solidFill>
                <a:latin typeface="Exo" panose="02000503000000000000" pitchFamily="50" charset="0"/>
              </a:rPr>
              <a:t>He humbled Himself </a:t>
            </a:r>
            <a:r>
              <a:rPr lang="en-AU" sz="1700" dirty="0">
                <a:solidFill>
                  <a:prstClr val="white"/>
                </a:solidFill>
                <a:latin typeface="Exo" panose="02000503000000000000" pitchFamily="50" charset="0"/>
              </a:rPr>
              <a:t>and </a:t>
            </a:r>
            <a:r>
              <a:rPr lang="en-AU" sz="1700" b="1" dirty="0">
                <a:solidFill>
                  <a:prstClr val="white"/>
                </a:solidFill>
                <a:latin typeface="Exo" panose="02000503000000000000" pitchFamily="50" charset="0"/>
              </a:rPr>
              <a:t>became obedient to </a:t>
            </a:r>
            <a:r>
              <a:rPr lang="en-AU" sz="1700" b="1" i="1" dirty="0">
                <a:solidFill>
                  <a:prstClr val="white"/>
                </a:solidFill>
                <a:latin typeface="Exo" panose="02000503000000000000" pitchFamily="50" charset="0"/>
              </a:rPr>
              <a:t>the point of</a:t>
            </a:r>
            <a:r>
              <a:rPr lang="en-AU" sz="1700" b="1" dirty="0">
                <a:solidFill>
                  <a:prstClr val="white"/>
                </a:solidFill>
                <a:latin typeface="Exo" panose="02000503000000000000" pitchFamily="50" charset="0"/>
              </a:rPr>
              <a:t> death, even the death of the cross</a:t>
            </a:r>
            <a:r>
              <a:rPr lang="en-AU" sz="1700" dirty="0">
                <a:solidFill>
                  <a:prstClr val="white"/>
                </a:solidFill>
                <a:latin typeface="Exo" panose="02000503000000000000" pitchFamily="50" charset="0"/>
              </a:rPr>
              <a:t>. </a:t>
            </a:r>
            <a:r>
              <a:rPr lang="en-AU" sz="1700" baseline="30000" dirty="0">
                <a:solidFill>
                  <a:prstClr val="white"/>
                </a:solidFill>
                <a:latin typeface="Exo" panose="02000503000000000000" pitchFamily="50" charset="0"/>
              </a:rPr>
              <a:t>9 </a:t>
            </a:r>
            <a:r>
              <a:rPr lang="en-AU" sz="1700" dirty="0">
                <a:solidFill>
                  <a:prstClr val="white"/>
                </a:solidFill>
                <a:latin typeface="Exo" panose="02000503000000000000" pitchFamily="50" charset="0"/>
              </a:rPr>
              <a:t>Therefore </a:t>
            </a:r>
            <a:r>
              <a:rPr lang="en-AU" sz="1700" b="1" dirty="0">
                <a:solidFill>
                  <a:prstClr val="white"/>
                </a:solidFill>
                <a:latin typeface="Exo" panose="02000503000000000000" pitchFamily="50" charset="0"/>
              </a:rPr>
              <a:t>God also has highly exalted Him and given Him the name which is above every name,</a:t>
            </a:r>
            <a:r>
              <a:rPr lang="en-AU" sz="1700" dirty="0">
                <a:solidFill>
                  <a:prstClr val="white"/>
                </a:solidFill>
                <a:latin typeface="Exo" panose="02000503000000000000" pitchFamily="50" charset="0"/>
              </a:rPr>
              <a:t> </a:t>
            </a:r>
            <a:r>
              <a:rPr lang="en-AU" sz="1700" baseline="30000" dirty="0">
                <a:solidFill>
                  <a:prstClr val="white"/>
                </a:solidFill>
                <a:latin typeface="Exo" panose="02000503000000000000" pitchFamily="50" charset="0"/>
              </a:rPr>
              <a:t>10 </a:t>
            </a:r>
            <a:r>
              <a:rPr lang="en-AU" sz="1700" b="1" dirty="0">
                <a:solidFill>
                  <a:prstClr val="white"/>
                </a:solidFill>
                <a:latin typeface="Exo" panose="02000503000000000000" pitchFamily="50" charset="0"/>
              </a:rPr>
              <a:t>that at the name of Jesus every knee should bow, of those in heaven, and of those on earth</a:t>
            </a:r>
            <a:r>
              <a:rPr lang="en-AU" sz="1700" dirty="0">
                <a:solidFill>
                  <a:prstClr val="white"/>
                </a:solidFill>
                <a:latin typeface="Exo" panose="02000503000000000000" pitchFamily="50" charset="0"/>
              </a:rPr>
              <a:t>, and of those under the earth, </a:t>
            </a:r>
            <a:r>
              <a:rPr lang="en-AU" sz="1700" baseline="30000" dirty="0">
                <a:solidFill>
                  <a:prstClr val="white"/>
                </a:solidFill>
                <a:latin typeface="Exo" panose="02000503000000000000" pitchFamily="50" charset="0"/>
              </a:rPr>
              <a:t>11 </a:t>
            </a:r>
            <a:r>
              <a:rPr lang="en-AU" sz="1700" dirty="0">
                <a:solidFill>
                  <a:prstClr val="white"/>
                </a:solidFill>
                <a:latin typeface="Exo" panose="02000503000000000000" pitchFamily="50" charset="0"/>
              </a:rPr>
              <a:t>and </a:t>
            </a:r>
            <a:r>
              <a:rPr lang="en-AU" sz="1700" i="1" dirty="0">
                <a:solidFill>
                  <a:prstClr val="white"/>
                </a:solidFill>
                <a:latin typeface="Exo" panose="02000503000000000000" pitchFamily="50" charset="0"/>
              </a:rPr>
              <a:t>that</a:t>
            </a:r>
            <a:r>
              <a:rPr lang="en-AU" sz="1700" dirty="0">
                <a:solidFill>
                  <a:prstClr val="white"/>
                </a:solidFill>
                <a:latin typeface="Exo" panose="02000503000000000000" pitchFamily="50" charset="0"/>
              </a:rPr>
              <a:t> every tongue       should confess that Jesus Christ </a:t>
            </a:r>
            <a:r>
              <a:rPr lang="en-AU" sz="1700" i="1" dirty="0">
                <a:solidFill>
                  <a:prstClr val="white"/>
                </a:solidFill>
                <a:latin typeface="Exo" panose="02000503000000000000" pitchFamily="50" charset="0"/>
              </a:rPr>
              <a:t>is</a:t>
            </a:r>
            <a:r>
              <a:rPr lang="en-AU" sz="1700" dirty="0">
                <a:solidFill>
                  <a:prstClr val="white"/>
                </a:solidFill>
                <a:latin typeface="Exo" panose="02000503000000000000" pitchFamily="50" charset="0"/>
              </a:rPr>
              <a:t> Lord, to </a:t>
            </a:r>
          </a:p>
          <a:p>
            <a:pPr algn="ctr"/>
            <a:r>
              <a:rPr lang="en-AU" sz="1700" dirty="0">
                <a:solidFill>
                  <a:prstClr val="white"/>
                </a:solidFill>
                <a:latin typeface="Exo" panose="02000503000000000000" pitchFamily="50" charset="0"/>
              </a:rPr>
              <a:t>the glory of God the Father.”</a:t>
            </a:r>
          </a:p>
        </p:txBody>
      </p:sp>
      <p:pic>
        <p:nvPicPr>
          <p:cNvPr id="5" name="Picture 4"/>
          <p:cNvPicPr>
            <a:picLocks noChangeAspect="1"/>
          </p:cNvPicPr>
          <p:nvPr/>
        </p:nvPicPr>
        <p:blipFill>
          <a:blip r:embed="rId2"/>
          <a:stretch>
            <a:fillRect/>
          </a:stretch>
        </p:blipFill>
        <p:spPr>
          <a:xfrm>
            <a:off x="-14085" y="728399"/>
            <a:ext cx="464750" cy="5327617"/>
          </a:xfrm>
          <a:prstGeom prst="rect">
            <a:avLst/>
          </a:prstGeom>
        </p:spPr>
      </p:pic>
      <p:pic>
        <p:nvPicPr>
          <p:cNvPr id="6" name="Picture 5"/>
          <p:cNvPicPr>
            <a:picLocks noChangeAspect="1"/>
          </p:cNvPicPr>
          <p:nvPr/>
        </p:nvPicPr>
        <p:blipFill>
          <a:blip r:embed="rId3"/>
          <a:stretch>
            <a:fillRect/>
          </a:stretch>
        </p:blipFill>
        <p:spPr>
          <a:xfrm>
            <a:off x="11535552" y="728398"/>
            <a:ext cx="656448" cy="5327617"/>
          </a:xfrm>
          <a:prstGeom prst="rect">
            <a:avLst/>
          </a:prstGeom>
        </p:spPr>
      </p:pic>
      <p:sp>
        <p:nvSpPr>
          <p:cNvPr id="17" name="Oval 16"/>
          <p:cNvSpPr/>
          <p:nvPr/>
        </p:nvSpPr>
        <p:spPr>
          <a:xfrm>
            <a:off x="2838704" y="1348031"/>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8" name="Oval 17"/>
          <p:cNvSpPr/>
          <p:nvPr/>
        </p:nvSpPr>
        <p:spPr>
          <a:xfrm>
            <a:off x="2277090" y="3259901"/>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9" name="Oval 28"/>
          <p:cNvSpPr/>
          <p:nvPr/>
        </p:nvSpPr>
        <p:spPr>
          <a:xfrm>
            <a:off x="2938993" y="5048811"/>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0" name="Oval 29"/>
          <p:cNvSpPr/>
          <p:nvPr/>
        </p:nvSpPr>
        <p:spPr>
          <a:xfrm>
            <a:off x="5820164" y="6341412"/>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1" name="Oval 30"/>
          <p:cNvSpPr/>
          <p:nvPr/>
        </p:nvSpPr>
        <p:spPr>
          <a:xfrm>
            <a:off x="8421034" y="4994512"/>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2" name="Oval 31"/>
          <p:cNvSpPr/>
          <p:nvPr/>
        </p:nvSpPr>
        <p:spPr>
          <a:xfrm>
            <a:off x="8994648" y="3264834"/>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3" name="Oval 32"/>
          <p:cNvSpPr/>
          <p:nvPr/>
        </p:nvSpPr>
        <p:spPr>
          <a:xfrm>
            <a:off x="8428848" y="1348031"/>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4" name="Oval 33"/>
          <p:cNvSpPr/>
          <p:nvPr/>
        </p:nvSpPr>
        <p:spPr>
          <a:xfrm>
            <a:off x="2816353" y="1348031"/>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989725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c 18"/>
          <p:cNvSpPr/>
          <p:nvPr/>
        </p:nvSpPr>
        <p:spPr>
          <a:xfrm>
            <a:off x="2359152" y="0"/>
            <a:ext cx="6711696" cy="6419088"/>
          </a:xfrm>
          <a:prstGeom prst="arc">
            <a:avLst>
              <a:gd name="adj1" fmla="val 19578596"/>
              <a:gd name="adj2" fmla="val 12774287"/>
            </a:avLst>
          </a:prstGeom>
        </p:spPr>
        <p:style>
          <a:lnRef idx="3">
            <a:schemeClr val="dk1"/>
          </a:lnRef>
          <a:fillRef idx="0">
            <a:schemeClr val="dk1"/>
          </a:fillRef>
          <a:effectRef idx="2">
            <a:schemeClr val="dk1"/>
          </a:effectRef>
          <a:fontRef idx="minor">
            <a:schemeClr val="tx1"/>
          </a:fontRef>
        </p:style>
        <p:txBody>
          <a:bodyPr rtlCol="0" anchor="ctr"/>
          <a:lstStyle/>
          <a:p>
            <a:pPr algn="ctr" defTabSz="457200"/>
            <a:endParaRPr lang="en-AU" dirty="0">
              <a:solidFill>
                <a:prstClr val="white"/>
              </a:solidFill>
            </a:endParaRPr>
          </a:p>
        </p:txBody>
      </p:sp>
      <p:sp>
        <p:nvSpPr>
          <p:cNvPr id="20" name="Rectangle 19"/>
          <p:cNvSpPr/>
          <p:nvPr/>
        </p:nvSpPr>
        <p:spPr>
          <a:xfrm>
            <a:off x="1676400" y="964234"/>
            <a:ext cx="2703576" cy="523220"/>
          </a:xfrm>
          <a:prstGeom prst="rect">
            <a:avLst/>
          </a:prstGeom>
        </p:spPr>
        <p:txBody>
          <a:bodyPr wrap="square">
            <a:spAutoFit/>
          </a:bodyPr>
          <a:lstStyle/>
          <a:p>
            <a:pPr defTabSz="457200"/>
            <a:r>
              <a:rPr lang="en-AU" sz="2800" b="1" dirty="0">
                <a:solidFill>
                  <a:prstClr val="white"/>
                </a:solidFill>
                <a:latin typeface="Exo" panose="02000503000000000000" pitchFamily="50" charset="0"/>
              </a:rPr>
              <a:t>1/ HE (GOD) </a:t>
            </a:r>
          </a:p>
        </p:txBody>
      </p:sp>
      <p:sp>
        <p:nvSpPr>
          <p:cNvPr id="21" name="Rectangle 20"/>
          <p:cNvSpPr/>
          <p:nvPr/>
        </p:nvSpPr>
        <p:spPr>
          <a:xfrm>
            <a:off x="533400" y="2871216"/>
            <a:ext cx="2971799" cy="954107"/>
          </a:xfrm>
          <a:prstGeom prst="rect">
            <a:avLst/>
          </a:prstGeom>
        </p:spPr>
        <p:txBody>
          <a:bodyPr wrap="square">
            <a:spAutoFit/>
          </a:bodyPr>
          <a:lstStyle/>
          <a:p>
            <a:pPr algn="ctr" defTabSz="457200"/>
            <a:r>
              <a:rPr lang="en-AU" sz="2800" b="1" dirty="0">
                <a:solidFill>
                  <a:prstClr val="white"/>
                </a:solidFill>
                <a:latin typeface="Exo" panose="02000503000000000000" pitchFamily="50" charset="0"/>
              </a:rPr>
              <a:t>2/ APPEARED </a:t>
            </a:r>
          </a:p>
          <a:p>
            <a:pPr algn="ctr" defTabSz="457200"/>
            <a:r>
              <a:rPr lang="en-AU" sz="2800" b="1" dirty="0">
                <a:solidFill>
                  <a:prstClr val="white"/>
                </a:solidFill>
                <a:latin typeface="Exo" panose="02000503000000000000" pitchFamily="50" charset="0"/>
              </a:rPr>
              <a:t>      IN THE FLESH</a:t>
            </a:r>
            <a:r>
              <a:rPr lang="en-AU" sz="2000" b="1" dirty="0">
                <a:solidFill>
                  <a:prstClr val="white"/>
                </a:solidFill>
                <a:latin typeface="Exo" panose="02000503000000000000" pitchFamily="50" charset="0"/>
              </a:rPr>
              <a:t>, </a:t>
            </a:r>
          </a:p>
        </p:txBody>
      </p:sp>
      <p:sp>
        <p:nvSpPr>
          <p:cNvPr id="22" name="Rectangle 21"/>
          <p:cNvSpPr/>
          <p:nvPr/>
        </p:nvSpPr>
        <p:spPr>
          <a:xfrm>
            <a:off x="786384" y="4690873"/>
            <a:ext cx="3867912" cy="954107"/>
          </a:xfrm>
          <a:prstGeom prst="rect">
            <a:avLst/>
          </a:prstGeom>
        </p:spPr>
        <p:txBody>
          <a:bodyPr wrap="square">
            <a:spAutoFit/>
          </a:bodyPr>
          <a:lstStyle/>
          <a:p>
            <a:pPr algn="ctr" defTabSz="457200"/>
            <a:r>
              <a:rPr lang="en-AU" sz="2800" b="1" dirty="0">
                <a:solidFill>
                  <a:prstClr val="white"/>
                </a:solidFill>
                <a:latin typeface="Exo" panose="02000503000000000000" pitchFamily="50" charset="0"/>
              </a:rPr>
              <a:t>3/ WAS VINDICATED BY THE SPIRIT</a:t>
            </a:r>
            <a:endParaRPr lang="en-AU" sz="2000" dirty="0">
              <a:solidFill>
                <a:prstClr val="white"/>
              </a:solidFill>
              <a:latin typeface="Exo" panose="02000503000000000000" pitchFamily="50" charset="0"/>
            </a:endParaRPr>
          </a:p>
        </p:txBody>
      </p:sp>
      <p:sp>
        <p:nvSpPr>
          <p:cNvPr id="23" name="Rectangle 22"/>
          <p:cNvSpPr/>
          <p:nvPr/>
        </p:nvSpPr>
        <p:spPr>
          <a:xfrm>
            <a:off x="4343400" y="5867400"/>
            <a:ext cx="3200400" cy="1115792"/>
          </a:xfrm>
          <a:prstGeom prst="rect">
            <a:avLst/>
          </a:prstGeom>
        </p:spPr>
        <p:txBody>
          <a:bodyPr wrap="square">
            <a:spAutoFit/>
          </a:bodyPr>
          <a:lstStyle/>
          <a:p>
            <a:pPr defTabSz="457200"/>
            <a:r>
              <a:rPr lang="en-AU" sz="3200" b="1" dirty="0">
                <a:solidFill>
                  <a:prstClr val="white"/>
                </a:solidFill>
                <a:latin typeface="Exo" panose="02000503000000000000" pitchFamily="50" charset="0"/>
              </a:rPr>
              <a:t>4/ WAS SEEN </a:t>
            </a:r>
          </a:p>
          <a:p>
            <a:pPr defTabSz="457200"/>
            <a:r>
              <a:rPr lang="en-AU" sz="3200" b="1" dirty="0">
                <a:solidFill>
                  <a:prstClr val="white"/>
                </a:solidFill>
                <a:latin typeface="Exo" panose="02000503000000000000" pitchFamily="50" charset="0"/>
              </a:rPr>
              <a:t>BY ANGELS, </a:t>
            </a:r>
          </a:p>
        </p:txBody>
      </p:sp>
      <p:sp>
        <p:nvSpPr>
          <p:cNvPr id="24" name="Rectangle 23"/>
          <p:cNvSpPr/>
          <p:nvPr/>
        </p:nvSpPr>
        <p:spPr>
          <a:xfrm>
            <a:off x="6480048" y="4602453"/>
            <a:ext cx="4568952" cy="954107"/>
          </a:xfrm>
          <a:prstGeom prst="rect">
            <a:avLst/>
          </a:prstGeom>
        </p:spPr>
        <p:txBody>
          <a:bodyPr wrap="square">
            <a:spAutoFit/>
          </a:bodyPr>
          <a:lstStyle/>
          <a:p>
            <a:pPr algn="ctr" defTabSz="457200"/>
            <a:r>
              <a:rPr lang="en-AU" sz="2800" b="1" dirty="0">
                <a:solidFill>
                  <a:prstClr val="white"/>
                </a:solidFill>
                <a:latin typeface="Exo" panose="02000503000000000000" pitchFamily="50" charset="0"/>
              </a:rPr>
              <a:t>5/ WAS PREACHED </a:t>
            </a:r>
          </a:p>
          <a:p>
            <a:pPr algn="ctr" defTabSz="457200"/>
            <a:r>
              <a:rPr lang="en-AU" sz="2800" b="1" dirty="0">
                <a:solidFill>
                  <a:prstClr val="white"/>
                </a:solidFill>
                <a:latin typeface="Exo" panose="02000503000000000000" pitchFamily="50" charset="0"/>
              </a:rPr>
              <a:t>AMONG THE NATIONS, </a:t>
            </a:r>
          </a:p>
        </p:txBody>
      </p:sp>
      <p:sp>
        <p:nvSpPr>
          <p:cNvPr id="25" name="Rectangle 24"/>
          <p:cNvSpPr/>
          <p:nvPr/>
        </p:nvSpPr>
        <p:spPr>
          <a:xfrm>
            <a:off x="7848601" y="2871216"/>
            <a:ext cx="3428999" cy="954107"/>
          </a:xfrm>
          <a:prstGeom prst="rect">
            <a:avLst/>
          </a:prstGeom>
        </p:spPr>
        <p:txBody>
          <a:bodyPr wrap="square">
            <a:spAutoFit/>
          </a:bodyPr>
          <a:lstStyle/>
          <a:p>
            <a:pPr algn="ctr" defTabSz="457200"/>
            <a:r>
              <a:rPr lang="en-AU" sz="2800" b="1" dirty="0">
                <a:solidFill>
                  <a:prstClr val="white"/>
                </a:solidFill>
                <a:latin typeface="Exo" panose="02000503000000000000" pitchFamily="50" charset="0"/>
              </a:rPr>
              <a:t>6/ WAS BELIEVED </a:t>
            </a:r>
          </a:p>
          <a:p>
            <a:pPr algn="ctr" defTabSz="457200"/>
            <a:r>
              <a:rPr lang="en-AU" sz="2800" b="1" dirty="0">
                <a:solidFill>
                  <a:prstClr val="white"/>
                </a:solidFill>
                <a:latin typeface="Exo" panose="02000503000000000000" pitchFamily="50" charset="0"/>
              </a:rPr>
              <a:t>ON IN THE WORLD, </a:t>
            </a:r>
          </a:p>
        </p:txBody>
      </p:sp>
      <p:sp>
        <p:nvSpPr>
          <p:cNvPr id="26" name="Rectangle 25"/>
          <p:cNvSpPr/>
          <p:nvPr/>
        </p:nvSpPr>
        <p:spPr>
          <a:xfrm>
            <a:off x="7696199" y="933579"/>
            <a:ext cx="2773679" cy="954107"/>
          </a:xfrm>
          <a:prstGeom prst="rect">
            <a:avLst/>
          </a:prstGeom>
        </p:spPr>
        <p:txBody>
          <a:bodyPr wrap="square">
            <a:spAutoFit/>
          </a:bodyPr>
          <a:lstStyle/>
          <a:p>
            <a:pPr algn="just" defTabSz="457200"/>
            <a:r>
              <a:rPr lang="en-AU" sz="2800" b="1" dirty="0">
                <a:solidFill>
                  <a:prstClr val="white"/>
                </a:solidFill>
                <a:latin typeface="Exo" panose="02000503000000000000" pitchFamily="50" charset="0"/>
              </a:rPr>
              <a:t>7/ WAS TAKEN </a:t>
            </a:r>
          </a:p>
          <a:p>
            <a:pPr algn="just" defTabSz="457200"/>
            <a:r>
              <a:rPr lang="en-AU" sz="2800" b="1" dirty="0">
                <a:solidFill>
                  <a:prstClr val="white"/>
                </a:solidFill>
                <a:latin typeface="Exo" panose="02000503000000000000" pitchFamily="50" charset="0"/>
              </a:rPr>
              <a:t>UP IN GLORY</a:t>
            </a:r>
          </a:p>
        </p:txBody>
      </p:sp>
      <p:sp>
        <p:nvSpPr>
          <p:cNvPr id="27" name="Rectangle 26"/>
          <p:cNvSpPr/>
          <p:nvPr/>
        </p:nvSpPr>
        <p:spPr>
          <a:xfrm>
            <a:off x="5544" y="33928"/>
            <a:ext cx="12186456" cy="707886"/>
          </a:xfrm>
          <a:prstGeom prst="rect">
            <a:avLst/>
          </a:prstGeom>
        </p:spPr>
        <p:txBody>
          <a:bodyPr wrap="square">
            <a:spAutoFit/>
          </a:bodyPr>
          <a:lstStyle/>
          <a:p>
            <a:pPr algn="ctr" defTabSz="457200"/>
            <a:r>
              <a:rPr lang="en-AU" sz="4000" b="1" dirty="0">
                <a:solidFill>
                  <a:prstClr val="white"/>
                </a:solidFill>
                <a:latin typeface="Exo" panose="02000503000000000000" pitchFamily="50" charset="0"/>
              </a:rPr>
              <a:t>GREAT IS THE MYSTERY OF GODLINESS OF CHRIST</a:t>
            </a:r>
          </a:p>
        </p:txBody>
      </p:sp>
      <p:sp>
        <p:nvSpPr>
          <p:cNvPr id="3" name="Rectangle 2"/>
          <p:cNvSpPr/>
          <p:nvPr/>
        </p:nvSpPr>
        <p:spPr>
          <a:xfrm>
            <a:off x="3505199" y="2198526"/>
            <a:ext cx="4343400" cy="2362133"/>
          </a:xfrm>
          <a:prstGeom prst="rect">
            <a:avLst/>
          </a:prstGeom>
        </p:spPr>
        <p:txBody>
          <a:bodyPr wrap="square">
            <a:spAutoFit/>
          </a:bodyPr>
          <a:lstStyle/>
          <a:p>
            <a:pPr algn="just"/>
            <a:r>
              <a:rPr lang="en-AU" sz="2400" b="1" dirty="0">
                <a:solidFill>
                  <a:prstClr val="white"/>
                </a:solidFill>
                <a:latin typeface="Exo" panose="02000503000000000000" pitchFamily="50" charset="0"/>
              </a:rPr>
              <a:t>“And without controversy great is the mystery of godliness: God was manifest in the flesh, justified in the Spirit, seen of angels, preached unto the Gentiles, believed on in the world, received up into glory.”</a:t>
            </a:r>
          </a:p>
        </p:txBody>
      </p:sp>
      <p:sp>
        <p:nvSpPr>
          <p:cNvPr id="2" name="Right Arrow 1"/>
          <p:cNvSpPr/>
          <p:nvPr/>
        </p:nvSpPr>
        <p:spPr>
          <a:xfrm rot="5400000">
            <a:off x="-2033078" y="3559711"/>
            <a:ext cx="4909326" cy="2236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Right Arrow 3"/>
          <p:cNvSpPr/>
          <p:nvPr/>
        </p:nvSpPr>
        <p:spPr>
          <a:xfrm rot="16200000">
            <a:off x="9259617" y="3574804"/>
            <a:ext cx="4874169" cy="228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9" name="Title 1"/>
          <p:cNvSpPr txBox="1">
            <a:spLocks/>
          </p:cNvSpPr>
          <p:nvPr/>
        </p:nvSpPr>
        <p:spPr>
          <a:xfrm>
            <a:off x="941032" y="3838923"/>
            <a:ext cx="1802168" cy="75054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b="1" i="0" kern="1200">
                <a:solidFill>
                  <a:schemeClr val="bg1"/>
                </a:solidFill>
                <a:latin typeface="Arial" panose="020B0604020202020204" pitchFamily="34" charset="0"/>
                <a:ea typeface="Microsoft Sans Serif" panose="020B0604020202020204" pitchFamily="34" charset="0"/>
                <a:cs typeface="Arial" panose="020B0604020202020204" pitchFamily="34" charset="0"/>
              </a:defRPr>
            </a:lvl1pPr>
          </a:lstStyle>
          <a:p>
            <a:pPr>
              <a:defRPr/>
            </a:pPr>
            <a:endParaRPr lang="en-AU">
              <a:solidFill>
                <a:sysClr val="window" lastClr="FFFFFF"/>
              </a:solidFill>
            </a:endParaRPr>
          </a:p>
        </p:txBody>
      </p:sp>
      <p:sp>
        <p:nvSpPr>
          <p:cNvPr id="30" name="Title 1"/>
          <p:cNvSpPr txBox="1">
            <a:spLocks/>
          </p:cNvSpPr>
          <p:nvPr/>
        </p:nvSpPr>
        <p:spPr>
          <a:xfrm rot="16200000">
            <a:off x="8640357" y="2969675"/>
            <a:ext cx="6013150" cy="8257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bg1"/>
                </a:solidFill>
                <a:latin typeface="Arial" panose="020B0604020202020204" pitchFamily="34" charset="0"/>
                <a:ea typeface="Microsoft Sans Serif" panose="020B0604020202020204" pitchFamily="34" charset="0"/>
                <a:cs typeface="Arial" panose="020B0604020202020204" pitchFamily="34" charset="0"/>
              </a:defRPr>
            </a:lvl1pPr>
          </a:lstStyle>
          <a:p>
            <a:r>
              <a:rPr lang="en-AU" sz="1600" dirty="0" smtClean="0">
                <a:solidFill>
                  <a:prstClr val="white"/>
                </a:solidFill>
                <a:latin typeface="Exo" panose="02000503000000000000" pitchFamily="50" charset="0"/>
              </a:rPr>
              <a:t>“MANY WHO ARE FIRST WILL BE</a:t>
            </a:r>
            <a:r>
              <a:rPr lang="en-AU" sz="1600" smtClean="0">
                <a:solidFill>
                  <a:prstClr val="white"/>
                </a:solidFill>
                <a:latin typeface="Exo" panose="02000503000000000000" pitchFamily="50" charset="0"/>
              </a:rPr>
              <a:t> LAST </a:t>
            </a:r>
            <a:r>
              <a:rPr lang="en-AU" sz="1600" dirty="0" smtClean="0">
                <a:solidFill>
                  <a:prstClr val="white"/>
                </a:solidFill>
                <a:latin typeface="Exo" panose="02000503000000000000" pitchFamily="50" charset="0"/>
              </a:rPr>
              <a:t>AND THE LAST FIRST.”</a:t>
            </a:r>
            <a:endParaRPr lang="en-AU" sz="1600" dirty="0">
              <a:solidFill>
                <a:sysClr val="window" lastClr="FFFFFF"/>
              </a:solidFill>
              <a:latin typeface="Exo" panose="02000503000000000000" pitchFamily="50" charset="0"/>
            </a:endParaRPr>
          </a:p>
        </p:txBody>
      </p:sp>
      <p:sp>
        <p:nvSpPr>
          <p:cNvPr id="5" name="Rectangle 4"/>
          <p:cNvSpPr/>
          <p:nvPr/>
        </p:nvSpPr>
        <p:spPr>
          <a:xfrm rot="16200000">
            <a:off x="-2367771" y="3383541"/>
            <a:ext cx="5115964" cy="369332"/>
          </a:xfrm>
          <a:prstGeom prst="rect">
            <a:avLst/>
          </a:prstGeom>
        </p:spPr>
        <p:txBody>
          <a:bodyPr wrap="square">
            <a:spAutoFit/>
          </a:bodyPr>
          <a:lstStyle/>
          <a:p>
            <a:r>
              <a:rPr lang="en-AU" b="1" dirty="0">
                <a:solidFill>
                  <a:prstClr val="white"/>
                </a:solidFill>
                <a:latin typeface="Exo" panose="02000503000000000000" pitchFamily="50" charset="0"/>
              </a:rPr>
              <a:t>I AM - THE FIRST AND LAST - HAMBLE HIMSELF </a:t>
            </a:r>
            <a:endParaRPr lang="en-AU" dirty="0">
              <a:solidFill>
                <a:prstClr val="black"/>
              </a:solidFill>
            </a:endParaRPr>
          </a:p>
        </p:txBody>
      </p:sp>
      <p:sp>
        <p:nvSpPr>
          <p:cNvPr id="34" name="Rectangle 33"/>
          <p:cNvSpPr/>
          <p:nvPr/>
        </p:nvSpPr>
        <p:spPr>
          <a:xfrm>
            <a:off x="3735298" y="933579"/>
            <a:ext cx="3656102" cy="707886"/>
          </a:xfrm>
          <a:prstGeom prst="rect">
            <a:avLst/>
          </a:prstGeom>
        </p:spPr>
        <p:txBody>
          <a:bodyPr wrap="square">
            <a:spAutoFit/>
          </a:bodyPr>
          <a:lstStyle/>
          <a:p>
            <a:pPr algn="ctr"/>
            <a:r>
              <a:rPr lang="en-AU" sz="3600" b="1" dirty="0">
                <a:solidFill>
                  <a:prstClr val="white"/>
                </a:solidFill>
                <a:latin typeface="Exo" panose="02000503000000000000" pitchFamily="50" charset="0"/>
              </a:rPr>
              <a:t>1 </a:t>
            </a:r>
            <a:r>
              <a:rPr lang="en-AU" sz="3200" b="1" dirty="0">
                <a:solidFill>
                  <a:prstClr val="white"/>
                </a:solidFill>
                <a:latin typeface="Exo" panose="02000503000000000000" pitchFamily="50" charset="0"/>
              </a:rPr>
              <a:t>TIMOTHY </a:t>
            </a:r>
            <a:r>
              <a:rPr lang="en-AU" sz="4000" b="1" dirty="0">
                <a:solidFill>
                  <a:prstClr val="white"/>
                </a:solidFill>
                <a:latin typeface="Exo" panose="02000503000000000000" pitchFamily="50" charset="0"/>
              </a:rPr>
              <a:t>3:16</a:t>
            </a:r>
            <a:endParaRPr lang="en-AU" sz="4000" dirty="0">
              <a:solidFill>
                <a:prstClr val="white"/>
              </a:solidFill>
            </a:endParaRPr>
          </a:p>
        </p:txBody>
      </p:sp>
      <p:sp>
        <p:nvSpPr>
          <p:cNvPr id="35" name="Rectangle 34"/>
          <p:cNvSpPr/>
          <p:nvPr/>
        </p:nvSpPr>
        <p:spPr>
          <a:xfrm rot="16200000">
            <a:off x="10005736" y="2948267"/>
            <a:ext cx="2913062" cy="369330"/>
          </a:xfrm>
          <a:prstGeom prst="rect">
            <a:avLst/>
          </a:prstGeom>
        </p:spPr>
        <p:txBody>
          <a:bodyPr wrap="square">
            <a:spAutoFit/>
          </a:bodyPr>
          <a:lstStyle/>
          <a:p>
            <a:pPr algn="just" defTabSz="457200"/>
            <a:r>
              <a:rPr lang="en-AU" b="1" dirty="0">
                <a:solidFill>
                  <a:prstClr val="white"/>
                </a:solidFill>
                <a:latin typeface="Exo" panose="02000503000000000000" pitchFamily="50" charset="0"/>
              </a:rPr>
              <a:t>WAS TAKEN UP IN GLORY</a:t>
            </a:r>
          </a:p>
        </p:txBody>
      </p:sp>
      <p:sp>
        <p:nvSpPr>
          <p:cNvPr id="36" name="Rectangle 35"/>
          <p:cNvSpPr/>
          <p:nvPr/>
        </p:nvSpPr>
        <p:spPr>
          <a:xfrm rot="16200000">
            <a:off x="-1899307" y="3326582"/>
            <a:ext cx="5002048" cy="369332"/>
          </a:xfrm>
          <a:prstGeom prst="rect">
            <a:avLst/>
          </a:prstGeom>
        </p:spPr>
        <p:txBody>
          <a:bodyPr wrap="square">
            <a:spAutoFit/>
          </a:bodyPr>
          <a:lstStyle/>
          <a:p>
            <a:r>
              <a:rPr lang="en-AU" dirty="0">
                <a:solidFill>
                  <a:srgbClr val="000000"/>
                </a:solidFill>
                <a:latin typeface="Helvetica Neue"/>
              </a:rPr>
              <a:t> </a:t>
            </a:r>
            <a:r>
              <a:rPr lang="en-AU" b="1" dirty="0">
                <a:solidFill>
                  <a:prstClr val="white"/>
                </a:solidFill>
                <a:latin typeface="Exo" panose="02000503000000000000" pitchFamily="50" charset="0"/>
              </a:rPr>
              <a:t>TAKE UP HIS CROSS DAILY  AND FOLLOW ME.</a:t>
            </a:r>
          </a:p>
        </p:txBody>
      </p:sp>
      <p:sp>
        <p:nvSpPr>
          <p:cNvPr id="28" name="Oval 27"/>
          <p:cNvSpPr/>
          <p:nvPr/>
        </p:nvSpPr>
        <p:spPr>
          <a:xfrm>
            <a:off x="2855937" y="1360695"/>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1" name="Oval 30"/>
          <p:cNvSpPr/>
          <p:nvPr/>
        </p:nvSpPr>
        <p:spPr>
          <a:xfrm>
            <a:off x="2287133" y="3270288"/>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3" name="Oval 32"/>
          <p:cNvSpPr/>
          <p:nvPr/>
        </p:nvSpPr>
        <p:spPr>
          <a:xfrm>
            <a:off x="2951988" y="5083236"/>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7" name="Oval 36"/>
          <p:cNvSpPr/>
          <p:nvPr/>
        </p:nvSpPr>
        <p:spPr>
          <a:xfrm>
            <a:off x="5638800" y="6341524"/>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8" name="Oval 37"/>
          <p:cNvSpPr/>
          <p:nvPr/>
        </p:nvSpPr>
        <p:spPr>
          <a:xfrm>
            <a:off x="8382000" y="5016581"/>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9" name="Oval 38"/>
          <p:cNvSpPr/>
          <p:nvPr/>
        </p:nvSpPr>
        <p:spPr>
          <a:xfrm>
            <a:off x="9028936" y="3270288"/>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0" name="Oval 39"/>
          <p:cNvSpPr/>
          <p:nvPr/>
        </p:nvSpPr>
        <p:spPr>
          <a:xfrm>
            <a:off x="8382000" y="1360695"/>
            <a:ext cx="152400" cy="1258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3748481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hn Bunyan by Thomas Sadler 1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1880325"/>
            <a:ext cx="1643185" cy="1801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c/Pilgrim%27s_Progress_first_edition_1678.jpg/800px-Pilgrim%27s_Progress_first_edition_16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399" y="3886200"/>
            <a:ext cx="1643185" cy="280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76199"/>
            <a:ext cx="8763000" cy="2062103"/>
          </a:xfrm>
          <a:prstGeom prst="rect">
            <a:avLst/>
          </a:prstGeom>
        </p:spPr>
        <p:txBody>
          <a:bodyPr wrap="square">
            <a:spAutoFit/>
          </a:bodyPr>
          <a:lstStyle/>
          <a:p>
            <a:pPr algn="ctr" defTabSz="914400"/>
            <a:r>
              <a:rPr lang="en-AU" sz="3200" b="1" dirty="0" smtClean="0">
                <a:solidFill>
                  <a:srgbClr val="FFC000">
                    <a:lumMod val="20000"/>
                    <a:lumOff val="80000"/>
                  </a:srgbClr>
                </a:solidFill>
                <a:latin typeface="Linux Libertine"/>
              </a:rPr>
              <a:t>THE PILGRIM'S PROGRESS</a:t>
            </a:r>
          </a:p>
          <a:p>
            <a:pPr algn="ctr" defTabSz="914400"/>
            <a:r>
              <a:rPr lang="en-AU" sz="2800" b="1" dirty="0" smtClean="0">
                <a:solidFill>
                  <a:srgbClr val="FFC000">
                    <a:lumMod val="20000"/>
                    <a:lumOff val="80000"/>
                  </a:srgbClr>
                </a:solidFill>
                <a:latin typeface="Linux Libertine"/>
              </a:rPr>
              <a:t>FROM THIS WORLD TO THAT WHICH IS TO COME</a:t>
            </a:r>
          </a:p>
          <a:p>
            <a:pPr algn="ctr" defTabSz="914400"/>
            <a:r>
              <a:rPr lang="en-AU" sz="3200" b="1" dirty="0" smtClean="0">
                <a:solidFill>
                  <a:srgbClr val="FFC000">
                    <a:lumMod val="20000"/>
                    <a:lumOff val="80000"/>
                  </a:srgbClr>
                </a:solidFill>
                <a:latin typeface="Linux Libertine"/>
              </a:rPr>
              <a:t>BY JOHN BUNYAN </a:t>
            </a:r>
          </a:p>
          <a:p>
            <a:pPr algn="ctr" defTabSz="914400"/>
            <a:endParaRPr lang="en-AU" sz="3600" b="1" dirty="0">
              <a:solidFill>
                <a:srgbClr val="FFC000">
                  <a:lumMod val="20000"/>
                  <a:lumOff val="80000"/>
                </a:srgbClr>
              </a:solidFill>
              <a:latin typeface="Linux Libertine"/>
            </a:endParaRPr>
          </a:p>
        </p:txBody>
      </p:sp>
      <p:sp>
        <p:nvSpPr>
          <p:cNvPr id="6" name="Rectangle 5"/>
          <p:cNvSpPr/>
          <p:nvPr/>
        </p:nvSpPr>
        <p:spPr>
          <a:xfrm>
            <a:off x="76200" y="1371600"/>
            <a:ext cx="10134600" cy="5632311"/>
          </a:xfrm>
          <a:prstGeom prst="rect">
            <a:avLst/>
          </a:prstGeom>
        </p:spPr>
        <p:txBody>
          <a:bodyPr wrap="square">
            <a:spAutoFit/>
          </a:bodyPr>
          <a:lstStyle/>
          <a:p>
            <a:pPr defTabSz="914400" eaLnBrk="0" fontAlgn="base" hangingPunct="0">
              <a:spcBef>
                <a:spcPct val="0"/>
              </a:spcBef>
              <a:spcAft>
                <a:spcPct val="0"/>
              </a:spcAft>
            </a:pPr>
            <a:r>
              <a:rPr lang="en-US" altLang="en-US" sz="1000" b="1" dirty="0" smtClean="0">
                <a:solidFill>
                  <a:srgbClr val="FFC000">
                    <a:lumMod val="20000"/>
                    <a:lumOff val="80000"/>
                  </a:srgbClr>
                </a:solidFill>
                <a:cs typeface="Arial" panose="020B0604020202020204" pitchFamily="34" charset="0"/>
              </a:rPr>
              <a:t>A </a:t>
            </a:r>
            <a:r>
              <a:rPr lang="en-US" altLang="en-US" sz="1000" b="1" dirty="0">
                <a:solidFill>
                  <a:srgbClr val="FFC000">
                    <a:lumMod val="20000"/>
                    <a:lumOff val="80000"/>
                  </a:srgbClr>
                </a:solidFill>
                <a:cs typeface="Arial" panose="020B0604020202020204" pitchFamily="34" charset="0"/>
              </a:rPr>
              <a:t>map of the places Pilgrim travels through on his progress; a fold-out map from an edition printed in England in 1778</a:t>
            </a:r>
            <a:endParaRPr lang="en-US" altLang="en-US" sz="1000" b="1" dirty="0">
              <a:solidFill>
                <a:srgbClr val="FFC000">
                  <a:lumMod val="20000"/>
                  <a:lumOff val="80000"/>
                </a:srgbClr>
              </a:solidFill>
            </a:endParaRP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City of Destruction, Christian's home, representative of the world (cf. Isaiah 19:18)</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Slough of Despond, </a:t>
            </a:r>
            <a:r>
              <a:rPr lang="en-US" altLang="en-US" sz="1000" b="1" dirty="0" smtClean="0">
                <a:solidFill>
                  <a:srgbClr val="FFC000">
                    <a:lumMod val="20000"/>
                    <a:lumOff val="80000"/>
                  </a:srgbClr>
                </a:solidFill>
                <a:cs typeface="Arial" panose="020B0604020202020204" pitchFamily="34" charset="0"/>
              </a:rPr>
              <a:t>the </a:t>
            </a:r>
            <a:r>
              <a:rPr lang="en-US" altLang="en-US" sz="1000" b="1" dirty="0">
                <a:solidFill>
                  <a:srgbClr val="FFC000">
                    <a:lumMod val="20000"/>
                    <a:lumOff val="80000"/>
                  </a:srgbClr>
                </a:solidFill>
                <a:cs typeface="Arial" panose="020B0604020202020204" pitchFamily="34" charset="0"/>
              </a:rPr>
              <a:t>miry swamp on the way to the Wicket Gate; one of the hazards of the journey to the Celestial City. In the First Part, Christian falling into it, sank further under the weight of his sins (his burden) and his sense of their guilt.</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Mount Sinai, a frightening mountain near the Village of Morality that threatens all who would go there.</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Wicket Gate, the entry point of the straight and narrow way to the Celestial City. Pilgrims are required to enter by way of the Wicket Gate. Beelzebub's castle was built not very far from the Gate.</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of the Interpreter, a type of spiritual museum to guide the pilgrims to the Celestial City, emblematic of Calvary and the tomb of Christ.</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Difficulty, both the hill and the road up is called "Difficulty"; it is flanked by two treacherous byways "Danger" and "Destruction." There are three choices: Christian takes "Difficulty" (the right way), and Formalist and Hypocrisy take the two other ways, which prove to be fatal dead ends.</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Beautiful, a palace that serves as a rest stop for pilgrims to the Celestial City. It apparently sits atop the Hill Difficulty. From the House Beautiful one can see forward to the Delectable Mountains. It represents the Christian congregation, and Bunyan takes its name from a gate of the Jerusalem temple (Acts 3:2, 10).</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Humiliation, the Valley on the other side of the Hill Difficulty, going down into which is said to be extremely slippery by the House </a:t>
            </a:r>
            <a:r>
              <a:rPr lang="en-US" altLang="en-US" sz="1000" b="1" dirty="0" err="1">
                <a:solidFill>
                  <a:srgbClr val="FFC000">
                    <a:lumMod val="20000"/>
                    <a:lumOff val="80000"/>
                  </a:srgbClr>
                </a:solidFill>
                <a:cs typeface="Arial" panose="020B0604020202020204" pitchFamily="34" charset="0"/>
              </a:rPr>
              <a:t>Beautiful's</a:t>
            </a:r>
            <a:r>
              <a:rPr lang="en-US" altLang="en-US" sz="1000" b="1" dirty="0">
                <a:solidFill>
                  <a:srgbClr val="FFC000">
                    <a:lumMod val="20000"/>
                    <a:lumOff val="80000"/>
                  </a:srgbClr>
                </a:solidFill>
                <a:cs typeface="Arial" panose="020B0604020202020204" pitchFamily="34" charset="0"/>
              </a:rPr>
              <a:t> damsel Prudence. It is where Christian, protected by God's Armor, meets Apollyon and they had that dreadful, long fight where Christian was victorious over his enemy by impaling Apollyon on his Sword of the Spirit (Word of God) which caused the Foul Fiend to fly away. Apollyon met Christian in the place known as "Forgetful Green." This Valley had been a delight to the "Lord of the Hill", Jesus Christ, in his "state of humiliation."</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the Shadow of Death, a treacherous, devilish Valley filled with demons, dragons, fiends, satyrs, goblins, hobgoblins, monsters, creatures from the bottomless pit, beasts from the mouth of Hell, darkness, terror, and horror with a Slough of Despond,  bog on one side and a deep chasm/ditch on the other side of the King's Highway going through it (cf. Psalm 23:4).</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Gaius' Inn, a rest stop in the Second Part of the Pilgrim's Progress.</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Vanity Fair, a city through which the King's Highway passes and the yearlong Fair that is held there.</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Plain Ease, a pleasant area traversed by the pilgrims.</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Lucre, location of a reputed silver mine that proves to be the place where By-Ends and his companions are lost.</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Pillar of Salt, which was Lot's wife, who was turned into a pillar of salt when Sodom and Gomorrah were destroyed. The pilgrim's note that its location near the Hill Lucre is a fitting warning to those who are tempted by Demas to go into the Lucre silver mine.</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River of God or River of the Water of Life, a place of solace for the pilgrims. It flows through a meadow, green all year long and filled with lush fruit trees. In the Second Part the Good Shepherd is found there to whom Christiana's grandchildren are entrusted.</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By-Path Meadow, the place leading to the grounds of Doubting Castle.</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Doubting Castle, the home of Giant Despair and his Giantess wife, Diffidence; only one key could open its doors and gates, the key Promise.</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Delectable Mountains, known as "Immanuel's Land." Lush country from whose heights one can see many delights and curiosities. It is inhabited by sheep and their shepherds, and from Mount Clear one can see the Celestial City.</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Enchanted Ground, an area through which the King's Highway passes that has air that makes pilgrims want to stop to sleep. If one goes to sleep in this place, one never wakes up. The shepherds of the Delectable Mountains warn pilgrims about this.</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Land of Beulah, a lush garden area just this side of the River of Death.</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River of Death, the dreadful river that surrounds Mount Zion, deeper or shallower depending on the faith of the one traversing it.</a:t>
            </a:r>
          </a:p>
          <a:p>
            <a:pPr algn="just" defTabSz="914400"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Celestial City, the "Desired Country" of pilgrims, heaven, the dwelling place of the "Lord of the Hill", God. It is situated on Mount Zion.</a:t>
            </a:r>
          </a:p>
        </p:txBody>
      </p:sp>
      <p:pic>
        <p:nvPicPr>
          <p:cNvPr id="2058" name="Picture 10" descr="https://upload.wikimedia.org/wikipedia/commons/thumb/c/cc/Pilgrim%27s_Progress_map_small.JPG/220px-Pilgrim%27s_Progress_map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61" y="129317"/>
            <a:ext cx="316718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Bible pictures I 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7360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17659" y="4218788"/>
            <a:ext cx="8274341" cy="1138773"/>
          </a:xfrm>
          <a:prstGeom prst="rect">
            <a:avLst/>
          </a:prstGeom>
        </p:spPr>
        <p:txBody>
          <a:bodyPr wrap="square">
            <a:spAutoFit/>
          </a:bodyPr>
          <a:lstStyle/>
          <a:p>
            <a:pPr defTabSz="914400"/>
            <a:r>
              <a:rPr lang="en-AU" sz="3400" b="1" dirty="0" smtClean="0">
                <a:solidFill>
                  <a:srgbClr val="000000"/>
                </a:solidFill>
                <a:latin typeface="Lucida Handwriting" panose="03010101010101010101" pitchFamily="66" charset="0"/>
              </a:rPr>
              <a:t>OF THE FAITHFUL ONE, WHO FOLLOW THE EXAMPLE OF CHRIST</a:t>
            </a:r>
            <a:endParaRPr lang="en-AU" sz="3400" dirty="0">
              <a:solidFill>
                <a:prstClr val="black"/>
              </a:solidFill>
              <a:latin typeface="Lucida Handwriting" panose="03010101010101010101" pitchFamily="66" charset="0"/>
            </a:endParaRPr>
          </a:p>
        </p:txBody>
      </p:sp>
    </p:spTree>
    <p:extLst>
      <p:ext uri="{BB962C8B-B14F-4D97-AF65-F5344CB8AC3E}">
        <p14:creationId xmlns:p14="http://schemas.microsoft.com/office/powerpoint/2010/main" val="564257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371600"/>
            <a:ext cx="3276599" cy="30785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3300" y="1219200"/>
            <a:ext cx="8534400" cy="3970318"/>
          </a:xfrm>
          <a:prstGeom prst="rect">
            <a:avLst/>
          </a:prstGeom>
        </p:spPr>
        <p:txBody>
          <a:bodyPr wrap="square">
            <a:spAutoFit/>
          </a:bodyPr>
          <a:lstStyle/>
          <a:p>
            <a:pPr algn="just"/>
            <a:r>
              <a:rPr lang="en-AU" sz="1600" b="1" baseline="30000" dirty="0">
                <a:solidFill>
                  <a:srgbClr val="FFC000">
                    <a:lumMod val="20000"/>
                    <a:lumOff val="80000"/>
                  </a:srgbClr>
                </a:solidFill>
              </a:rPr>
              <a:t>2 </a:t>
            </a:r>
            <a:r>
              <a:rPr lang="en-AU" sz="2100" b="1" dirty="0">
                <a:solidFill>
                  <a:srgbClr val="FFC000">
                    <a:lumMod val="20000"/>
                    <a:lumOff val="80000"/>
                  </a:srgbClr>
                </a:solidFill>
              </a:rPr>
              <a:t>And he said to me, “What do you see?” So I said, “I am looking, and there </a:t>
            </a:r>
            <a:r>
              <a:rPr lang="en-AU" sz="2100" b="1" i="1" dirty="0">
                <a:solidFill>
                  <a:srgbClr val="FFC000">
                    <a:lumMod val="20000"/>
                    <a:lumOff val="80000"/>
                  </a:srgbClr>
                </a:solidFill>
              </a:rPr>
              <a:t>is</a:t>
            </a:r>
            <a:r>
              <a:rPr lang="en-AU" sz="2100" b="1" dirty="0">
                <a:solidFill>
                  <a:srgbClr val="FFC000">
                    <a:lumMod val="20000"/>
                    <a:lumOff val="80000"/>
                  </a:srgbClr>
                </a:solidFill>
              </a:rPr>
              <a:t> a lampstand of solid gold with a bowl on top of it, and on 1/</a:t>
            </a:r>
            <a:r>
              <a:rPr lang="en-AU" sz="2100" b="1" i="1" u="sng" dirty="0">
                <a:solidFill>
                  <a:srgbClr val="FFC000">
                    <a:lumMod val="20000"/>
                    <a:lumOff val="80000"/>
                  </a:srgbClr>
                </a:solidFill>
              </a:rPr>
              <a:t>the stand seven lamps with 2/ seven pipes 3/to the seven lamps</a:t>
            </a:r>
            <a:r>
              <a:rPr lang="en-AU" sz="2100" b="1" i="1" dirty="0">
                <a:solidFill>
                  <a:srgbClr val="FFC000">
                    <a:lumMod val="20000"/>
                    <a:lumOff val="80000"/>
                  </a:srgbClr>
                </a:solidFill>
              </a:rPr>
              <a:t>. </a:t>
            </a:r>
          </a:p>
          <a:p>
            <a:pPr algn="just"/>
            <a:r>
              <a:rPr lang="en-AU" sz="2100" b="1" baseline="30000" dirty="0">
                <a:solidFill>
                  <a:srgbClr val="FFC000">
                    <a:lumMod val="20000"/>
                    <a:lumOff val="80000"/>
                  </a:srgbClr>
                </a:solidFill>
              </a:rPr>
              <a:t>3</a:t>
            </a:r>
            <a:r>
              <a:rPr lang="en-AU" sz="2100" b="1" i="1" u="sng" baseline="30000" dirty="0">
                <a:solidFill>
                  <a:srgbClr val="FFC000">
                    <a:lumMod val="20000"/>
                    <a:lumOff val="80000"/>
                  </a:srgbClr>
                </a:solidFill>
              </a:rPr>
              <a:t> </a:t>
            </a:r>
            <a:r>
              <a:rPr lang="en-AU" sz="2100" b="1" i="1" u="sng" dirty="0">
                <a:solidFill>
                  <a:srgbClr val="FFC000">
                    <a:lumMod val="20000"/>
                    <a:lumOff val="80000"/>
                  </a:srgbClr>
                </a:solidFill>
              </a:rPr>
              <a:t>Two olive trees are by it, one at the right of the bowl and the other at its left</a:t>
            </a:r>
            <a:r>
              <a:rPr lang="en-AU" sz="2100" b="1" u="sng" dirty="0">
                <a:solidFill>
                  <a:srgbClr val="FFC000">
                    <a:lumMod val="20000"/>
                    <a:lumOff val="80000"/>
                  </a:srgbClr>
                </a:solidFill>
              </a:rPr>
              <a:t>.”</a:t>
            </a:r>
            <a:r>
              <a:rPr lang="en-AU" sz="2100" b="1" dirty="0">
                <a:solidFill>
                  <a:srgbClr val="FFC000">
                    <a:lumMod val="20000"/>
                    <a:lumOff val="80000"/>
                  </a:srgbClr>
                </a:solidFill>
              </a:rPr>
              <a:t> </a:t>
            </a:r>
            <a:r>
              <a:rPr lang="en-AU" sz="2100" b="1" baseline="30000" dirty="0">
                <a:solidFill>
                  <a:srgbClr val="FFC000">
                    <a:lumMod val="20000"/>
                    <a:lumOff val="80000"/>
                  </a:srgbClr>
                </a:solidFill>
              </a:rPr>
              <a:t>4 </a:t>
            </a:r>
            <a:r>
              <a:rPr lang="en-AU" sz="2100" b="1" dirty="0">
                <a:solidFill>
                  <a:srgbClr val="FFC000">
                    <a:lumMod val="20000"/>
                    <a:lumOff val="80000"/>
                  </a:srgbClr>
                </a:solidFill>
              </a:rPr>
              <a:t>So I answered and spoke to the angel who talked with me, saying, “What </a:t>
            </a:r>
            <a:r>
              <a:rPr lang="en-AU" sz="2100" b="1" i="1" dirty="0">
                <a:solidFill>
                  <a:srgbClr val="FFC000">
                    <a:lumMod val="20000"/>
                    <a:lumOff val="80000"/>
                  </a:srgbClr>
                </a:solidFill>
              </a:rPr>
              <a:t>are</a:t>
            </a:r>
            <a:r>
              <a:rPr lang="en-AU" sz="2100" b="1" dirty="0">
                <a:solidFill>
                  <a:srgbClr val="FFC000">
                    <a:lumMod val="20000"/>
                    <a:lumOff val="80000"/>
                  </a:srgbClr>
                </a:solidFill>
              </a:rPr>
              <a:t> these, my Lord?” </a:t>
            </a:r>
            <a:r>
              <a:rPr lang="en-AU" sz="2100" b="1" baseline="30000" dirty="0">
                <a:solidFill>
                  <a:srgbClr val="FFC000">
                    <a:lumMod val="20000"/>
                    <a:lumOff val="80000"/>
                  </a:srgbClr>
                </a:solidFill>
              </a:rPr>
              <a:t>5 </a:t>
            </a:r>
            <a:r>
              <a:rPr lang="en-AU" sz="2100" b="1" dirty="0">
                <a:solidFill>
                  <a:srgbClr val="FFC000">
                    <a:lumMod val="20000"/>
                    <a:lumOff val="80000"/>
                  </a:srgbClr>
                </a:solidFill>
              </a:rPr>
              <a:t>Then the angel who talked with me answered and said to me, </a:t>
            </a:r>
            <a:r>
              <a:rPr lang="en-AU" sz="2100" b="1" i="1" dirty="0">
                <a:solidFill>
                  <a:srgbClr val="FFC000">
                    <a:lumMod val="20000"/>
                    <a:lumOff val="80000"/>
                  </a:srgbClr>
                </a:solidFill>
              </a:rPr>
              <a:t>“Do you not know what these are?” </a:t>
            </a:r>
            <a:r>
              <a:rPr lang="en-AU" sz="2100" b="1" dirty="0">
                <a:solidFill>
                  <a:srgbClr val="FFC000">
                    <a:lumMod val="20000"/>
                    <a:lumOff val="80000"/>
                  </a:srgbClr>
                </a:solidFill>
              </a:rPr>
              <a:t>… “What </a:t>
            </a:r>
            <a:r>
              <a:rPr lang="en-AU" sz="2100" b="1" i="1" dirty="0">
                <a:solidFill>
                  <a:srgbClr val="FFC000">
                    <a:lumMod val="20000"/>
                    <a:lumOff val="80000"/>
                  </a:srgbClr>
                </a:solidFill>
              </a:rPr>
              <a:t>are these</a:t>
            </a:r>
            <a:r>
              <a:rPr lang="en-AU" sz="2100" b="1" dirty="0">
                <a:solidFill>
                  <a:srgbClr val="FFC000">
                    <a:lumMod val="20000"/>
                    <a:lumOff val="80000"/>
                  </a:srgbClr>
                </a:solidFill>
              </a:rPr>
              <a:t> </a:t>
            </a:r>
            <a:r>
              <a:rPr lang="en-AU" sz="2100" b="1" i="1" u="sng" dirty="0">
                <a:solidFill>
                  <a:srgbClr val="FFC000">
                    <a:lumMod val="20000"/>
                    <a:lumOff val="80000"/>
                  </a:srgbClr>
                </a:solidFill>
              </a:rPr>
              <a:t>two olive branches that drip into the receptacles of the two gold pipes from which the golden oil drains</a:t>
            </a:r>
            <a:r>
              <a:rPr lang="en-AU" sz="2100" b="1" u="sng" dirty="0">
                <a:solidFill>
                  <a:srgbClr val="FFC000">
                    <a:lumMod val="20000"/>
                    <a:lumOff val="80000"/>
                  </a:srgbClr>
                </a:solidFill>
              </a:rPr>
              <a:t>?” </a:t>
            </a:r>
            <a:r>
              <a:rPr lang="en-AU" sz="2100" b="1" baseline="30000" dirty="0">
                <a:solidFill>
                  <a:srgbClr val="FFC000">
                    <a:lumMod val="20000"/>
                    <a:lumOff val="80000"/>
                  </a:srgbClr>
                </a:solidFill>
              </a:rPr>
              <a:t>13 </a:t>
            </a:r>
            <a:r>
              <a:rPr lang="en-AU" sz="2100" b="1" dirty="0">
                <a:solidFill>
                  <a:srgbClr val="FFC000">
                    <a:lumMod val="20000"/>
                    <a:lumOff val="80000"/>
                  </a:srgbClr>
                </a:solidFill>
              </a:rPr>
              <a:t>Then he answered me and said, “Do you not know what these </a:t>
            </a:r>
            <a:r>
              <a:rPr lang="en-AU" sz="2100" b="1" i="1" dirty="0">
                <a:solidFill>
                  <a:srgbClr val="FFC000">
                    <a:lumMod val="20000"/>
                    <a:lumOff val="80000"/>
                  </a:srgbClr>
                </a:solidFill>
              </a:rPr>
              <a:t>are?</a:t>
            </a:r>
            <a:r>
              <a:rPr lang="en-AU" sz="2100" b="1" dirty="0">
                <a:solidFill>
                  <a:srgbClr val="FFC000">
                    <a:lumMod val="20000"/>
                    <a:lumOff val="80000"/>
                  </a:srgbClr>
                </a:solidFill>
              </a:rPr>
              <a:t>” And I said, “No, my lord.” </a:t>
            </a:r>
            <a:r>
              <a:rPr lang="en-AU" sz="2100" b="1" baseline="30000" dirty="0">
                <a:solidFill>
                  <a:srgbClr val="FFC000">
                    <a:lumMod val="20000"/>
                    <a:lumOff val="80000"/>
                  </a:srgbClr>
                </a:solidFill>
              </a:rPr>
              <a:t>14 </a:t>
            </a:r>
            <a:r>
              <a:rPr lang="en-AU" sz="2100" b="1" dirty="0">
                <a:solidFill>
                  <a:srgbClr val="FFC000">
                    <a:lumMod val="20000"/>
                    <a:lumOff val="80000"/>
                  </a:srgbClr>
                </a:solidFill>
              </a:rPr>
              <a:t>So he said, “</a:t>
            </a:r>
            <a:r>
              <a:rPr lang="en-AU" sz="2100" b="1" i="1" u="sng" dirty="0">
                <a:solidFill>
                  <a:srgbClr val="FFC000">
                    <a:lumMod val="20000"/>
                    <a:lumOff val="80000"/>
                  </a:srgbClr>
                </a:solidFill>
              </a:rPr>
              <a:t>These are the two anointed ones, who stand beside the Lord of the whole earth.”</a:t>
            </a:r>
            <a:r>
              <a:rPr lang="en-AU" sz="2100" dirty="0">
                <a:solidFill>
                  <a:prstClr val="black"/>
                </a:solidFill>
              </a:rPr>
              <a:t> </a:t>
            </a:r>
            <a:r>
              <a:rPr lang="en-AU" sz="2100" b="1" dirty="0">
                <a:solidFill>
                  <a:srgbClr val="FFC000">
                    <a:lumMod val="20000"/>
                    <a:lumOff val="80000"/>
                  </a:srgbClr>
                </a:solidFill>
              </a:rPr>
              <a:t>Zechariah 4:2-4,13</a:t>
            </a:r>
            <a:endParaRPr lang="en-AU" sz="2100" b="1" i="1" u="sng" dirty="0">
              <a:solidFill>
                <a:srgbClr val="FFC000">
                  <a:lumMod val="20000"/>
                  <a:lumOff val="80000"/>
                </a:srgbClr>
              </a:solidFill>
            </a:endParaRPr>
          </a:p>
        </p:txBody>
      </p:sp>
      <p:sp>
        <p:nvSpPr>
          <p:cNvPr id="3" name="Rectangle 2"/>
          <p:cNvSpPr/>
          <p:nvPr/>
        </p:nvSpPr>
        <p:spPr>
          <a:xfrm>
            <a:off x="3448049" y="5189518"/>
            <a:ext cx="8629651" cy="1661993"/>
          </a:xfrm>
          <a:prstGeom prst="rect">
            <a:avLst/>
          </a:prstGeom>
        </p:spPr>
        <p:txBody>
          <a:bodyPr wrap="square">
            <a:spAutoFit/>
          </a:bodyPr>
          <a:lstStyle/>
          <a:p>
            <a:pPr algn="just"/>
            <a:r>
              <a:rPr lang="en-AU" sz="2100" b="1" dirty="0">
                <a:solidFill>
                  <a:srgbClr val="FFC000">
                    <a:lumMod val="20000"/>
                    <a:lumOff val="80000"/>
                  </a:srgbClr>
                </a:solidFill>
              </a:rPr>
              <a:t>And </a:t>
            </a:r>
            <a:r>
              <a:rPr lang="en-AU" sz="2100" b="1" i="1" u="sng" dirty="0">
                <a:solidFill>
                  <a:srgbClr val="FFC000">
                    <a:lumMod val="20000"/>
                    <a:lumOff val="80000"/>
                  </a:srgbClr>
                </a:solidFill>
              </a:rPr>
              <a:t>I will give power to my two witnesses</a:t>
            </a:r>
            <a:r>
              <a:rPr lang="en-AU" sz="2100" b="1" dirty="0">
                <a:solidFill>
                  <a:srgbClr val="FFC000">
                    <a:lumMod val="20000"/>
                    <a:lumOff val="80000"/>
                  </a:srgbClr>
                </a:solidFill>
              </a:rPr>
              <a:t>, and they will prophesy one thousand two hundred and sixty days, clothed in sackcloth.” </a:t>
            </a:r>
            <a:r>
              <a:rPr lang="en-AU" sz="2100" b="1" i="1" u="sng" dirty="0">
                <a:solidFill>
                  <a:srgbClr val="FFC000">
                    <a:lumMod val="20000"/>
                    <a:lumOff val="80000"/>
                  </a:srgbClr>
                </a:solidFill>
              </a:rPr>
              <a:t>These are the two olive trees </a:t>
            </a:r>
            <a:r>
              <a:rPr lang="en-AU" sz="2100" b="1" u="sng" dirty="0">
                <a:solidFill>
                  <a:srgbClr val="FFC000">
                    <a:lumMod val="20000"/>
                    <a:lumOff val="80000"/>
                  </a:srgbClr>
                </a:solidFill>
              </a:rPr>
              <a:t>and the two lampstands standing before the God of the earth.</a:t>
            </a:r>
            <a:r>
              <a:rPr lang="en-AU" sz="2100" b="1" dirty="0">
                <a:solidFill>
                  <a:srgbClr val="FFC000">
                    <a:lumMod val="20000"/>
                    <a:lumOff val="80000"/>
                  </a:srgbClr>
                </a:solidFill>
              </a:rPr>
              <a:t> Revelation 11:3, 4</a:t>
            </a:r>
          </a:p>
          <a:p>
            <a:endParaRPr lang="en-AU" dirty="0">
              <a:solidFill>
                <a:prstClr val="black"/>
              </a:solidFill>
            </a:endParaRPr>
          </a:p>
        </p:txBody>
      </p:sp>
      <p:sp>
        <p:nvSpPr>
          <p:cNvPr id="4" name="Rectangle 3"/>
          <p:cNvSpPr/>
          <p:nvPr/>
        </p:nvSpPr>
        <p:spPr>
          <a:xfrm>
            <a:off x="171449" y="4572000"/>
            <a:ext cx="3257551" cy="1954381"/>
          </a:xfrm>
          <a:prstGeom prst="rect">
            <a:avLst/>
          </a:prstGeom>
        </p:spPr>
        <p:txBody>
          <a:bodyPr wrap="square">
            <a:spAutoFit/>
          </a:bodyPr>
          <a:lstStyle/>
          <a:p>
            <a:pPr algn="ctr"/>
            <a:r>
              <a:rPr lang="en-AU" sz="2400" b="1" u="sng" dirty="0">
                <a:solidFill>
                  <a:prstClr val="white"/>
                </a:solidFill>
              </a:rPr>
              <a:t> TWO OLIVE TREES</a:t>
            </a:r>
          </a:p>
          <a:p>
            <a:pPr algn="ctr"/>
            <a:endParaRPr lang="en-AU" sz="600" b="1" u="sng" dirty="0">
              <a:solidFill>
                <a:prstClr val="white"/>
              </a:solidFill>
            </a:endParaRPr>
          </a:p>
          <a:p>
            <a:pPr algn="ctr"/>
            <a:r>
              <a:rPr lang="en-AU" sz="2000" b="1" dirty="0">
                <a:solidFill>
                  <a:prstClr val="white"/>
                </a:solidFill>
              </a:rPr>
              <a:t>1/ </a:t>
            </a:r>
            <a:r>
              <a:rPr lang="en-AU" b="1" dirty="0">
                <a:solidFill>
                  <a:prstClr val="white"/>
                </a:solidFill>
              </a:rPr>
              <a:t>LAMPSTAND OF SOLID GOLD WITH A BOWL ON TOP OF IT</a:t>
            </a:r>
          </a:p>
          <a:p>
            <a:pPr algn="ctr"/>
            <a:endParaRPr lang="en-AU" sz="500" b="1" u="sng" dirty="0">
              <a:solidFill>
                <a:prstClr val="white"/>
              </a:solidFill>
            </a:endParaRPr>
          </a:p>
          <a:p>
            <a:pPr algn="ctr"/>
            <a:r>
              <a:rPr lang="en-AU" b="1" u="sng" dirty="0">
                <a:solidFill>
                  <a:prstClr val="white"/>
                </a:solidFill>
              </a:rPr>
              <a:t>2 / WITH SEVEN PIPES </a:t>
            </a:r>
          </a:p>
          <a:p>
            <a:pPr algn="ctr"/>
            <a:endParaRPr lang="en-AU" sz="1200" b="1" u="sng" dirty="0">
              <a:solidFill>
                <a:prstClr val="white"/>
              </a:solidFill>
            </a:endParaRPr>
          </a:p>
          <a:p>
            <a:pPr algn="ctr"/>
            <a:r>
              <a:rPr lang="en-AU" b="1" u="sng" dirty="0">
                <a:solidFill>
                  <a:prstClr val="white"/>
                </a:solidFill>
              </a:rPr>
              <a:t>3/ TO THE SEVEN LAMPS</a:t>
            </a:r>
            <a:endParaRPr lang="en-AU" dirty="0">
              <a:solidFill>
                <a:prstClr val="black"/>
              </a:solidFill>
            </a:endParaRPr>
          </a:p>
        </p:txBody>
      </p:sp>
      <p:sp>
        <p:nvSpPr>
          <p:cNvPr id="7" name="Rectangle 6"/>
          <p:cNvSpPr/>
          <p:nvPr/>
        </p:nvSpPr>
        <p:spPr>
          <a:xfrm>
            <a:off x="0" y="0"/>
            <a:ext cx="12077701" cy="1446550"/>
          </a:xfrm>
          <a:prstGeom prst="rect">
            <a:avLst/>
          </a:prstGeom>
        </p:spPr>
        <p:txBody>
          <a:bodyPr wrap="square">
            <a:spAutoFit/>
          </a:bodyPr>
          <a:lstStyle/>
          <a:p>
            <a:pPr algn="ctr"/>
            <a:r>
              <a:rPr lang="en-AU" sz="3200" b="1" dirty="0">
                <a:solidFill>
                  <a:srgbClr val="FFC000">
                    <a:lumMod val="20000"/>
                    <a:lumOff val="80000"/>
                  </a:srgbClr>
                </a:solidFill>
              </a:rPr>
              <a:t>GOD”S SISTEM OF WORK FOR SALVATION FOR THESE WHO ARE </a:t>
            </a:r>
          </a:p>
          <a:p>
            <a:pPr algn="ctr"/>
            <a:r>
              <a:rPr lang="en-AU" sz="3200" b="1" dirty="0">
                <a:solidFill>
                  <a:srgbClr val="FFC000">
                    <a:lumMod val="20000"/>
                    <a:lumOff val="80000"/>
                  </a:srgbClr>
                </a:solidFill>
              </a:rPr>
              <a:t>WILLING TO COOPERATE WITH OUR SAVIOUR AND THE HOLY SPIRIT</a:t>
            </a:r>
          </a:p>
          <a:p>
            <a:pPr algn="ctr"/>
            <a:endParaRPr lang="en-AU" sz="2400" dirty="0">
              <a:solidFill>
                <a:prstClr val="black"/>
              </a:solidFill>
            </a:endParaRPr>
          </a:p>
        </p:txBody>
      </p:sp>
    </p:spTree>
    <p:extLst>
      <p:ext uri="{BB962C8B-B14F-4D97-AF65-F5344CB8AC3E}">
        <p14:creationId xmlns:p14="http://schemas.microsoft.com/office/powerpoint/2010/main" val="999168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51" y="431161"/>
            <a:ext cx="11740663" cy="2862322"/>
          </a:xfrm>
          <a:prstGeom prst="rect">
            <a:avLst/>
          </a:prstGeom>
        </p:spPr>
        <p:txBody>
          <a:bodyPr wrap="square">
            <a:spAutoFit/>
          </a:bodyPr>
          <a:lstStyle/>
          <a:p>
            <a:pPr algn="just"/>
            <a:r>
              <a:rPr lang="en-AU" sz="2400" b="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400" b="1" dirty="0">
                <a:solidFill>
                  <a:prstClr val="white"/>
                </a:solidFill>
                <a:latin typeface="Times New Roman" panose="02020603050405020304" pitchFamily="18" charset="0"/>
                <a:cs typeface="Times New Roman" panose="02020603050405020304" pitchFamily="18" charset="0"/>
              </a:rPr>
              <a:t>1. </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WHO IS HE WHO REPRESENT ONE OF THE TREE?</a:t>
            </a:r>
            <a:r>
              <a:rPr lang="en-AU" sz="2000"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To all who believe</a:t>
            </a:r>
            <a:r>
              <a:rPr lang="en-AU" sz="2000"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HE IS AS                      THE TREE OF LIFE IN THE PARADISE OF GOD</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His branches reach to this </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world</a:t>
            </a:r>
            <a:r>
              <a:rPr lang="en-AU" sz="2000" dirty="0">
                <a:solidFill>
                  <a:srgbClr val="FFC000">
                    <a:lumMod val="20000"/>
                    <a:lumOff val="80000"/>
                  </a:srgbClr>
                </a:solidFill>
                <a:latin typeface="Times New Roman" panose="02020603050405020304" pitchFamily="18" charset="0"/>
                <a:cs typeface="Times New Roman" panose="02020603050405020304" pitchFamily="18" charset="0"/>
              </a:rPr>
              <a:t>, that </a:t>
            </a:r>
            <a:r>
              <a:rPr lang="en-AU" sz="2000" b="1" u="sng" dirty="0">
                <a:solidFill>
                  <a:srgbClr val="FFC000">
                    <a:lumMod val="20000"/>
                    <a:lumOff val="80000"/>
                  </a:srgbClr>
                </a:solidFill>
                <a:latin typeface="Times New Roman" panose="02020603050405020304" pitchFamily="18" charset="0"/>
                <a:cs typeface="Times New Roman" panose="02020603050405020304" pitchFamily="18" charset="0"/>
              </a:rPr>
              <a:t>THE BLESSINGS WHICH </a:t>
            </a:r>
            <a:r>
              <a:rPr lang="en-AU" sz="2000" b="1" i="1" u="sng" dirty="0">
                <a:solidFill>
                  <a:srgbClr val="FFC000">
                    <a:lumMod val="20000"/>
                    <a:lumOff val="80000"/>
                  </a:srgbClr>
                </a:solidFill>
                <a:latin typeface="Times New Roman" panose="02020603050405020304" pitchFamily="18" charset="0"/>
                <a:cs typeface="Times New Roman" panose="02020603050405020304" pitchFamily="18" charset="0"/>
              </a:rPr>
              <a:t>HE HAS PURCHASED FOR US </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may be brought within our reach....” </a:t>
            </a:r>
          </a:p>
          <a:p>
            <a:pPr algn="ct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ANSWER: </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ONLY CHRIST CAN BE</a:t>
            </a:r>
            <a:endParaRPr lang="en-AU" sz="2400" b="1" dirty="0">
              <a:solidFill>
                <a:prstClr val="white"/>
              </a:solidFill>
              <a:latin typeface="Times New Roman" panose="02020603050405020304" pitchFamily="18" charset="0"/>
              <a:cs typeface="Times New Roman" panose="02020603050405020304" pitchFamily="18" charset="0"/>
            </a:endParaRPr>
          </a:p>
          <a:p>
            <a:pPr algn="just"/>
            <a:r>
              <a:rPr lang="en-AU" sz="2400" b="1" dirty="0">
                <a:solidFill>
                  <a:prstClr val="white"/>
                </a:solidFill>
                <a:latin typeface="Times New Roman" panose="02020603050405020304" pitchFamily="18" charset="0"/>
                <a:cs typeface="Times New Roman" panose="02020603050405020304" pitchFamily="18" charset="0"/>
              </a:rPr>
              <a:t>2. </a:t>
            </a:r>
            <a:r>
              <a:rPr lang="en-AU" b="1" dirty="0">
                <a:solidFill>
                  <a:srgbClr val="FFC000">
                    <a:lumMod val="20000"/>
                    <a:lumOff val="80000"/>
                  </a:srgbClr>
                </a:solidFill>
                <a:latin typeface="Times New Roman" panose="02020603050405020304" pitchFamily="18" charset="0"/>
                <a:cs typeface="Times New Roman" panose="02020603050405020304" pitchFamily="18" charset="0"/>
              </a:rPr>
              <a:t>WHO IS  ANOTHER PERSONALITIY WHO REPRESENT THE ANOTHER TREE</a:t>
            </a:r>
            <a:r>
              <a:rPr lang="en-AU" sz="2400" b="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800" b="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2400" b="1" u="sng" dirty="0">
                <a:solidFill>
                  <a:srgbClr val="FFC000">
                    <a:lumMod val="20000"/>
                    <a:lumOff val="80000"/>
                  </a:srgbClr>
                </a:solidFill>
                <a:latin typeface="Times New Roman" panose="02020603050405020304" pitchFamily="18" charset="0"/>
                <a:cs typeface="Times New Roman" panose="02020603050405020304" pitchFamily="18" charset="0"/>
              </a:rPr>
              <a:t>HE</a:t>
            </a:r>
            <a:r>
              <a:rPr lang="en-AU" sz="2000" b="1" u="sng"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HAS GIVEN US A COMFORTER, THE HOLY SPIRIT</a:t>
            </a:r>
            <a:r>
              <a:rPr lang="en-AU" b="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which </a:t>
            </a:r>
            <a:r>
              <a:rPr lang="en-AU" b="1" dirty="0">
                <a:solidFill>
                  <a:srgbClr val="FFC000">
                    <a:lumMod val="20000"/>
                    <a:lumOff val="80000"/>
                  </a:srgbClr>
                </a:solidFill>
                <a:latin typeface="Times New Roman" panose="02020603050405020304" pitchFamily="18" charset="0"/>
                <a:cs typeface="Times New Roman" panose="02020603050405020304" pitchFamily="18" charset="0"/>
              </a:rPr>
              <a:t>WILL **</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PRESENT TO US THE PRECIOUS FRUIT </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FROM THE TREE OF LIFE</a:t>
            </a:r>
            <a:r>
              <a:rPr lang="en-AU" sz="2000"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400" b="1" i="1" dirty="0">
                <a:solidFill>
                  <a:srgbClr val="FFC000">
                    <a:lumMod val="20000"/>
                    <a:lumOff val="80000"/>
                  </a:srgbClr>
                </a:solidFill>
                <a:latin typeface="Times New Roman" panose="02020603050405020304" pitchFamily="18" charset="0"/>
                <a:cs typeface="Times New Roman" panose="02020603050405020304" pitchFamily="18" charset="0"/>
              </a:rPr>
              <a:t>From this tree we may pluck and eat, and we may then guide others to it, that they also may eat</a:t>
            </a:r>
            <a:r>
              <a:rPr lang="en-AU" sz="2400" i="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2000"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1600" dirty="0">
                <a:solidFill>
                  <a:srgbClr val="FFC000">
                    <a:lumMod val="20000"/>
                    <a:lumOff val="80000"/>
                  </a:srgbClr>
                </a:solidFill>
                <a:latin typeface="Times New Roman" panose="02020603050405020304" pitchFamily="18" charset="0"/>
                <a:cs typeface="Times New Roman" panose="02020603050405020304" pitchFamily="18" charset="0"/>
              </a:rPr>
              <a:t>{ML 50.2}</a:t>
            </a:r>
          </a:p>
        </p:txBody>
      </p:sp>
      <p:sp>
        <p:nvSpPr>
          <p:cNvPr id="5" name="Rectangle 4"/>
          <p:cNvSpPr/>
          <p:nvPr/>
        </p:nvSpPr>
        <p:spPr>
          <a:xfrm>
            <a:off x="533400" y="-76200"/>
            <a:ext cx="11658600" cy="646331"/>
          </a:xfrm>
          <a:prstGeom prst="rect">
            <a:avLst/>
          </a:prstGeom>
        </p:spPr>
        <p:txBody>
          <a:bodyPr wrap="square">
            <a:spAutoFit/>
          </a:bodyPr>
          <a:lstStyle/>
          <a:p>
            <a:pPr algn="ctr"/>
            <a:r>
              <a:rPr lang="en-AU" sz="3600" b="1" dirty="0">
                <a:solidFill>
                  <a:srgbClr val="FFC000">
                    <a:lumMod val="20000"/>
                    <a:lumOff val="80000"/>
                  </a:srgbClr>
                </a:solidFill>
              </a:rPr>
              <a:t>WHO ARE THE TREES OF LIFE IN THE PARADISE OF GOD? </a:t>
            </a:r>
            <a:endParaRPr lang="en-AU" sz="3600" dirty="0">
              <a:solidFill>
                <a:prstClr val="black"/>
              </a:solidFill>
            </a:endParaRPr>
          </a:p>
        </p:txBody>
      </p:sp>
      <p:pic>
        <p:nvPicPr>
          <p:cNvPr id="7" name="Picture 6" descr="No photo descript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08" y="22085"/>
            <a:ext cx="986692" cy="8870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4003011"/>
            <a:ext cx="11963400" cy="2831544"/>
          </a:xfrm>
          <a:prstGeom prst="rect">
            <a:avLst/>
          </a:prstGeom>
        </p:spPr>
        <p:txBody>
          <a:bodyPr wrap="square">
            <a:spAutoFit/>
          </a:bodyPr>
          <a:lstStyle/>
          <a:p>
            <a:pPr algn="just"/>
            <a:r>
              <a:rPr lang="en-AU" sz="2400" b="1" dirty="0">
                <a:solidFill>
                  <a:prstClr val="white"/>
                </a:solidFill>
                <a:latin typeface="Times New Roman" panose="02020603050405020304" pitchFamily="18" charset="0"/>
                <a:cs typeface="Times New Roman" panose="02020603050405020304" pitchFamily="18" charset="0"/>
              </a:rPr>
              <a:t>4</a:t>
            </a:r>
            <a:r>
              <a:rPr lang="en-AU" sz="2400" i="1" dirty="0">
                <a:solidFill>
                  <a:prstClr val="white"/>
                </a:solidFill>
                <a:latin typeface="Times New Roman" panose="02020603050405020304" pitchFamily="18" charset="0"/>
                <a:cs typeface="Times New Roman" panose="02020603050405020304" pitchFamily="18" charset="0"/>
              </a:rPr>
              <a:t>.</a:t>
            </a:r>
            <a:r>
              <a:rPr lang="en-AU" sz="2400" i="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THE MAN WHO LOVES GOD meditates on the law of God day and night</a:t>
            </a:r>
            <a:r>
              <a:rPr lang="en-AU" i="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He is instant </a:t>
            </a:r>
            <a:r>
              <a:rPr lang="en-AU" i="1" dirty="0">
                <a:solidFill>
                  <a:srgbClr val="FFC000">
                    <a:lumMod val="20000"/>
                    <a:lumOff val="80000"/>
                  </a:srgbClr>
                </a:solidFill>
                <a:latin typeface="Times New Roman" panose="02020603050405020304" pitchFamily="18" charset="0"/>
                <a:cs typeface="Times New Roman" panose="02020603050405020304" pitchFamily="18" charset="0"/>
              </a:rPr>
              <a:t>in season and out of season</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 HE BEARS THE FRUIT OF A BRANCH VITALLY CONNECTED WITH THE VINE</a:t>
            </a:r>
            <a:r>
              <a:rPr lang="en-AU" i="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AS HE HAS OPPORTUNITY, HE DOES GOOD; AND EVERYWHERE, AT ALL TIMES AND IN ALL PLACES, </a:t>
            </a:r>
            <a:r>
              <a:rPr lang="en-AU" b="1" i="1" u="sng" dirty="0">
                <a:solidFill>
                  <a:srgbClr val="FFC000">
                    <a:lumMod val="20000"/>
                    <a:lumOff val="80000"/>
                  </a:srgbClr>
                </a:solidFill>
                <a:latin typeface="Times New Roman" panose="02020603050405020304" pitchFamily="18" charset="0"/>
                <a:cs typeface="Times New Roman" panose="02020603050405020304" pitchFamily="18" charset="0"/>
              </a:rPr>
              <a:t>HE FINDS OPPORTUNITY TO WORK FOR GOD</a:t>
            </a:r>
            <a:r>
              <a:rPr lang="en-AU" i="1" u="sng"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b="1" i="1" u="sng" dirty="0">
                <a:solidFill>
                  <a:srgbClr val="FFC000">
                    <a:lumMod val="20000"/>
                    <a:lumOff val="80000"/>
                  </a:srgbClr>
                </a:solidFill>
                <a:latin typeface="Times New Roman" panose="02020603050405020304" pitchFamily="18" charset="0"/>
                <a:cs typeface="Times New Roman" panose="02020603050405020304" pitchFamily="18" charset="0"/>
              </a:rPr>
              <a:t>HE IS ONE OF THE LORD’S EVERGREEN TREES</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 and </a:t>
            </a:r>
            <a:r>
              <a:rPr lang="en-AU" b="1" i="1" u="sng" dirty="0">
                <a:solidFill>
                  <a:srgbClr val="FFC000">
                    <a:lumMod val="20000"/>
                    <a:lumOff val="80000"/>
                  </a:srgbClr>
                </a:solidFill>
                <a:latin typeface="Times New Roman" panose="02020603050405020304" pitchFamily="18" charset="0"/>
                <a:cs typeface="Times New Roman" panose="02020603050405020304" pitchFamily="18" charset="0"/>
              </a:rPr>
              <a:t>HE CARRIES FRAGRANCE WITH HIM WHEREVER HE GOES</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i="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b="1" i="1" u="sng" dirty="0">
                <a:solidFill>
                  <a:srgbClr val="FFC000">
                    <a:lumMod val="20000"/>
                    <a:lumOff val="80000"/>
                  </a:srgbClr>
                </a:solidFill>
                <a:latin typeface="Times New Roman" panose="02020603050405020304" pitchFamily="18" charset="0"/>
                <a:cs typeface="Times New Roman" panose="02020603050405020304" pitchFamily="18" charset="0"/>
              </a:rPr>
              <a:t>A WHOLESOME ATMOSPHERE SURROUNDS HIS SOUL</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 The beauty of his well-ordered life and godly conversation inspires faith and hope and courage in others</a:t>
            </a:r>
            <a:r>
              <a:rPr lang="en-AU" sz="2000" i="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b="1" i="1" u="sng" dirty="0">
                <a:solidFill>
                  <a:srgbClr val="FFC000">
                    <a:lumMod val="20000"/>
                    <a:lumOff val="80000"/>
                  </a:srgbClr>
                </a:solidFill>
                <a:latin typeface="Times New Roman" panose="02020603050405020304" pitchFamily="18" charset="0"/>
                <a:cs typeface="Times New Roman" panose="02020603050405020304" pitchFamily="18" charset="0"/>
              </a:rPr>
              <a:t>THIS IS CHRISTIANITY IN PRACTICE. SEEK TO BE AN EVERGREEN TREE</a:t>
            </a:r>
            <a:r>
              <a:rPr lang="en-AU" i="1" u="sng"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2000" i="1" u="sng"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Wear the ornament of a meek and quiet spirit, which is in the sight of God of great price. Cherish the grace of love, joy, peace, longsuffering, gentleness</a:t>
            </a:r>
            <a:r>
              <a:rPr lang="en-AU" b="1" i="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b="1" dirty="0">
                <a:solidFill>
                  <a:srgbClr val="FFC000">
                    <a:lumMod val="20000"/>
                    <a:lumOff val="80000"/>
                  </a:srgbClr>
                </a:solidFill>
                <a:latin typeface="Times New Roman" panose="02020603050405020304" pitchFamily="18" charset="0"/>
                <a:cs typeface="Times New Roman" panose="02020603050405020304" pitchFamily="18" charset="0"/>
              </a:rPr>
              <a:t>THIS IS THE FRUIT OF THE CHRISTIAN TREE</a:t>
            </a:r>
            <a:r>
              <a:rPr lang="en-AU" sz="2000" b="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2000" b="1" i="1" dirty="0">
                <a:solidFill>
                  <a:srgbClr val="FFC000">
                    <a:lumMod val="20000"/>
                    <a:lumOff val="80000"/>
                  </a:srgbClr>
                </a:solidFill>
                <a:latin typeface="Times New Roman" panose="02020603050405020304" pitchFamily="18" charset="0"/>
                <a:cs typeface="Times New Roman" panose="02020603050405020304" pitchFamily="18" charset="0"/>
              </a:rPr>
              <a:t> Planted by the rivers of water, it always brings forth its fruit in due season</a:t>
            </a:r>
            <a:r>
              <a:rPr lang="en-AU" sz="2000" i="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1200" i="1" dirty="0">
                <a:solidFill>
                  <a:srgbClr val="FFC000">
                    <a:lumMod val="20000"/>
                    <a:lumOff val="80000"/>
                  </a:srgbClr>
                </a:solidFill>
                <a:latin typeface="Times New Roman" panose="02020603050405020304" pitchFamily="18" charset="0"/>
                <a:cs typeface="Times New Roman" panose="02020603050405020304" pitchFamily="18" charset="0"/>
              </a:rPr>
              <a:t> </a:t>
            </a:r>
            <a:r>
              <a:rPr lang="en-AU" sz="1200" i="1" dirty="0">
                <a:solidFill>
                  <a:srgbClr val="FFC000">
                    <a:lumMod val="20000"/>
                    <a:lumOff val="80000"/>
                  </a:srgbClr>
                </a:solidFill>
              </a:rPr>
              <a:t>{ML 50.3}</a:t>
            </a:r>
            <a:endParaRPr lang="en-AU" sz="2000" dirty="0">
              <a:solidFill>
                <a:srgbClr val="FFC000">
                  <a:lumMod val="20000"/>
                  <a:lumOff val="80000"/>
                </a:srgbClr>
              </a:solidFill>
            </a:endParaRPr>
          </a:p>
        </p:txBody>
      </p:sp>
      <p:sp>
        <p:nvSpPr>
          <p:cNvPr id="2" name="Rectangle 1"/>
          <p:cNvSpPr/>
          <p:nvPr/>
        </p:nvSpPr>
        <p:spPr>
          <a:xfrm>
            <a:off x="29308" y="3276600"/>
            <a:ext cx="11934092" cy="677108"/>
          </a:xfrm>
          <a:prstGeom prst="rect">
            <a:avLst/>
          </a:prstGeom>
        </p:spPr>
        <p:txBody>
          <a:bodyPr wrap="square">
            <a:spAutoFit/>
          </a:bodyPr>
          <a:lstStyle/>
          <a:p>
            <a:r>
              <a:rPr lang="en-AU" sz="2000" b="1" dirty="0">
                <a:solidFill>
                  <a:prstClr val="white"/>
                </a:solidFill>
                <a:latin typeface="Arial" panose="020B0604020202020204" pitchFamily="34" charset="0"/>
              </a:rPr>
              <a:t>3. </a:t>
            </a:r>
            <a:r>
              <a:rPr lang="en-AU" b="1" dirty="0">
                <a:solidFill>
                  <a:srgbClr val="FFC000">
                    <a:lumMod val="20000"/>
                    <a:lumOff val="80000"/>
                  </a:srgbClr>
                </a:solidFill>
                <a:latin typeface="Arial" panose="020B0604020202020204" pitchFamily="34" charset="0"/>
              </a:rPr>
              <a:t>“THE “TWO WITNESSES” represent </a:t>
            </a:r>
            <a:r>
              <a:rPr lang="en-AU" sz="1600" b="1" dirty="0">
                <a:solidFill>
                  <a:srgbClr val="FFC000">
                    <a:lumMod val="20000"/>
                    <a:lumOff val="80000"/>
                  </a:srgbClr>
                </a:solidFill>
                <a:latin typeface="Arial" panose="020B0604020202020204" pitchFamily="34" charset="0"/>
              </a:rPr>
              <a:t>THE SCRIPTURES OF THE OLD AND THE NEW TESTAMENT</a:t>
            </a:r>
            <a:r>
              <a:rPr lang="en-AU" b="1" dirty="0">
                <a:solidFill>
                  <a:srgbClr val="FFC000">
                    <a:lumMod val="20000"/>
                    <a:lumOff val="80000"/>
                  </a:srgbClr>
                </a:solidFill>
                <a:latin typeface="Arial" panose="020B0604020202020204" pitchFamily="34" charset="0"/>
              </a:rPr>
              <a:t>, important       testimonies to </a:t>
            </a:r>
            <a:r>
              <a:rPr lang="en-AU" sz="1500" b="1" dirty="0">
                <a:solidFill>
                  <a:srgbClr val="FFC000">
                    <a:lumMod val="20000"/>
                    <a:lumOff val="80000"/>
                  </a:srgbClr>
                </a:solidFill>
                <a:latin typeface="Arial" panose="020B0604020202020204" pitchFamily="34" charset="0"/>
              </a:rPr>
              <a:t>THE ORIGIN AND PERPETUITY OF THE LAW OF GOD</a:t>
            </a:r>
            <a:r>
              <a:rPr lang="en-AU" b="1" dirty="0">
                <a:solidFill>
                  <a:srgbClr val="FFC000">
                    <a:lumMod val="20000"/>
                    <a:lumOff val="80000"/>
                  </a:srgbClr>
                </a:solidFill>
                <a:latin typeface="Arial" panose="020B0604020202020204" pitchFamily="34" charset="0"/>
              </a:rPr>
              <a:t>, and </a:t>
            </a:r>
            <a:r>
              <a:rPr lang="en-AU" sz="1400" b="1" dirty="0">
                <a:solidFill>
                  <a:srgbClr val="FFC000">
                    <a:lumMod val="20000"/>
                    <a:lumOff val="80000"/>
                  </a:srgbClr>
                </a:solidFill>
                <a:latin typeface="Arial" panose="020B0604020202020204" pitchFamily="34" charset="0"/>
              </a:rPr>
              <a:t>ALSO TO THE PLAN OF SALVATION</a:t>
            </a:r>
            <a:r>
              <a:rPr lang="en-AU" b="1" dirty="0">
                <a:solidFill>
                  <a:srgbClr val="FFC000">
                    <a:lumMod val="20000"/>
                    <a:lumOff val="80000"/>
                  </a:srgbClr>
                </a:solidFill>
                <a:latin typeface="Arial" panose="020B0604020202020204" pitchFamily="34" charset="0"/>
              </a:rPr>
              <a:t>.” </a:t>
            </a:r>
            <a:r>
              <a:rPr lang="en-AU" sz="1600" dirty="0">
                <a:solidFill>
                  <a:srgbClr val="FFC000">
                    <a:lumMod val="20000"/>
                    <a:lumOff val="80000"/>
                  </a:srgbClr>
                </a:solidFill>
                <a:latin typeface="Arial" panose="020B0604020202020204" pitchFamily="34" charset="0"/>
              </a:rPr>
              <a:t>{HF 167.3}</a:t>
            </a:r>
            <a:endParaRPr lang="en-AU" sz="1600" dirty="0">
              <a:solidFill>
                <a:srgbClr val="FFC000">
                  <a:lumMod val="20000"/>
                  <a:lumOff val="80000"/>
                </a:srgbClr>
              </a:solidFill>
            </a:endParaRPr>
          </a:p>
        </p:txBody>
      </p:sp>
      <p:sp>
        <p:nvSpPr>
          <p:cNvPr id="3" name="Minus 2"/>
          <p:cNvSpPr/>
          <p:nvPr/>
        </p:nvSpPr>
        <p:spPr>
          <a:xfrm>
            <a:off x="29308" y="1600200"/>
            <a:ext cx="45719" cy="45719"/>
          </a:xfrm>
          <a:prstGeom prst="mathMinu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solidFill>
                <a:srgbClr val="FFC000">
                  <a:lumMod val="20000"/>
                  <a:lumOff val="80000"/>
                </a:srgbClr>
              </a:solidFill>
            </a:endParaRPr>
          </a:p>
        </p:txBody>
      </p:sp>
      <p:sp>
        <p:nvSpPr>
          <p:cNvPr id="9" name="Minus 8"/>
          <p:cNvSpPr/>
          <p:nvPr/>
        </p:nvSpPr>
        <p:spPr>
          <a:xfrm flipV="1">
            <a:off x="-57836" y="1676400"/>
            <a:ext cx="11868837" cy="144379"/>
          </a:xfrm>
          <a:prstGeom prst="mathMinu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solidFill>
                <a:prstClr val="black"/>
              </a:solidFill>
            </a:endParaRPr>
          </a:p>
        </p:txBody>
      </p:sp>
      <p:sp>
        <p:nvSpPr>
          <p:cNvPr id="10" name="Minus 9"/>
          <p:cNvSpPr/>
          <p:nvPr/>
        </p:nvSpPr>
        <p:spPr>
          <a:xfrm flipV="1">
            <a:off x="29308" y="3151021"/>
            <a:ext cx="11781694" cy="116886"/>
          </a:xfrm>
          <a:prstGeom prst="mathMinu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solidFill>
                <a:srgbClr val="FFC000">
                  <a:lumMod val="20000"/>
                  <a:lumOff val="80000"/>
                </a:srgbClr>
              </a:solidFill>
            </a:endParaRPr>
          </a:p>
        </p:txBody>
      </p:sp>
      <p:sp>
        <p:nvSpPr>
          <p:cNvPr id="11" name="Minus 10"/>
          <p:cNvSpPr/>
          <p:nvPr/>
        </p:nvSpPr>
        <p:spPr>
          <a:xfrm>
            <a:off x="-304800" y="3972530"/>
            <a:ext cx="12801600" cy="137238"/>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3467482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0" y="65782"/>
            <a:ext cx="12192000" cy="769441"/>
          </a:xfrm>
          <a:prstGeom prst="rect">
            <a:avLst/>
          </a:prstGeom>
        </p:spPr>
        <p:txBody>
          <a:bodyPr wrap="square">
            <a:spAutoFit/>
          </a:bodyPr>
          <a:lstStyle/>
          <a:p>
            <a:pPr algn="ctr"/>
            <a:r>
              <a:rPr lang="en-AU" sz="4400" b="1" dirty="0">
                <a:solidFill>
                  <a:srgbClr val="FFC000">
                    <a:lumMod val="20000"/>
                    <a:lumOff val="80000"/>
                  </a:srgbClr>
                </a:solidFill>
                <a:latin typeface="Exo" panose="02000503000000000000" pitchFamily="50" charset="0"/>
                <a:ea typeface="Calibri" panose="020F0502020204030204" pitchFamily="34" charset="0"/>
              </a:rPr>
              <a:t>THE SAME IMAGE FROM GLORY TO GLORY</a:t>
            </a:r>
            <a:endParaRPr lang="en-AU" sz="3200" dirty="0">
              <a:solidFill>
                <a:srgbClr val="FFC000">
                  <a:lumMod val="20000"/>
                  <a:lumOff val="80000"/>
                </a:srgbClr>
              </a:solidFill>
              <a:latin typeface="Exo" panose="02000503000000000000" pitchFamily="50" charset="0"/>
            </a:endParaRPr>
          </a:p>
        </p:txBody>
      </p:sp>
      <p:sp>
        <p:nvSpPr>
          <p:cNvPr id="6" name="Rectangle 5"/>
          <p:cNvSpPr/>
          <p:nvPr/>
        </p:nvSpPr>
        <p:spPr>
          <a:xfrm>
            <a:off x="457200" y="1117164"/>
            <a:ext cx="11506200" cy="1323439"/>
          </a:xfrm>
          <a:prstGeom prst="rect">
            <a:avLst/>
          </a:prstGeom>
        </p:spPr>
        <p:txBody>
          <a:bodyPr wrap="square">
            <a:spAutoFit/>
          </a:bodyPr>
          <a:lstStyle/>
          <a:p>
            <a:pPr algn="just"/>
            <a:r>
              <a:rPr lang="en-AU" sz="2400" b="1" dirty="0">
                <a:solidFill>
                  <a:srgbClr val="FFC000">
                    <a:lumMod val="20000"/>
                    <a:lumOff val="80000"/>
                  </a:srgbClr>
                </a:solidFill>
                <a:latin typeface="Exo" panose="02000503000000000000" pitchFamily="50" charset="0"/>
                <a:ea typeface="Calibri" panose="020F0502020204030204" pitchFamily="34" charset="0"/>
              </a:rPr>
              <a:t>“We all, with open face beholding as in a glass the glory of the Lord, are </a:t>
            </a:r>
            <a:r>
              <a:rPr lang="en-AU" sz="2800" b="1" i="1" dirty="0">
                <a:solidFill>
                  <a:srgbClr val="FFC000">
                    <a:lumMod val="20000"/>
                    <a:lumOff val="80000"/>
                  </a:srgbClr>
                </a:solidFill>
                <a:latin typeface="Exo" panose="02000503000000000000" pitchFamily="50" charset="0"/>
                <a:ea typeface="Calibri" panose="020F0502020204030204" pitchFamily="34" charset="0"/>
              </a:rPr>
              <a:t>changed into the same image from glory to glory</a:t>
            </a:r>
            <a:r>
              <a:rPr lang="en-AU" sz="2400" b="1" dirty="0">
                <a:solidFill>
                  <a:srgbClr val="FFC000">
                    <a:lumMod val="20000"/>
                    <a:lumOff val="80000"/>
                  </a:srgbClr>
                </a:solidFill>
                <a:latin typeface="Exo" panose="02000503000000000000" pitchFamily="50" charset="0"/>
                <a:ea typeface="Calibri" panose="020F0502020204030204" pitchFamily="34" charset="0"/>
              </a:rPr>
              <a:t> even as by </a:t>
            </a:r>
            <a:r>
              <a:rPr lang="en-AU" sz="2400" b="1" i="1" dirty="0">
                <a:solidFill>
                  <a:srgbClr val="FFC000">
                    <a:lumMod val="20000"/>
                    <a:lumOff val="80000"/>
                  </a:srgbClr>
                </a:solidFill>
                <a:latin typeface="Exo" panose="02000503000000000000" pitchFamily="50" charset="0"/>
                <a:ea typeface="Calibri" panose="020F0502020204030204" pitchFamily="34" charset="0"/>
              </a:rPr>
              <a:t>the Spirit of the Lord</a:t>
            </a:r>
            <a:r>
              <a:rPr lang="en-AU" sz="2400" b="1" dirty="0">
                <a:solidFill>
                  <a:srgbClr val="FFC000">
                    <a:lumMod val="20000"/>
                    <a:lumOff val="80000"/>
                  </a:srgbClr>
                </a:solidFill>
                <a:latin typeface="Exo" panose="02000503000000000000" pitchFamily="50" charset="0"/>
                <a:ea typeface="Calibri" panose="020F0502020204030204" pitchFamily="34" charset="0"/>
              </a:rPr>
              <a:t>” </a:t>
            </a:r>
          </a:p>
          <a:p>
            <a:pPr algn="just"/>
            <a:r>
              <a:rPr lang="en-AU" sz="2400" b="1" dirty="0">
                <a:solidFill>
                  <a:srgbClr val="FFC000">
                    <a:lumMod val="20000"/>
                    <a:lumOff val="80000"/>
                  </a:srgbClr>
                </a:solidFill>
                <a:latin typeface="Exo" panose="02000503000000000000" pitchFamily="50" charset="0"/>
                <a:ea typeface="Calibri" panose="020F0502020204030204" pitchFamily="34" charset="0"/>
              </a:rPr>
              <a:t>(2 Corinthians 3:18)</a:t>
            </a:r>
            <a:endParaRPr lang="en-AU" sz="2400" b="1" dirty="0">
              <a:solidFill>
                <a:srgbClr val="FFC000">
                  <a:lumMod val="20000"/>
                  <a:lumOff val="80000"/>
                </a:srgbClr>
              </a:solidFill>
              <a:latin typeface="Exo" panose="02000503000000000000" pitchFamily="50" charset="0"/>
            </a:endParaRPr>
          </a:p>
        </p:txBody>
      </p:sp>
      <p:sp>
        <p:nvSpPr>
          <p:cNvPr id="7" name="Rectangle 6"/>
          <p:cNvSpPr/>
          <p:nvPr/>
        </p:nvSpPr>
        <p:spPr>
          <a:xfrm>
            <a:off x="123092" y="3581400"/>
            <a:ext cx="11887200" cy="2862322"/>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en-AU" sz="2400" b="1" dirty="0">
                <a:solidFill>
                  <a:srgbClr val="FFC000">
                    <a:lumMod val="40000"/>
                    <a:lumOff val="60000"/>
                  </a:srgbClr>
                </a:solidFill>
                <a:latin typeface="Exo" panose="02000303000000000000" pitchFamily="50" charset="0"/>
              </a:rPr>
              <a:t>“It is impossible for any of us by our own power or our own efforts to work this change in ourselves</a:t>
            </a:r>
            <a:r>
              <a:rPr lang="en-AU" sz="2400" b="1" dirty="0">
                <a:solidFill>
                  <a:srgbClr val="FFC000">
                    <a:lumMod val="20000"/>
                    <a:lumOff val="80000"/>
                  </a:srgbClr>
                </a:solidFill>
                <a:latin typeface="Exo" panose="02000303000000000000" pitchFamily="50" charset="0"/>
              </a:rPr>
              <a:t>. </a:t>
            </a:r>
            <a:r>
              <a:rPr lang="en-AU" sz="2400" b="1" i="1" dirty="0">
                <a:solidFill>
                  <a:srgbClr val="FFC000">
                    <a:lumMod val="20000"/>
                    <a:lumOff val="80000"/>
                  </a:srgbClr>
                </a:solidFill>
                <a:latin typeface="Exo" panose="02000303000000000000" pitchFamily="50" charset="0"/>
              </a:rPr>
              <a:t>It is the Holy Spirit, the Comforter</a:t>
            </a:r>
            <a:r>
              <a:rPr lang="en-AU" sz="2400" b="1" dirty="0">
                <a:solidFill>
                  <a:srgbClr val="FFC000">
                    <a:lumMod val="20000"/>
                    <a:lumOff val="80000"/>
                  </a:srgbClr>
                </a:solidFill>
                <a:latin typeface="Exo" panose="02000303000000000000" pitchFamily="50" charset="0"/>
              </a:rPr>
              <a:t>, </a:t>
            </a:r>
            <a:r>
              <a:rPr lang="en-AU" sz="2400" b="1" dirty="0">
                <a:solidFill>
                  <a:srgbClr val="FFC000">
                    <a:lumMod val="40000"/>
                    <a:lumOff val="60000"/>
                  </a:srgbClr>
                </a:solidFill>
                <a:latin typeface="Exo" panose="02000303000000000000" pitchFamily="50" charset="0"/>
              </a:rPr>
              <a:t>which </a:t>
            </a:r>
            <a:r>
              <a:rPr lang="en-AU" sz="2400" b="1" dirty="0">
                <a:solidFill>
                  <a:srgbClr val="FFC000">
                    <a:lumMod val="20000"/>
                    <a:lumOff val="80000"/>
                  </a:srgbClr>
                </a:solidFill>
                <a:latin typeface="Exo" panose="02000303000000000000" pitchFamily="50" charset="0"/>
              </a:rPr>
              <a:t>Jesus said He would send into the world</a:t>
            </a:r>
            <a:r>
              <a:rPr lang="en-AU" sz="2400" b="1" dirty="0">
                <a:solidFill>
                  <a:srgbClr val="FFC000">
                    <a:lumMod val="40000"/>
                    <a:lumOff val="60000"/>
                  </a:srgbClr>
                </a:solidFill>
                <a:latin typeface="Exo" panose="02000303000000000000" pitchFamily="50" charset="0"/>
              </a:rPr>
              <a:t>, </a:t>
            </a:r>
            <a:r>
              <a:rPr lang="en-AU" sz="2400" b="1" u="sng" dirty="0">
                <a:solidFill>
                  <a:srgbClr val="FFC000">
                    <a:lumMod val="20000"/>
                    <a:lumOff val="80000"/>
                  </a:srgbClr>
                </a:solidFill>
                <a:latin typeface="Exo" panose="02000303000000000000" pitchFamily="50" charset="0"/>
              </a:rPr>
              <a:t>that </a:t>
            </a:r>
            <a:r>
              <a:rPr lang="en-AU" sz="2400" b="1" i="1" u="sng" dirty="0">
                <a:solidFill>
                  <a:srgbClr val="FFC000">
                    <a:lumMod val="40000"/>
                    <a:lumOff val="60000"/>
                  </a:srgbClr>
                </a:solidFill>
                <a:latin typeface="Exo" panose="02000303000000000000" pitchFamily="50" charset="0"/>
              </a:rPr>
              <a:t>changes our character into the image of Christ</a:t>
            </a:r>
            <a:r>
              <a:rPr lang="en-AU" sz="2400" b="1" u="sng" dirty="0">
                <a:solidFill>
                  <a:srgbClr val="FFC000">
                    <a:lumMod val="40000"/>
                    <a:lumOff val="60000"/>
                  </a:srgbClr>
                </a:solidFill>
                <a:latin typeface="Exo" panose="02000303000000000000" pitchFamily="50" charset="0"/>
              </a:rPr>
              <a:t>; </a:t>
            </a:r>
            <a:r>
              <a:rPr lang="en-AU" sz="2400" b="1" u="sng" dirty="0">
                <a:solidFill>
                  <a:srgbClr val="FFC000">
                    <a:lumMod val="20000"/>
                    <a:lumOff val="80000"/>
                  </a:srgbClr>
                </a:solidFill>
                <a:latin typeface="Exo" panose="02000303000000000000" pitchFamily="50" charset="0"/>
              </a:rPr>
              <a:t>and </a:t>
            </a:r>
            <a:r>
              <a:rPr lang="en-AU" sz="2400" b="1" i="1" u="sng" dirty="0">
                <a:solidFill>
                  <a:srgbClr val="FFC000">
                    <a:lumMod val="20000"/>
                    <a:lumOff val="80000"/>
                  </a:srgbClr>
                </a:solidFill>
                <a:latin typeface="Exo" panose="02000303000000000000" pitchFamily="50" charset="0"/>
              </a:rPr>
              <a:t>when this is accomplished,</a:t>
            </a:r>
            <a:r>
              <a:rPr lang="en-AU" sz="2400" b="1" u="sng" dirty="0">
                <a:solidFill>
                  <a:srgbClr val="FFC000">
                    <a:lumMod val="20000"/>
                    <a:lumOff val="80000"/>
                  </a:srgbClr>
                </a:solidFill>
                <a:latin typeface="Exo" panose="02000303000000000000" pitchFamily="50" charset="0"/>
              </a:rPr>
              <a:t> </a:t>
            </a:r>
            <a:r>
              <a:rPr lang="en-AU" sz="2400" b="1" i="1" u="sng" dirty="0">
                <a:solidFill>
                  <a:srgbClr val="FFC000">
                    <a:lumMod val="20000"/>
                    <a:lumOff val="80000"/>
                  </a:srgbClr>
                </a:solidFill>
                <a:latin typeface="Exo" panose="02000303000000000000" pitchFamily="50" charset="0"/>
              </a:rPr>
              <a:t>we reflect as in a mirror the glory of the Lord</a:t>
            </a:r>
            <a:r>
              <a:rPr lang="en-AU" sz="2400" b="1" u="sng" dirty="0">
                <a:solidFill>
                  <a:srgbClr val="FFC000">
                    <a:lumMod val="20000"/>
                    <a:lumOff val="80000"/>
                  </a:srgbClr>
                </a:solidFill>
                <a:latin typeface="Exo" panose="02000303000000000000" pitchFamily="50" charset="0"/>
              </a:rPr>
              <a:t>. That is, </a:t>
            </a:r>
            <a:r>
              <a:rPr lang="en-AU" sz="2400" b="1" i="1" u="sng" dirty="0">
                <a:solidFill>
                  <a:srgbClr val="FFC000">
                    <a:lumMod val="20000"/>
                    <a:lumOff val="80000"/>
                  </a:srgbClr>
                </a:solidFill>
                <a:latin typeface="Exo" panose="02000303000000000000" pitchFamily="50" charset="0"/>
              </a:rPr>
              <a:t>the character of the one who thus beholds Christ is so like His that one looking at him sees </a:t>
            </a:r>
            <a:r>
              <a:rPr lang="en-AU" sz="2400" b="1" i="1" u="sng" dirty="0">
                <a:solidFill>
                  <a:srgbClr val="FFC000">
                    <a:lumMod val="40000"/>
                    <a:lumOff val="60000"/>
                  </a:srgbClr>
                </a:solidFill>
                <a:latin typeface="Exo" panose="02000303000000000000" pitchFamily="50" charset="0"/>
              </a:rPr>
              <a:t>Christ's own character shining out as from a mirror</a:t>
            </a:r>
            <a:r>
              <a:rPr lang="en-AU" sz="2400" u="sng" dirty="0">
                <a:solidFill>
                  <a:srgbClr val="FFC000">
                    <a:lumMod val="40000"/>
                    <a:lumOff val="60000"/>
                  </a:srgbClr>
                </a:solidFill>
                <a:latin typeface="Exo" panose="02000303000000000000" pitchFamily="50" charset="0"/>
              </a:rPr>
              <a:t>. </a:t>
            </a:r>
            <a:r>
              <a:rPr lang="en-AU" sz="2400" u="sng" dirty="0">
                <a:solidFill>
                  <a:srgbClr val="FFC000">
                    <a:lumMod val="20000"/>
                    <a:lumOff val="80000"/>
                  </a:srgbClr>
                </a:solidFill>
                <a:latin typeface="Exo" panose="02000303000000000000" pitchFamily="50" charset="0"/>
              </a:rPr>
              <a:t>Imperceptibly to ourselves, </a:t>
            </a:r>
            <a:r>
              <a:rPr lang="en-AU" sz="2400" b="1" i="1" u="sng" dirty="0">
                <a:solidFill>
                  <a:srgbClr val="FFC000">
                    <a:lumMod val="40000"/>
                    <a:lumOff val="60000"/>
                  </a:srgbClr>
                </a:solidFill>
                <a:latin typeface="Exo" panose="02000303000000000000" pitchFamily="50" charset="0"/>
              </a:rPr>
              <a:t>we are changed day by day from our ways and will into the ways and will of Christ</a:t>
            </a:r>
            <a:r>
              <a:rPr lang="en-AU" sz="2400" u="sng" dirty="0">
                <a:solidFill>
                  <a:srgbClr val="FFC000">
                    <a:lumMod val="40000"/>
                    <a:lumOff val="60000"/>
                  </a:srgbClr>
                </a:solidFill>
                <a:latin typeface="Exo" panose="02000303000000000000" pitchFamily="50" charset="0"/>
              </a:rPr>
              <a:t>, </a:t>
            </a:r>
            <a:r>
              <a:rPr lang="en-AU" sz="2400" b="1" i="1" u="sng" dirty="0">
                <a:solidFill>
                  <a:srgbClr val="FFC000">
                    <a:lumMod val="40000"/>
                    <a:lumOff val="60000"/>
                  </a:srgbClr>
                </a:solidFill>
                <a:latin typeface="Exo" panose="02000303000000000000" pitchFamily="50" charset="0"/>
              </a:rPr>
              <a:t>into the loveliness of His character</a:t>
            </a:r>
            <a:r>
              <a:rPr lang="en-AU" sz="2400" b="1" i="1" u="sng" dirty="0">
                <a:solidFill>
                  <a:srgbClr val="FFC000">
                    <a:lumMod val="20000"/>
                    <a:lumOff val="80000"/>
                  </a:srgbClr>
                </a:solidFill>
                <a:latin typeface="Exo" panose="02000303000000000000" pitchFamily="50" charset="0"/>
              </a:rPr>
              <a:t>.</a:t>
            </a:r>
            <a:r>
              <a:rPr lang="en-AU" sz="2400" u="sng" dirty="0">
                <a:solidFill>
                  <a:srgbClr val="FFC000">
                    <a:lumMod val="20000"/>
                    <a:lumOff val="80000"/>
                  </a:srgbClr>
                </a:solidFill>
                <a:latin typeface="Exo" panose="02000303000000000000" pitchFamily="50" charset="0"/>
              </a:rPr>
              <a:t> </a:t>
            </a:r>
            <a:r>
              <a:rPr lang="en-AU" sz="2800" u="sng" dirty="0">
                <a:solidFill>
                  <a:srgbClr val="FFC000">
                    <a:lumMod val="20000"/>
                    <a:lumOff val="80000"/>
                  </a:srgbClr>
                </a:solidFill>
                <a:latin typeface="Exo" panose="02000303000000000000" pitchFamily="50" charset="0"/>
              </a:rPr>
              <a:t>Thus we grow up into Christ, and </a:t>
            </a:r>
            <a:r>
              <a:rPr lang="en-AU" sz="2800" b="1" u="sng" dirty="0">
                <a:solidFill>
                  <a:srgbClr val="FFC000">
                    <a:lumMod val="20000"/>
                    <a:lumOff val="80000"/>
                  </a:srgbClr>
                </a:solidFill>
                <a:latin typeface="Exo" panose="02000303000000000000" pitchFamily="50" charset="0"/>
              </a:rPr>
              <a:t>unconsciously reflect His image</a:t>
            </a:r>
            <a:r>
              <a:rPr lang="en-AU" sz="2400" dirty="0">
                <a:solidFill>
                  <a:srgbClr val="FFC000">
                    <a:lumMod val="20000"/>
                    <a:lumOff val="80000"/>
                  </a:srgbClr>
                </a:solidFill>
                <a:latin typeface="Exo" panose="02000303000000000000" pitchFamily="50" charset="0"/>
              </a:rPr>
              <a:t>” </a:t>
            </a:r>
            <a:r>
              <a:rPr lang="en-AU" sz="1400" dirty="0">
                <a:solidFill>
                  <a:srgbClr val="FFC000">
                    <a:lumMod val="20000"/>
                    <a:lumOff val="80000"/>
                  </a:srgbClr>
                </a:solidFill>
                <a:latin typeface="Exo" panose="02000303000000000000" pitchFamily="50" charset="0"/>
              </a:rPr>
              <a:t>{HP 337.3}</a:t>
            </a:r>
          </a:p>
        </p:txBody>
      </p:sp>
      <p:sp>
        <p:nvSpPr>
          <p:cNvPr id="2" name="Rectangle 1"/>
          <p:cNvSpPr/>
          <p:nvPr/>
        </p:nvSpPr>
        <p:spPr>
          <a:xfrm>
            <a:off x="123092" y="2590799"/>
            <a:ext cx="11873523" cy="757130"/>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en-AU" sz="2000" b="1" dirty="0">
                <a:solidFill>
                  <a:srgbClr val="FFC000">
                    <a:lumMod val="20000"/>
                    <a:lumOff val="80000"/>
                  </a:srgbClr>
                </a:solidFill>
                <a:latin typeface="Exo" panose="02000503000000000000" pitchFamily="50" charset="0"/>
                <a:cs typeface="Arial" panose="020B0604020202020204" pitchFamily="34" charset="0"/>
              </a:rPr>
              <a:t>“</a:t>
            </a:r>
            <a:r>
              <a:rPr lang="en-AU" sz="2400" b="1" dirty="0">
                <a:solidFill>
                  <a:srgbClr val="FFC000">
                    <a:lumMod val="20000"/>
                    <a:lumOff val="80000"/>
                  </a:srgbClr>
                </a:solidFill>
                <a:latin typeface="Exo" panose="02000503000000000000" pitchFamily="50" charset="0"/>
                <a:cs typeface="Arial" panose="020B0604020202020204" pitchFamily="34" charset="0"/>
              </a:rPr>
              <a:t>To those </a:t>
            </a:r>
            <a:r>
              <a:rPr lang="en-AU" sz="2400" b="1" i="1" dirty="0">
                <a:solidFill>
                  <a:srgbClr val="FFC000">
                    <a:lumMod val="20000"/>
                    <a:lumOff val="80000"/>
                  </a:srgbClr>
                </a:solidFill>
                <a:latin typeface="Exo" panose="02000503000000000000" pitchFamily="50" charset="0"/>
                <a:cs typeface="Arial" panose="020B0604020202020204" pitchFamily="34" charset="0"/>
              </a:rPr>
              <a:t>the angel who unites in the proclamation of the third message is</a:t>
            </a:r>
            <a:r>
              <a:rPr lang="en-AU" sz="2400" b="1" dirty="0">
                <a:solidFill>
                  <a:srgbClr val="FFC000">
                    <a:lumMod val="20000"/>
                    <a:lumOff val="80000"/>
                  </a:srgbClr>
                </a:solidFill>
                <a:latin typeface="Exo" panose="02000503000000000000" pitchFamily="50" charset="0"/>
                <a:cs typeface="Arial" panose="020B0604020202020204" pitchFamily="34" charset="0"/>
              </a:rPr>
              <a:t> </a:t>
            </a:r>
            <a:r>
              <a:rPr lang="en-AU" sz="2400" b="1" i="1" dirty="0">
                <a:solidFill>
                  <a:srgbClr val="FFC000">
                    <a:lumMod val="20000"/>
                    <a:lumOff val="80000"/>
                  </a:srgbClr>
                </a:solidFill>
                <a:latin typeface="Exo" panose="02000503000000000000" pitchFamily="50" charset="0"/>
                <a:cs typeface="Arial" panose="020B0604020202020204" pitchFamily="34" charset="0"/>
              </a:rPr>
              <a:t>to lighten the whole earth with his glory…</a:t>
            </a:r>
            <a:r>
              <a:rPr lang="en-AU" sz="2400" dirty="0">
                <a:solidFill>
                  <a:srgbClr val="FFC000">
                    <a:lumMod val="20000"/>
                    <a:lumOff val="80000"/>
                  </a:srgbClr>
                </a:solidFill>
                <a:latin typeface="Exo" panose="02000503000000000000" pitchFamily="50" charset="0"/>
              </a:rPr>
              <a:t> </a:t>
            </a:r>
            <a:r>
              <a:rPr lang="en-AU" sz="1100" dirty="0">
                <a:solidFill>
                  <a:srgbClr val="FFC000">
                    <a:lumMod val="20000"/>
                    <a:lumOff val="80000"/>
                  </a:srgbClr>
                </a:solidFill>
                <a:latin typeface="Exo" panose="02000503000000000000" pitchFamily="50" charset="0"/>
              </a:rPr>
              <a:t>{GC 611.1}</a:t>
            </a:r>
            <a:endParaRPr lang="en-AU" sz="1100" b="1" i="1" dirty="0">
              <a:solidFill>
                <a:srgbClr val="FFC000">
                  <a:lumMod val="20000"/>
                  <a:lumOff val="80000"/>
                </a:srgbClr>
              </a:solidFill>
              <a:latin typeface="Exo" panose="02000503000000000000" pitchFamily="50" charset="0"/>
              <a:cs typeface="Arial" panose="020B0604020202020204" pitchFamily="34" charset="0"/>
            </a:endParaRPr>
          </a:p>
        </p:txBody>
      </p:sp>
    </p:spTree>
    <p:extLst>
      <p:ext uri="{BB962C8B-B14F-4D97-AF65-F5344CB8AC3E}">
        <p14:creationId xmlns:p14="http://schemas.microsoft.com/office/powerpoint/2010/main" val="32962466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1854" y="5850506"/>
            <a:ext cx="4437888" cy="934141"/>
          </a:xfrm>
          <a:prstGeom prst="rect">
            <a:avLst/>
          </a:prstGeom>
        </p:spPr>
      </p:pic>
      <p:pic>
        <p:nvPicPr>
          <p:cNvPr id="5" name="Picture 4"/>
          <p:cNvPicPr>
            <a:picLocks noChangeAspect="1"/>
          </p:cNvPicPr>
          <p:nvPr/>
        </p:nvPicPr>
        <p:blipFill>
          <a:blip r:embed="rId3"/>
          <a:stretch>
            <a:fillRect/>
          </a:stretch>
        </p:blipFill>
        <p:spPr>
          <a:xfrm>
            <a:off x="1053581" y="4903060"/>
            <a:ext cx="4574142" cy="951671"/>
          </a:xfrm>
          <a:prstGeom prst="rect">
            <a:avLst/>
          </a:prstGeom>
        </p:spPr>
      </p:pic>
      <p:pic>
        <p:nvPicPr>
          <p:cNvPr id="6" name="Picture 5"/>
          <p:cNvPicPr>
            <a:picLocks noChangeAspect="1"/>
          </p:cNvPicPr>
          <p:nvPr/>
        </p:nvPicPr>
        <p:blipFill>
          <a:blip r:embed="rId4"/>
          <a:stretch>
            <a:fillRect/>
          </a:stretch>
        </p:blipFill>
        <p:spPr>
          <a:xfrm>
            <a:off x="1904999" y="3973144"/>
            <a:ext cx="4510977" cy="929916"/>
          </a:xfrm>
          <a:prstGeom prst="rect">
            <a:avLst/>
          </a:prstGeom>
        </p:spPr>
      </p:pic>
      <p:pic>
        <p:nvPicPr>
          <p:cNvPr id="7" name="Picture 6"/>
          <p:cNvPicPr>
            <a:picLocks noChangeAspect="1"/>
          </p:cNvPicPr>
          <p:nvPr/>
        </p:nvPicPr>
        <p:blipFill>
          <a:blip r:embed="rId5"/>
          <a:stretch>
            <a:fillRect/>
          </a:stretch>
        </p:blipFill>
        <p:spPr>
          <a:xfrm>
            <a:off x="2501200" y="3054693"/>
            <a:ext cx="4661600" cy="929916"/>
          </a:xfrm>
          <a:prstGeom prst="rect">
            <a:avLst/>
          </a:prstGeom>
        </p:spPr>
      </p:pic>
      <p:pic>
        <p:nvPicPr>
          <p:cNvPr id="8" name="Picture 7"/>
          <p:cNvPicPr>
            <a:picLocks noChangeAspect="1"/>
          </p:cNvPicPr>
          <p:nvPr/>
        </p:nvPicPr>
        <p:blipFill>
          <a:blip r:embed="rId6"/>
          <a:stretch>
            <a:fillRect/>
          </a:stretch>
        </p:blipFill>
        <p:spPr>
          <a:xfrm>
            <a:off x="3200400" y="2069317"/>
            <a:ext cx="4731600" cy="985376"/>
          </a:xfrm>
          <a:prstGeom prst="rect">
            <a:avLst/>
          </a:prstGeom>
        </p:spPr>
      </p:pic>
      <p:pic>
        <p:nvPicPr>
          <p:cNvPr id="9" name="Picture 8"/>
          <p:cNvPicPr>
            <a:picLocks noChangeAspect="1"/>
          </p:cNvPicPr>
          <p:nvPr/>
        </p:nvPicPr>
        <p:blipFill>
          <a:blip r:embed="rId7"/>
          <a:stretch>
            <a:fillRect/>
          </a:stretch>
        </p:blipFill>
        <p:spPr>
          <a:xfrm>
            <a:off x="3886200" y="1148129"/>
            <a:ext cx="4800600" cy="923925"/>
          </a:xfrm>
          <a:prstGeom prst="rect">
            <a:avLst/>
          </a:prstGeom>
        </p:spPr>
      </p:pic>
      <p:pic>
        <p:nvPicPr>
          <p:cNvPr id="10" name="Picture 9"/>
          <p:cNvPicPr>
            <a:picLocks noChangeAspect="1"/>
          </p:cNvPicPr>
          <p:nvPr/>
        </p:nvPicPr>
        <p:blipFill>
          <a:blip r:embed="rId8"/>
          <a:stretch>
            <a:fillRect/>
          </a:stretch>
        </p:blipFill>
        <p:spPr>
          <a:xfrm>
            <a:off x="4648200" y="229678"/>
            <a:ext cx="4684222" cy="923925"/>
          </a:xfrm>
          <a:prstGeom prst="rect">
            <a:avLst/>
          </a:prstGeom>
        </p:spPr>
      </p:pic>
      <p:sp>
        <p:nvSpPr>
          <p:cNvPr id="11" name="Rectangle 10"/>
          <p:cNvSpPr/>
          <p:nvPr/>
        </p:nvSpPr>
        <p:spPr>
          <a:xfrm>
            <a:off x="5410200" y="5888524"/>
            <a:ext cx="3038856" cy="954107"/>
          </a:xfrm>
          <a:prstGeom prst="rect">
            <a:avLst/>
          </a:prstGeom>
        </p:spPr>
        <p:txBody>
          <a:bodyPr wrap="square">
            <a:spAutoFit/>
          </a:bodyPr>
          <a:lstStyle/>
          <a:p>
            <a:r>
              <a:rPr lang="en-AU" sz="32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1</a:t>
            </a:r>
            <a:r>
              <a:rPr lang="en-AU" sz="24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 – </a:t>
            </a:r>
            <a:r>
              <a:rPr lang="en-AU" sz="2400" b="1" dirty="0" smtClean="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FORGIVNESS - </a:t>
            </a:r>
            <a:r>
              <a:rPr lang="en-AU" sz="24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(REMISSION)</a:t>
            </a:r>
            <a:endParaRPr lang="en-AU" sz="2400" dirty="0">
              <a:solidFill>
                <a:prstClr val="white">
                  <a:lumMod val="75000"/>
                </a:prstClr>
              </a:solidFill>
            </a:endParaRPr>
          </a:p>
        </p:txBody>
      </p:sp>
      <p:sp>
        <p:nvSpPr>
          <p:cNvPr id="12" name="Rectangle 11"/>
          <p:cNvSpPr/>
          <p:nvPr/>
        </p:nvSpPr>
        <p:spPr>
          <a:xfrm>
            <a:off x="6100378" y="5172969"/>
            <a:ext cx="2738821" cy="323165"/>
          </a:xfrm>
          <a:prstGeom prst="rect">
            <a:avLst/>
          </a:prstGeom>
        </p:spPr>
        <p:txBody>
          <a:bodyPr wrap="square">
            <a:spAutoFit/>
          </a:bodyPr>
          <a:lstStyle/>
          <a:p>
            <a:pPr>
              <a:lnSpc>
                <a:spcPts val="1800"/>
              </a:lnSpc>
            </a:pPr>
            <a:r>
              <a:rPr lang="en-AU" sz="2800" b="1" dirty="0" smtClean="0">
                <a:solidFill>
                  <a:prstClr val="white">
                    <a:lumMod val="65000"/>
                  </a:prstClr>
                </a:solidFill>
                <a:latin typeface="Arial" panose="020B0604020202020204" pitchFamily="34" charset="0"/>
                <a:ea typeface="Calibri" panose="020F0502020204030204" pitchFamily="34" charset="0"/>
                <a:cs typeface="Arial" panose="020B0604020202020204" pitchFamily="34" charset="0"/>
              </a:rPr>
              <a:t>2 – </a:t>
            </a:r>
            <a:r>
              <a:rPr lang="en-AU" sz="2400" b="1" dirty="0" smtClean="0">
                <a:solidFill>
                  <a:prstClr val="white">
                    <a:lumMod val="65000"/>
                  </a:prstClr>
                </a:solidFill>
                <a:latin typeface="Arial" panose="020B0604020202020204" pitchFamily="34" charset="0"/>
                <a:ea typeface="Calibri" panose="020F0502020204030204" pitchFamily="34" charset="0"/>
                <a:cs typeface="Arial" panose="020B0604020202020204" pitchFamily="34" charset="0"/>
              </a:rPr>
              <a:t>CLEANING -</a:t>
            </a:r>
            <a:endParaRPr lang="en-AU" sz="2400" b="1" dirty="0">
              <a:solidFill>
                <a:prstClr val="white">
                  <a:lumMod val="65000"/>
                </a:prstClr>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6705600" y="4164917"/>
            <a:ext cx="2554778" cy="892552"/>
          </a:xfrm>
          <a:prstGeom prst="rect">
            <a:avLst/>
          </a:prstGeom>
        </p:spPr>
        <p:txBody>
          <a:bodyPr wrap="square">
            <a:spAutoFit/>
          </a:bodyPr>
          <a:lstStyle/>
          <a:p>
            <a:r>
              <a:rPr lang="en-AU" sz="2800" b="1" dirty="0" smtClean="0">
                <a:solidFill>
                  <a:prstClr val="white">
                    <a:lumMod val="75000"/>
                  </a:prstClr>
                </a:solidFill>
              </a:rPr>
              <a:t>3 </a:t>
            </a:r>
            <a:r>
              <a:rPr lang="en-AU" sz="24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lumMod val="75000"/>
                  </a:prstClr>
                </a:solidFill>
              </a:rPr>
              <a:t>JASTIFICATION  -</a:t>
            </a:r>
            <a:endParaRPr lang="en-AU" sz="2400" b="1" dirty="0">
              <a:solidFill>
                <a:prstClr val="white">
                  <a:lumMod val="75000"/>
                </a:prstClr>
              </a:solidFill>
            </a:endParaRPr>
          </a:p>
        </p:txBody>
      </p:sp>
      <p:sp>
        <p:nvSpPr>
          <p:cNvPr id="14" name="Rectangle 13"/>
          <p:cNvSpPr/>
          <p:nvPr/>
        </p:nvSpPr>
        <p:spPr>
          <a:xfrm>
            <a:off x="7553569" y="3268951"/>
            <a:ext cx="3048000" cy="430887"/>
          </a:xfrm>
          <a:prstGeom prst="rect">
            <a:avLst/>
          </a:prstGeom>
        </p:spPr>
        <p:txBody>
          <a:bodyPr wrap="square">
            <a:spAutoFit/>
          </a:bodyPr>
          <a:lstStyle/>
          <a:p>
            <a:r>
              <a:rPr lang="en-AU" sz="20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4 - </a:t>
            </a:r>
            <a:r>
              <a:rPr lang="en-AU" sz="22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RECONCILIATION</a:t>
            </a:r>
            <a:endParaRPr lang="en-AU" sz="2200" dirty="0">
              <a:solidFill>
                <a:prstClr val="white">
                  <a:lumMod val="85000"/>
                </a:prstClr>
              </a:solidFill>
            </a:endParaRPr>
          </a:p>
        </p:txBody>
      </p:sp>
      <p:sp>
        <p:nvSpPr>
          <p:cNvPr id="15" name="Rectangle 14"/>
          <p:cNvSpPr/>
          <p:nvPr/>
        </p:nvSpPr>
        <p:spPr>
          <a:xfrm flipH="1">
            <a:off x="8382000" y="2130779"/>
            <a:ext cx="3349845"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5 -  SANCTIFICATION   </a:t>
            </a:r>
            <a:endParaRPr lang="en-AU" sz="2000" dirty="0">
              <a:solidFill>
                <a:prstClr val="white"/>
              </a:solidFill>
            </a:endParaRPr>
          </a:p>
        </p:txBody>
      </p:sp>
      <p:sp>
        <p:nvSpPr>
          <p:cNvPr id="16" name="Rectangle 15"/>
          <p:cNvSpPr/>
          <p:nvPr/>
        </p:nvSpPr>
        <p:spPr>
          <a:xfrm>
            <a:off x="9061704" y="1275863"/>
            <a:ext cx="3060192"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6-</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REDEMTION</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AU" sz="2000" dirty="0">
              <a:solidFill>
                <a:prstClr val="white"/>
              </a:solidFill>
            </a:endParaRPr>
          </a:p>
        </p:txBody>
      </p:sp>
      <p:sp>
        <p:nvSpPr>
          <p:cNvPr id="17" name="Rectangle 16"/>
          <p:cNvSpPr/>
          <p:nvPr/>
        </p:nvSpPr>
        <p:spPr>
          <a:xfrm>
            <a:off x="9906000" y="1"/>
            <a:ext cx="2057400"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7-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VICTORY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AU" sz="2000" dirty="0">
              <a:solidFill>
                <a:prstClr val="white"/>
              </a:solidFill>
            </a:endParaRPr>
          </a:p>
        </p:txBody>
      </p:sp>
      <p:sp>
        <p:nvSpPr>
          <p:cNvPr id="18" name="Rectangle 17"/>
          <p:cNvSpPr/>
          <p:nvPr/>
        </p:nvSpPr>
        <p:spPr>
          <a:xfrm rot="18338449">
            <a:off x="-425213" y="4616645"/>
            <a:ext cx="2386592" cy="523220"/>
          </a:xfrm>
          <a:prstGeom prst="rect">
            <a:avLst/>
          </a:prstGeom>
        </p:spPr>
        <p:txBody>
          <a:bodyPr wrap="square">
            <a:spAutoFit/>
          </a:bodyPr>
          <a:lstStyle/>
          <a:p>
            <a:r>
              <a:rPr lang="en-AU" sz="2800" b="1" dirty="0">
                <a:solidFill>
                  <a:prstClr val="white">
                    <a:lumMod val="75000"/>
                  </a:prstClr>
                </a:solidFill>
              </a:rPr>
              <a:t>JASTIFICATION</a:t>
            </a:r>
          </a:p>
        </p:txBody>
      </p:sp>
      <p:sp>
        <p:nvSpPr>
          <p:cNvPr id="19" name="Rectangle 18"/>
          <p:cNvSpPr/>
          <p:nvPr/>
        </p:nvSpPr>
        <p:spPr>
          <a:xfrm>
            <a:off x="-40193" y="3420328"/>
            <a:ext cx="2541393" cy="430887"/>
          </a:xfrm>
          <a:prstGeom prst="rect">
            <a:avLst/>
          </a:prstGeom>
        </p:spPr>
        <p:txBody>
          <a:bodyPr wrap="square">
            <a:spAutoFit/>
          </a:bodyPr>
          <a:lstStyle/>
          <a:p>
            <a:r>
              <a:rPr lang="en-AU" sz="2200" b="1" dirty="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SANCTIFICATION</a:t>
            </a:r>
            <a:endParaRPr lang="en-AU" sz="2200" dirty="0">
              <a:solidFill>
                <a:prstClr val="white">
                  <a:lumMod val="85000"/>
                </a:prstClr>
              </a:solidFill>
            </a:endParaRPr>
          </a:p>
        </p:txBody>
      </p:sp>
      <p:sp>
        <p:nvSpPr>
          <p:cNvPr id="20" name="Rectangle 19"/>
          <p:cNvSpPr/>
          <p:nvPr/>
        </p:nvSpPr>
        <p:spPr>
          <a:xfrm>
            <a:off x="2150872" y="1531062"/>
            <a:ext cx="1735328" cy="461665"/>
          </a:xfrm>
          <a:prstGeom prst="rect">
            <a:avLst/>
          </a:prstGeom>
        </p:spPr>
        <p:txBody>
          <a:bodyPr wrap="square">
            <a:spAutoFit/>
          </a:bodyPr>
          <a:lstStyle/>
          <a:p>
            <a:r>
              <a:rPr lang="en-AU" sz="24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VICTORY</a:t>
            </a:r>
            <a:endParaRPr lang="en-AU" sz="2400" dirty="0">
              <a:solidFill>
                <a:prstClr val="white"/>
              </a:solidFill>
            </a:endParaRPr>
          </a:p>
        </p:txBody>
      </p:sp>
      <p:sp>
        <p:nvSpPr>
          <p:cNvPr id="21" name="Rectangle 20"/>
          <p:cNvSpPr/>
          <p:nvPr/>
        </p:nvSpPr>
        <p:spPr>
          <a:xfrm rot="10800000" flipH="1" flipV="1">
            <a:off x="188455" y="4305937"/>
            <a:ext cx="471129" cy="584775"/>
          </a:xfrm>
          <a:prstGeom prst="rect">
            <a:avLst/>
          </a:prstGeom>
        </p:spPr>
        <p:txBody>
          <a:bodyPr wrap="square">
            <a:spAutoFit/>
          </a:bodyPr>
          <a:lstStyle/>
          <a:p>
            <a:r>
              <a:rPr lang="en-AU" sz="32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1</a:t>
            </a:r>
            <a:r>
              <a:rPr lang="en-AU" sz="32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sz="3200" dirty="0">
              <a:solidFill>
                <a:prstClr val="black"/>
              </a:solidFill>
            </a:endParaRPr>
          </a:p>
        </p:txBody>
      </p:sp>
      <p:sp>
        <p:nvSpPr>
          <p:cNvPr id="22" name="Rectangle 21"/>
          <p:cNvSpPr/>
          <p:nvPr/>
        </p:nvSpPr>
        <p:spPr>
          <a:xfrm>
            <a:off x="1078981" y="2949528"/>
            <a:ext cx="688848" cy="584775"/>
          </a:xfrm>
          <a:prstGeom prst="rect">
            <a:avLst/>
          </a:prstGeom>
        </p:spPr>
        <p:txBody>
          <a:bodyPr wrap="square">
            <a:spAutoFit/>
          </a:bodyPr>
          <a:lstStyle/>
          <a:p>
            <a:r>
              <a:rPr lang="en-AU" sz="32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2</a:t>
            </a:r>
            <a:r>
              <a:rPr lang="en-AU"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dirty="0">
              <a:solidFill>
                <a:prstClr val="black"/>
              </a:solidFill>
            </a:endParaRPr>
          </a:p>
        </p:txBody>
      </p:sp>
      <p:sp>
        <p:nvSpPr>
          <p:cNvPr id="23" name="Rectangle 22"/>
          <p:cNvSpPr/>
          <p:nvPr/>
        </p:nvSpPr>
        <p:spPr>
          <a:xfrm>
            <a:off x="2743200" y="959093"/>
            <a:ext cx="597788" cy="584775"/>
          </a:xfrm>
          <a:prstGeom prst="rect">
            <a:avLst/>
          </a:prstGeom>
        </p:spPr>
        <p:txBody>
          <a:bodyPr wrap="square">
            <a:spAutoFit/>
          </a:bodyPr>
          <a:lstStyle/>
          <a:p>
            <a:r>
              <a:rPr lang="en-AU" sz="32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3</a:t>
            </a:r>
            <a:r>
              <a:rPr lang="en-AU" sz="3200"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sz="3200" dirty="0">
              <a:solidFill>
                <a:prstClr val="black"/>
              </a:solidFill>
            </a:endParaRPr>
          </a:p>
        </p:txBody>
      </p:sp>
      <p:sp>
        <p:nvSpPr>
          <p:cNvPr id="24" name="Rectangle 23"/>
          <p:cNvSpPr/>
          <p:nvPr/>
        </p:nvSpPr>
        <p:spPr>
          <a:xfrm>
            <a:off x="8449056" y="6003366"/>
            <a:ext cx="3133344" cy="461665"/>
          </a:xfrm>
          <a:prstGeom prst="rect">
            <a:avLst/>
          </a:prstGeom>
        </p:spPr>
        <p:txBody>
          <a:bodyPr wrap="square">
            <a:spAutoFit/>
          </a:bodyPr>
          <a:lstStyle/>
          <a:p>
            <a:r>
              <a:rPr lang="en-AU" sz="2400" b="1" dirty="0">
                <a:solidFill>
                  <a:prstClr val="white">
                    <a:lumMod val="75000"/>
                  </a:prstClr>
                </a:solidFill>
              </a:rPr>
              <a:t>THE FAITH OF CHRIST</a:t>
            </a:r>
            <a:endParaRPr lang="en-AU" sz="2400" dirty="0">
              <a:solidFill>
                <a:prstClr val="white">
                  <a:lumMod val="75000"/>
                </a:prstClr>
              </a:solidFill>
            </a:endParaRPr>
          </a:p>
        </p:txBody>
      </p:sp>
      <p:sp>
        <p:nvSpPr>
          <p:cNvPr id="25" name="Rectangle 24"/>
          <p:cNvSpPr/>
          <p:nvPr/>
        </p:nvSpPr>
        <p:spPr>
          <a:xfrm>
            <a:off x="8839200" y="5056868"/>
            <a:ext cx="2444685" cy="461665"/>
          </a:xfrm>
          <a:prstGeom prst="rect">
            <a:avLst/>
          </a:prstGeom>
        </p:spPr>
        <p:txBody>
          <a:bodyPr wrap="square">
            <a:spAutoFit/>
          </a:bodyPr>
          <a:lstStyle/>
          <a:p>
            <a:r>
              <a:rPr lang="en-AU" sz="2400" b="1" dirty="0">
                <a:solidFill>
                  <a:prstClr val="white">
                    <a:lumMod val="65000"/>
                  </a:prstClr>
                </a:solidFill>
              </a:rPr>
              <a:t>RIGHTEOUSNESS</a:t>
            </a:r>
            <a:endParaRPr lang="en-AU" sz="2400" dirty="0">
              <a:solidFill>
                <a:prstClr val="white">
                  <a:lumMod val="65000"/>
                </a:prstClr>
              </a:solidFill>
            </a:endParaRPr>
          </a:p>
        </p:txBody>
      </p:sp>
      <p:sp>
        <p:nvSpPr>
          <p:cNvPr id="26" name="Rectangle 25"/>
          <p:cNvSpPr/>
          <p:nvPr/>
        </p:nvSpPr>
        <p:spPr>
          <a:xfrm>
            <a:off x="9342673" y="4247037"/>
            <a:ext cx="2676501" cy="461665"/>
          </a:xfrm>
          <a:prstGeom prst="rect">
            <a:avLst/>
          </a:prstGeom>
        </p:spPr>
        <p:txBody>
          <a:bodyPr wrap="square">
            <a:spAutoFit/>
          </a:bodyPr>
          <a:lstStyle/>
          <a:p>
            <a:pPr algn="just"/>
            <a:r>
              <a:rPr lang="en-AU" sz="2400" b="1" dirty="0">
                <a:solidFill>
                  <a:prstClr val="white">
                    <a:lumMod val="75000"/>
                  </a:prstClr>
                </a:solidFill>
              </a:rPr>
              <a:t>I MAY KNOW HIM</a:t>
            </a:r>
            <a:endParaRPr lang="en-AU" sz="2400" dirty="0">
              <a:solidFill>
                <a:prstClr val="white">
                  <a:lumMod val="75000"/>
                </a:prstClr>
              </a:solidFill>
            </a:endParaRPr>
          </a:p>
        </p:txBody>
      </p:sp>
      <p:sp>
        <p:nvSpPr>
          <p:cNvPr id="27" name="Rectangle 26"/>
          <p:cNvSpPr/>
          <p:nvPr/>
        </p:nvSpPr>
        <p:spPr>
          <a:xfrm>
            <a:off x="10134600" y="3253699"/>
            <a:ext cx="2362200" cy="400110"/>
          </a:xfrm>
          <a:prstGeom prst="rect">
            <a:avLst/>
          </a:prstGeom>
        </p:spPr>
        <p:txBody>
          <a:bodyPr wrap="square">
            <a:spAutoFit/>
          </a:bodyPr>
          <a:lstStyle/>
          <a:p>
            <a:pPr algn="ctr"/>
            <a:r>
              <a:rPr lang="en-AU" sz="2000" b="1" dirty="0" smtClean="0">
                <a:solidFill>
                  <a:prstClr val="white">
                    <a:lumMod val="85000"/>
                  </a:prstClr>
                </a:solidFill>
              </a:rPr>
              <a:t>- RESURRECTION</a:t>
            </a:r>
            <a:endParaRPr lang="en-AU" sz="2000" dirty="0">
              <a:solidFill>
                <a:prstClr val="white">
                  <a:lumMod val="85000"/>
                </a:prstClr>
              </a:solidFill>
            </a:endParaRPr>
          </a:p>
        </p:txBody>
      </p:sp>
      <p:sp>
        <p:nvSpPr>
          <p:cNvPr id="28" name="Rectangle 27"/>
          <p:cNvSpPr/>
          <p:nvPr/>
        </p:nvSpPr>
        <p:spPr>
          <a:xfrm>
            <a:off x="8763000" y="2557806"/>
            <a:ext cx="3429000" cy="707886"/>
          </a:xfrm>
          <a:prstGeom prst="rect">
            <a:avLst/>
          </a:prstGeom>
        </p:spPr>
        <p:txBody>
          <a:bodyPr wrap="square">
            <a:spAutoFit/>
          </a:bodyPr>
          <a:lstStyle/>
          <a:p>
            <a:pPr algn="ctr"/>
            <a:r>
              <a:rPr lang="en-AU" sz="2000" b="1" dirty="0">
                <a:solidFill>
                  <a:prstClr val="white"/>
                </a:solidFill>
              </a:rPr>
              <a:t>THE FELLOWSHIP </a:t>
            </a:r>
            <a:r>
              <a:rPr lang="en-AU" sz="2000" b="1" dirty="0" smtClean="0">
                <a:solidFill>
                  <a:prstClr val="white"/>
                </a:solidFill>
              </a:rPr>
              <a:t>OF </a:t>
            </a:r>
            <a:r>
              <a:rPr lang="en-AU" sz="2000" b="1" dirty="0">
                <a:solidFill>
                  <a:prstClr val="white"/>
                </a:solidFill>
              </a:rPr>
              <a:t>HIS SUFFERINGS</a:t>
            </a:r>
            <a:endParaRPr lang="en-AU" sz="2000" dirty="0">
              <a:solidFill>
                <a:prstClr val="white"/>
              </a:solidFill>
            </a:endParaRPr>
          </a:p>
        </p:txBody>
      </p:sp>
      <p:sp>
        <p:nvSpPr>
          <p:cNvPr id="29" name="Rectangle 28"/>
          <p:cNvSpPr/>
          <p:nvPr/>
        </p:nvSpPr>
        <p:spPr>
          <a:xfrm>
            <a:off x="8852600" y="1707770"/>
            <a:ext cx="3339400" cy="369332"/>
          </a:xfrm>
          <a:prstGeom prst="rect">
            <a:avLst/>
          </a:prstGeom>
        </p:spPr>
        <p:txBody>
          <a:bodyPr wrap="square">
            <a:spAutoFit/>
          </a:bodyPr>
          <a:lstStyle/>
          <a:p>
            <a:r>
              <a:rPr lang="en-AU" b="1" dirty="0">
                <a:solidFill>
                  <a:prstClr val="white"/>
                </a:solidFill>
              </a:rPr>
              <a:t>CONFORMABLE UNTO HIS DEATH</a:t>
            </a:r>
            <a:endParaRPr lang="en-AU" dirty="0">
              <a:solidFill>
                <a:prstClr val="white"/>
              </a:solidFill>
            </a:endParaRPr>
          </a:p>
        </p:txBody>
      </p:sp>
      <p:sp>
        <p:nvSpPr>
          <p:cNvPr id="30" name="Rectangle 29"/>
          <p:cNvSpPr/>
          <p:nvPr/>
        </p:nvSpPr>
        <p:spPr>
          <a:xfrm>
            <a:off x="9260378" y="388515"/>
            <a:ext cx="3189530" cy="677108"/>
          </a:xfrm>
          <a:prstGeom prst="rect">
            <a:avLst/>
          </a:prstGeom>
        </p:spPr>
        <p:txBody>
          <a:bodyPr wrap="square">
            <a:spAutoFit/>
          </a:bodyPr>
          <a:lstStyle/>
          <a:p>
            <a:r>
              <a:rPr lang="en-AU" sz="2000" b="1" dirty="0" smtClean="0">
                <a:solidFill>
                  <a:prstClr val="white"/>
                </a:solidFill>
              </a:rPr>
              <a:t>        ATTAIN UNTO </a:t>
            </a:r>
            <a:r>
              <a:rPr lang="en-AU" sz="2000" b="1" dirty="0">
                <a:solidFill>
                  <a:prstClr val="white"/>
                </a:solidFill>
              </a:rPr>
              <a:t>THE </a:t>
            </a:r>
          </a:p>
          <a:p>
            <a:r>
              <a:rPr lang="en-AU" b="1" dirty="0">
                <a:solidFill>
                  <a:prstClr val="white"/>
                </a:solidFill>
              </a:rPr>
              <a:t>RESURRECTION </a:t>
            </a:r>
            <a:r>
              <a:rPr lang="en-AU" b="1" dirty="0" smtClean="0">
                <a:solidFill>
                  <a:prstClr val="white"/>
                </a:solidFill>
              </a:rPr>
              <a:t>OF </a:t>
            </a:r>
            <a:r>
              <a:rPr lang="en-AU" b="1" dirty="0">
                <a:solidFill>
                  <a:prstClr val="white"/>
                </a:solidFill>
              </a:rPr>
              <a:t>THE DEAD</a:t>
            </a:r>
            <a:endParaRPr lang="en-AU" dirty="0">
              <a:solidFill>
                <a:prstClr val="white"/>
              </a:solidFill>
            </a:endParaRPr>
          </a:p>
        </p:txBody>
      </p:sp>
      <p:pic>
        <p:nvPicPr>
          <p:cNvPr id="2" name="Picture 1"/>
          <p:cNvPicPr>
            <a:picLocks noChangeAspect="1"/>
          </p:cNvPicPr>
          <p:nvPr/>
        </p:nvPicPr>
        <p:blipFill>
          <a:blip r:embed="rId9"/>
          <a:stretch>
            <a:fillRect/>
          </a:stretch>
        </p:blipFill>
        <p:spPr>
          <a:xfrm>
            <a:off x="0" y="102436"/>
            <a:ext cx="1645854" cy="1149044"/>
          </a:xfrm>
          <a:prstGeom prst="rect">
            <a:avLst/>
          </a:prstGeom>
        </p:spPr>
      </p:pic>
      <p:sp>
        <p:nvSpPr>
          <p:cNvPr id="3" name="Rectangle 2"/>
          <p:cNvSpPr/>
          <p:nvPr/>
        </p:nvSpPr>
        <p:spPr>
          <a:xfrm>
            <a:off x="76200" y="-48768"/>
            <a:ext cx="4597400" cy="1107996"/>
          </a:xfrm>
          <a:prstGeom prst="rect">
            <a:avLst/>
          </a:prstGeom>
        </p:spPr>
        <p:txBody>
          <a:bodyPr wrap="square">
            <a:spAutoFit/>
          </a:bodyPr>
          <a:lstStyle/>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OLD TESTAMENT </a:t>
            </a:r>
          </a:p>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CEREMONIAL </a:t>
            </a:r>
            <a:r>
              <a:rPr lang="en-AU" sz="2200" b="1" dirty="0">
                <a:solidFill>
                  <a:srgbClr val="FFC000">
                    <a:lumMod val="20000"/>
                    <a:lumOff val="80000"/>
                  </a:srgbClr>
                </a:solidFill>
                <a:latin typeface="Arial" panose="020B0604020202020204" pitchFamily="34" charset="0"/>
                <a:cs typeface="Times New Roman" panose="02020603050405020304" pitchFamily="18" charset="0"/>
              </a:rPr>
              <a:t>STAGES </a:t>
            </a:r>
            <a:endParaRPr lang="en-AU" sz="2200" b="1" dirty="0" smtClean="0">
              <a:solidFill>
                <a:srgbClr val="FFC000">
                  <a:lumMod val="20000"/>
                  <a:lumOff val="80000"/>
                </a:srgbClr>
              </a:solidFill>
              <a:latin typeface="Arial" panose="020B0604020202020204" pitchFamily="34" charset="0"/>
              <a:cs typeface="Times New Roman" panose="02020603050405020304" pitchFamily="18" charset="0"/>
            </a:endParaRPr>
          </a:p>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OF </a:t>
            </a:r>
            <a:r>
              <a:rPr lang="en-AU" sz="2200" b="1" dirty="0">
                <a:solidFill>
                  <a:srgbClr val="FFC000">
                    <a:lumMod val="20000"/>
                    <a:lumOff val="80000"/>
                  </a:srgbClr>
                </a:solidFill>
                <a:latin typeface="Arial" panose="020B0604020202020204" pitchFamily="34" charset="0"/>
                <a:cs typeface="Times New Roman" panose="02020603050405020304" pitchFamily="18" charset="0"/>
              </a:rPr>
              <a:t>SPIRITUAL GROWING</a:t>
            </a:r>
            <a:endParaRPr lang="en-AU" sz="2200" b="1" dirty="0" smtClean="0">
              <a:solidFill>
                <a:srgbClr val="FFC000">
                  <a:lumMod val="20000"/>
                  <a:lumOff val="80000"/>
                </a:srgbClr>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289678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descr="John Bunyan by Thomas Sadler 1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1880325"/>
            <a:ext cx="1643185" cy="1801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c/Pilgrim%27s_Progress_first_edition_1678.jpg/800px-Pilgrim%27s_Progress_first_edition_16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399" y="3886200"/>
            <a:ext cx="1643185" cy="280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76199"/>
            <a:ext cx="8763000" cy="2062103"/>
          </a:xfrm>
          <a:prstGeom prst="rect">
            <a:avLst/>
          </a:prstGeom>
        </p:spPr>
        <p:txBody>
          <a:bodyPr wrap="square">
            <a:spAutoFit/>
          </a:bodyPr>
          <a:lstStyle/>
          <a:p>
            <a:pPr algn="ctr"/>
            <a:r>
              <a:rPr lang="en-AU" sz="3200" b="1" dirty="0">
                <a:solidFill>
                  <a:srgbClr val="FFC000">
                    <a:lumMod val="20000"/>
                    <a:lumOff val="80000"/>
                  </a:srgbClr>
                </a:solidFill>
                <a:latin typeface="Linux Libertine"/>
              </a:rPr>
              <a:t>THE PILGRIM'S PROGRESS</a:t>
            </a:r>
          </a:p>
          <a:p>
            <a:pPr algn="ctr"/>
            <a:r>
              <a:rPr lang="en-AU" sz="2800" b="1" dirty="0">
                <a:solidFill>
                  <a:srgbClr val="FFC000">
                    <a:lumMod val="20000"/>
                    <a:lumOff val="80000"/>
                  </a:srgbClr>
                </a:solidFill>
                <a:latin typeface="Linux Libertine"/>
              </a:rPr>
              <a:t>FROM THIS WORLD TO THAT WHICH IS TO COME</a:t>
            </a:r>
          </a:p>
          <a:p>
            <a:pPr algn="ctr"/>
            <a:r>
              <a:rPr lang="en-AU" sz="3200" b="1" dirty="0">
                <a:solidFill>
                  <a:srgbClr val="FFC000">
                    <a:lumMod val="20000"/>
                    <a:lumOff val="80000"/>
                  </a:srgbClr>
                </a:solidFill>
                <a:latin typeface="Linux Libertine"/>
              </a:rPr>
              <a:t>BY JOHN BUNYAN </a:t>
            </a:r>
          </a:p>
          <a:p>
            <a:pPr algn="ctr"/>
            <a:endParaRPr lang="en-AU" sz="3600" b="1" dirty="0">
              <a:solidFill>
                <a:srgbClr val="FFC000">
                  <a:lumMod val="20000"/>
                  <a:lumOff val="80000"/>
                </a:srgbClr>
              </a:solidFill>
              <a:latin typeface="Linux Libertine"/>
            </a:endParaRPr>
          </a:p>
        </p:txBody>
      </p:sp>
      <p:sp>
        <p:nvSpPr>
          <p:cNvPr id="6" name="Rectangle 5"/>
          <p:cNvSpPr/>
          <p:nvPr/>
        </p:nvSpPr>
        <p:spPr>
          <a:xfrm>
            <a:off x="76200" y="1371600"/>
            <a:ext cx="10134600" cy="5632311"/>
          </a:xfrm>
          <a:prstGeom prst="rect">
            <a:avLst/>
          </a:prstGeom>
        </p:spPr>
        <p:txBody>
          <a:bodyPr wrap="square">
            <a:spAutoFit/>
          </a:bodyPr>
          <a:lstStyle/>
          <a:p>
            <a:pPr eaLnBrk="0" fontAlgn="base" hangingPunct="0">
              <a:spcBef>
                <a:spcPct val="0"/>
              </a:spcBef>
              <a:spcAft>
                <a:spcPct val="0"/>
              </a:spcAft>
            </a:pPr>
            <a:r>
              <a:rPr lang="en-US" altLang="en-US" sz="1000" b="1" dirty="0">
                <a:solidFill>
                  <a:srgbClr val="FFC000">
                    <a:lumMod val="20000"/>
                    <a:lumOff val="80000"/>
                  </a:srgbClr>
                </a:solidFill>
                <a:cs typeface="Arial" panose="020B0604020202020204" pitchFamily="34" charset="0"/>
              </a:rPr>
              <a:t>A map of the places Pilgrim travels through on his progress; a fold-out map from an edition printed in England in 1778</a:t>
            </a:r>
            <a:endParaRPr lang="en-US" altLang="en-US" sz="1000" b="1" dirty="0">
              <a:solidFill>
                <a:srgbClr val="FFC000">
                  <a:lumMod val="20000"/>
                  <a:lumOff val="80000"/>
                </a:srgbClr>
              </a:solidFill>
            </a:endParaRP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City of Destruction, Christian's home, representative of the world (cf. Isaiah 19:18)</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Slough of Despond, the miry swamp on the way to the Wicket Gate; one of the hazards of the journey to the Celestial City. In the First Part, Christian falling into it, sank further under the weight of his sins (his burden) and his sense of their guilt.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Mount Sinai, a frightening mountain near the Village of Morality that threatens all who would go there.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Wicket Gate, the entry point of the straight and narrow way to the Celestial City. Pilgrims are required to enter by way of the Wicket Gate. Beelzebub's castle was built not very far from the Gate.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of the Interpreter, a type of spiritual museum to guide the pilgrims to the Celestial City, emblematic of Calvary and the tomb of Christ.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Difficulty, both the hill and the road up is called "Difficulty"; it is flanked by two treacherous byways "Danger" and "Destruction." There are three choices: Christian takes "Difficulty" (the right way), and Formalist and Hypocrisy take the two other ways, which prove to be fatal dead ends.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Beautiful, a palace that serves as a rest stop for pilgrims to the Celestial City. It apparently sits atop the Hill Difficulty. From the House Beautiful one can see forward to the Delectable Mountains. It represents the Christian congregation, and Bunyan takes its name from a gate of the Jerusalem temple (Acts 3:2, 10).</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Humiliation, the Valley on the other side of the Hill Difficulty, going down into which is said to be extremely slippery by the House </a:t>
            </a:r>
            <a:r>
              <a:rPr lang="en-US" altLang="en-US" sz="1000" b="1" dirty="0" err="1">
                <a:solidFill>
                  <a:srgbClr val="FFC000">
                    <a:lumMod val="20000"/>
                    <a:lumOff val="80000"/>
                  </a:srgbClr>
                </a:solidFill>
                <a:cs typeface="Arial" panose="020B0604020202020204" pitchFamily="34" charset="0"/>
              </a:rPr>
              <a:t>Beautiful's</a:t>
            </a:r>
            <a:r>
              <a:rPr lang="en-US" altLang="en-US" sz="1000" b="1" dirty="0">
                <a:solidFill>
                  <a:srgbClr val="FFC000">
                    <a:lumMod val="20000"/>
                    <a:lumOff val="80000"/>
                  </a:srgbClr>
                </a:solidFill>
                <a:cs typeface="Arial" panose="020B0604020202020204" pitchFamily="34" charset="0"/>
              </a:rPr>
              <a:t> damsel Prudence. It is where Christian, protected by God's Armor, meets Apollyon and they had that dreadful, long fight where Christian was victorious over his enemy by impaling Apollyon on his Sword of the Spirit (Word of God) which caused the Foul Fiend to fly away. Apollyon met Christian in the place known as "Forgetful Green." This Valley had been a delight to the "Lord of the Hill", Jesus Christ, in his "state of humiliation."</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the Shadow of Death, a treacherous, devilish Valley filled with demons, dragons, fiends, satyrs, goblins, hobgoblins, monsters, creatures from the bottomless pit, beasts from the mouth of Hell, darkness, terror, and horror with a Slough of Despond,  bog on one side and a deep chasm/ditch on the other side of the King's Highway going through it (cf. Psalm 23:4).</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Gaius' Inn, a rest stop in the Second Part of the Pilgrim's Progress.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Vanity Fair, a city through which the King's Highway passes and the yearlong Fair that is held there.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Plain Ease, a pleasant area traversed by the pilgrims.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Lucre, location of a reputed silver mine that proves to be the place where By-Ends and his companions are lost.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Pillar of Salt, which was Lot's wife, who was turned into a pillar of salt when Sodom and Gomorrah were destroyed. The pilgrim's note that its location near the Hill Lucre is a fitting warning to those who are tempted by Demas to go into the Lucre silver mine.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River of God or River of the Water of Life, a place of solace for the pilgrims. It flows through a meadow, green all year long and filled with lush fruit trees. In the Second Part the Good Shepherd is found there to whom Christiana's grandchildren are entrusted.</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By-Path Meadow, the place leading to the grounds of Doubting Castle.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Doubting Castle, the home of Giant Despair and his Giantess wife, Diffidence; only one key could open its doors and gates, the key Promise.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Delectable Mountains, known as "Immanuel's Land." Lush country from whose heights one can see many delights and curiosities. It is inhabited by sheep and their shepherds, and from Mount Clear one can see the Celestial City.</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Enchanted Ground, an area through which the King's Highway passes that has air that makes pilgrims want to stop to sleep. If one goes to sleep in this place, one never wakes up. The shepherds of the Delectable Mountains warn pilgrims about this.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Land of Beulah, a lush garden area just this side of the River of Death.</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River of Death, the dreadful river that surrounds Mount Zion, deeper or shallower depending on the faith of the one traversing it.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Celestial City, the "Desired Country" of pilgrims, heaven, the dwelling place of the "Lord of the Hill", God. It is situated on Mount Zion.</a:t>
            </a:r>
          </a:p>
        </p:txBody>
      </p:sp>
      <p:pic>
        <p:nvPicPr>
          <p:cNvPr id="2058" name="Picture 10" descr="https://upload.wikimedia.org/wikipedia/commons/thumb/c/cc/Pilgrim%27s_Progress_map_small.JPG/220px-Pilgrim%27s_Progress_map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61" y="129317"/>
            <a:ext cx="316718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Bible pictures I 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7360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17659" y="4218788"/>
            <a:ext cx="8274341" cy="1138773"/>
          </a:xfrm>
          <a:prstGeom prst="rect">
            <a:avLst/>
          </a:prstGeom>
        </p:spPr>
        <p:txBody>
          <a:bodyPr wrap="square">
            <a:spAutoFit/>
          </a:bodyPr>
          <a:lstStyle/>
          <a:p>
            <a:r>
              <a:rPr lang="en-AU" sz="3400" b="1" dirty="0">
                <a:solidFill>
                  <a:srgbClr val="000000"/>
                </a:solidFill>
                <a:latin typeface="Lucida Handwriting" panose="03010101010101010101" pitchFamily="66" charset="0"/>
              </a:rPr>
              <a:t>OF THE FAITHFUL ONE, WHO FOLLOW THE EXAMPLE OF CHRIST</a:t>
            </a:r>
            <a:endParaRPr lang="en-AU" sz="3400" dirty="0">
              <a:solidFill>
                <a:prstClr val="black"/>
              </a:solidFill>
              <a:latin typeface="Lucida Handwriting" panose="03010101010101010101" pitchFamily="66" charset="0"/>
            </a:endParaRPr>
          </a:p>
        </p:txBody>
      </p:sp>
    </p:spTree>
    <p:extLst>
      <p:ext uri="{BB962C8B-B14F-4D97-AF65-F5344CB8AC3E}">
        <p14:creationId xmlns:p14="http://schemas.microsoft.com/office/powerpoint/2010/main" val="33246411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28600"/>
            <a:ext cx="9982200" cy="1569660"/>
          </a:xfrm>
          <a:prstGeom prst="rect">
            <a:avLst/>
          </a:prstGeom>
        </p:spPr>
        <p:txBody>
          <a:bodyPr wrap="square">
            <a:spAutoFit/>
          </a:bodyPr>
          <a:lstStyle/>
          <a:p>
            <a:pPr algn="ctr" defTabSz="457200"/>
            <a:r>
              <a:rPr lang="en-AU" sz="4800" b="1" dirty="0">
                <a:solidFill>
                  <a:prstClr val="black"/>
                </a:solidFill>
                <a:latin typeface="Exo" panose="02000503000000000000" pitchFamily="50" charset="0"/>
                <a:ea typeface="Calibri" panose="020F0502020204030204" pitchFamily="34" charset="0"/>
                <a:cs typeface="Arial" panose="020B0604020202020204" pitchFamily="34" charset="0"/>
              </a:rPr>
              <a:t>MAKE PLAIN</a:t>
            </a:r>
            <a:r>
              <a:rPr lang="en-AU" sz="4800" b="1" dirty="0">
                <a:solidFill>
                  <a:prstClr val="black"/>
                </a:solidFill>
                <a:latin typeface="Exo" panose="02000503000000000000" pitchFamily="50" charset="0"/>
                <a:ea typeface="Calibri" panose="020F0502020204030204" pitchFamily="34" charset="0"/>
              </a:rPr>
              <a:t> </a:t>
            </a:r>
          </a:p>
          <a:p>
            <a:pPr algn="ctr" defTabSz="457200"/>
            <a:r>
              <a:rPr lang="en-AU" sz="4800" b="1" dirty="0">
                <a:solidFill>
                  <a:prstClr val="black"/>
                </a:solidFill>
                <a:latin typeface="Exo" panose="02000503000000000000" pitchFamily="50" charset="0"/>
                <a:ea typeface="Calibri" panose="020F0502020204030204" pitchFamily="34" charset="0"/>
                <a:cs typeface="Arial" panose="020B0604020202020204" pitchFamily="34" charset="0"/>
              </a:rPr>
              <a:t>THE PLAN OF SALVATION</a:t>
            </a:r>
            <a:endParaRPr lang="en-AU" sz="4800" dirty="0">
              <a:solidFill>
                <a:prstClr val="black"/>
              </a:solidFill>
              <a:latin typeface="Exo" panose="02000503000000000000" pitchFamily="50"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6892"/>
            <a:ext cx="12192000" cy="6868510"/>
          </a:xfrm>
          <a:prstGeom prst="rect">
            <a:avLst/>
          </a:prstGeom>
        </p:spPr>
      </p:pic>
      <p:pic>
        <p:nvPicPr>
          <p:cNvPr id="5" name="Picture 4"/>
          <p:cNvPicPr>
            <a:picLocks noChangeAspect="1"/>
          </p:cNvPicPr>
          <p:nvPr/>
        </p:nvPicPr>
        <p:blipFill>
          <a:blip r:embed="rId3"/>
          <a:stretch>
            <a:fillRect/>
          </a:stretch>
        </p:blipFill>
        <p:spPr>
          <a:xfrm>
            <a:off x="8213935" y="2037370"/>
            <a:ext cx="4153037" cy="1392995"/>
          </a:xfrm>
          <a:prstGeom prst="rect">
            <a:avLst/>
          </a:prstGeom>
        </p:spPr>
      </p:pic>
      <p:pic>
        <p:nvPicPr>
          <p:cNvPr id="6" name="Picture 5"/>
          <p:cNvPicPr>
            <a:picLocks noChangeAspect="1"/>
          </p:cNvPicPr>
          <p:nvPr/>
        </p:nvPicPr>
        <p:blipFill>
          <a:blip r:embed="rId4"/>
          <a:stretch>
            <a:fillRect/>
          </a:stretch>
        </p:blipFill>
        <p:spPr>
          <a:xfrm>
            <a:off x="86946" y="87731"/>
            <a:ext cx="990600" cy="925699"/>
          </a:xfrm>
          <a:prstGeom prst="rect">
            <a:avLst/>
          </a:prstGeom>
        </p:spPr>
      </p:pic>
      <p:sp>
        <p:nvSpPr>
          <p:cNvPr id="2" name="Rectangle 1"/>
          <p:cNvSpPr/>
          <p:nvPr/>
        </p:nvSpPr>
        <p:spPr>
          <a:xfrm>
            <a:off x="8305524" y="3071590"/>
            <a:ext cx="3718187" cy="1351267"/>
          </a:xfrm>
          <a:prstGeom prst="rect">
            <a:avLst/>
          </a:prstGeom>
        </p:spPr>
        <p:txBody>
          <a:bodyPr wrap="square">
            <a:spAutoFit/>
          </a:bodyPr>
          <a:lstStyle/>
          <a:p>
            <a:pPr algn="ctr" defTabSz="457200">
              <a:lnSpc>
                <a:spcPct val="107000"/>
              </a:lnSpc>
              <a:spcAft>
                <a:spcPts val="800"/>
              </a:spcAft>
            </a:pPr>
            <a:r>
              <a:rPr lang="en-AU" sz="2800" b="1" dirty="0">
                <a:solidFill>
                  <a:srgbClr val="FFC000">
                    <a:lumMod val="20000"/>
                    <a:lumOff val="80000"/>
                  </a:srgbClr>
                </a:solidFill>
                <a:latin typeface="Lucida Handwriting" panose="03010101010101010101" pitchFamily="66" charset="0"/>
                <a:ea typeface="Microsoft JhengHei" panose="020B0604030504040204" pitchFamily="34" charset="-120"/>
                <a:cs typeface="Times New Roman" panose="02020603050405020304" pitchFamily="18" charset="0"/>
              </a:rPr>
              <a:t>PART 4</a:t>
            </a:r>
          </a:p>
          <a:p>
            <a:pPr algn="ctr" defTabSz="457200">
              <a:lnSpc>
                <a:spcPct val="107000"/>
              </a:lnSpc>
              <a:spcAft>
                <a:spcPts val="800"/>
              </a:spcAft>
            </a:pPr>
            <a:endParaRPr lang="en-AU" sz="2800" b="1" dirty="0">
              <a:solidFill>
                <a:srgbClr val="5AA6C0">
                  <a:lumMod val="20000"/>
                  <a:lumOff val="80000"/>
                </a:srgbClr>
              </a:solidFill>
              <a:latin typeface="Lucida Handwriting" panose="03010101010101010101" pitchFamily="66" charset="0"/>
              <a:ea typeface="Microsoft JhengHei" panose="020B0604030504040204" pitchFamily="34" charset="-120"/>
              <a:cs typeface="Times New Roman" panose="02020603050405020304" pitchFamily="18" charset="0"/>
            </a:endParaRPr>
          </a:p>
          <a:p>
            <a:pPr algn="just" defTabSz="457200">
              <a:lnSpc>
                <a:spcPct val="107000"/>
              </a:lnSpc>
              <a:spcAft>
                <a:spcPts val="800"/>
              </a:spcAft>
            </a:pPr>
            <a:endParaRPr lang="en-AU" sz="800" dirty="0">
              <a:solidFill>
                <a:prstClr val="white"/>
              </a:solidFill>
              <a:latin typeface="Lucida Handwriting" panose="03010101010101010101" pitchFamily="66" charset="0"/>
              <a:ea typeface="Microsoft JhengHei" panose="020B0604030504040204" pitchFamily="34" charset="-120"/>
              <a:cs typeface="Times New Roman" panose="02020603050405020304" pitchFamily="18" charset="0"/>
            </a:endParaRPr>
          </a:p>
        </p:txBody>
      </p:sp>
      <p:sp>
        <p:nvSpPr>
          <p:cNvPr id="7" name="Rectangle 6"/>
          <p:cNvSpPr/>
          <p:nvPr/>
        </p:nvSpPr>
        <p:spPr>
          <a:xfrm>
            <a:off x="7701094" y="3554413"/>
            <a:ext cx="4490905" cy="1015663"/>
          </a:xfrm>
          <a:prstGeom prst="rect">
            <a:avLst/>
          </a:prstGeom>
        </p:spPr>
        <p:txBody>
          <a:bodyPr wrap="square">
            <a:spAutoFit/>
          </a:bodyPr>
          <a:lstStyle/>
          <a:p>
            <a:pPr algn="ctr" defTabSz="457200"/>
            <a:r>
              <a:rPr lang="en-AU" sz="2000" b="1" dirty="0">
                <a:solidFill>
                  <a:srgbClr val="FFC000">
                    <a:lumMod val="20000"/>
                    <a:lumOff val="80000"/>
                  </a:srgbClr>
                </a:solidFill>
                <a:latin typeface="Lucida Handwriting" panose="03010101010101010101" pitchFamily="66" charset="0"/>
              </a:rPr>
              <a:t>SPIRITUAL PROCESS OF TRANSFORMATION IN THREE</a:t>
            </a:r>
          </a:p>
          <a:p>
            <a:pPr algn="ctr" defTabSz="457200"/>
            <a:r>
              <a:rPr lang="en-AU" sz="2000" b="1" dirty="0">
                <a:solidFill>
                  <a:srgbClr val="FFC000">
                    <a:lumMod val="20000"/>
                    <a:lumOff val="80000"/>
                  </a:srgbClr>
                </a:solidFill>
                <a:latin typeface="Lucida Handwriting" panose="03010101010101010101" pitchFamily="66" charset="0"/>
              </a:rPr>
              <a:t>FUNDAMENTAL STEPS</a:t>
            </a:r>
          </a:p>
        </p:txBody>
      </p:sp>
      <p:sp>
        <p:nvSpPr>
          <p:cNvPr id="8" name="Rectangle 7"/>
          <p:cNvSpPr/>
          <p:nvPr/>
        </p:nvSpPr>
        <p:spPr>
          <a:xfrm>
            <a:off x="7248165" y="5837439"/>
            <a:ext cx="4987578" cy="853567"/>
          </a:xfrm>
          <a:prstGeom prst="rect">
            <a:avLst/>
          </a:prstGeom>
        </p:spPr>
        <p:txBody>
          <a:bodyPr wrap="square">
            <a:spAutoFit/>
          </a:bodyPr>
          <a:lstStyle/>
          <a:p>
            <a:pPr algn="ctr" defTabSz="457200">
              <a:lnSpc>
                <a:spcPct val="107000"/>
              </a:lnSpc>
              <a:spcAft>
                <a:spcPts val="800"/>
              </a:spcAft>
            </a:pPr>
            <a:r>
              <a:rPr lang="en-AU" sz="2000" b="1" dirty="0">
                <a:solidFill>
                  <a:srgbClr val="5AA6C0">
                    <a:lumMod val="20000"/>
                    <a:lumOff val="80000"/>
                  </a:srgbClr>
                </a:solidFill>
                <a:ea typeface="Calibri" panose="020F0502020204030204" pitchFamily="34" charset="0"/>
                <a:cs typeface="Times New Roman" panose="02020603050405020304" pitchFamily="18" charset="0"/>
              </a:rPr>
              <a:t>“THE TRUTH AS IT IS” - STUDY PROGRAM </a:t>
            </a:r>
          </a:p>
          <a:p>
            <a:pPr algn="ctr" defTabSz="457200">
              <a:lnSpc>
                <a:spcPct val="107000"/>
              </a:lnSpc>
              <a:spcAft>
                <a:spcPts val="800"/>
              </a:spcAft>
            </a:pPr>
            <a:r>
              <a:rPr lang="en-AU" sz="2000" b="1" dirty="0">
                <a:solidFill>
                  <a:srgbClr val="5AA6C0">
                    <a:lumMod val="20000"/>
                    <a:lumOff val="80000"/>
                  </a:srgbClr>
                </a:solidFill>
                <a:ea typeface="Calibri" panose="020F0502020204030204" pitchFamily="34" charset="0"/>
                <a:cs typeface="Times New Roman" panose="02020603050405020304" pitchFamily="18" charset="0"/>
              </a:rPr>
              <a:t>   CHRIST IS COMING SOON – ARE WE READY?</a:t>
            </a:r>
            <a:endParaRPr lang="en-AU" sz="1600" b="1" dirty="0">
              <a:solidFill>
                <a:srgbClr val="5AA6C0">
                  <a:lumMod val="20000"/>
                  <a:lumOff val="80000"/>
                </a:srgbClr>
              </a:solidFill>
              <a:ea typeface="Calibri" panose="020F0502020204030204" pitchFamily="34" charset="0"/>
              <a:cs typeface="Times New Roman" panose="02020603050405020304" pitchFamily="18" charset="0"/>
            </a:endParaRPr>
          </a:p>
        </p:txBody>
      </p:sp>
      <p:sp>
        <p:nvSpPr>
          <p:cNvPr id="10" name="Rectangle 9"/>
          <p:cNvSpPr/>
          <p:nvPr/>
        </p:nvSpPr>
        <p:spPr>
          <a:xfrm>
            <a:off x="6748272" y="4570077"/>
            <a:ext cx="5487471" cy="1384995"/>
          </a:xfrm>
          <a:prstGeom prst="rect">
            <a:avLst/>
          </a:prstGeom>
        </p:spPr>
        <p:txBody>
          <a:bodyPr wrap="square">
            <a:spAutoFit/>
          </a:bodyPr>
          <a:lstStyle/>
          <a:p>
            <a:pPr algn="ctr"/>
            <a:r>
              <a:rPr lang="en-AU" sz="2800" b="1" dirty="0">
                <a:solidFill>
                  <a:srgbClr val="FFC000"/>
                </a:solidFill>
                <a:latin typeface="Lucida Handwriting" panose="03010101010101010101" pitchFamily="66" charset="0"/>
              </a:rPr>
              <a:t>CHRIST’S AND </a:t>
            </a:r>
          </a:p>
          <a:p>
            <a:pPr algn="ctr"/>
            <a:r>
              <a:rPr lang="en-AU" sz="2800" b="1" dirty="0">
                <a:solidFill>
                  <a:srgbClr val="FFC000"/>
                </a:solidFill>
                <a:latin typeface="Lucida Handwriting" panose="03010101010101010101" pitchFamily="66" charset="0"/>
              </a:rPr>
              <a:t>OURS THREE MAIN STEPS OF VICTORY</a:t>
            </a:r>
          </a:p>
        </p:txBody>
      </p:sp>
    </p:spTree>
    <p:extLst>
      <p:ext uri="{BB962C8B-B14F-4D97-AF65-F5344CB8AC3E}">
        <p14:creationId xmlns:p14="http://schemas.microsoft.com/office/powerpoint/2010/main" val="229011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2013284"/>
            <a:ext cx="6874041" cy="3600986"/>
          </a:xfrm>
          <a:prstGeom prst="rect">
            <a:avLst/>
          </a:prstGeom>
        </p:spPr>
        <p:txBody>
          <a:bodyPr wrap="square">
            <a:spAutoFit/>
          </a:bodyPr>
          <a:lstStyle/>
          <a:p>
            <a:pPr algn="just" defTabSz="457200"/>
            <a:endParaRPr lang="en-AU" b="1" baseline="30000" dirty="0">
              <a:solidFill>
                <a:srgbClr val="000000"/>
              </a:solidFill>
              <a:latin typeface="system-ui"/>
            </a:endParaRPr>
          </a:p>
          <a:p>
            <a:pPr algn="just" defTabSz="457200"/>
            <a:r>
              <a:rPr lang="en-AU" b="1" dirty="0">
                <a:solidFill>
                  <a:srgbClr val="000000"/>
                </a:solidFill>
                <a:latin typeface="system-ui"/>
              </a:rPr>
              <a:t> 1. of the tribe of     JUDAH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2. of the  tribe of   REUBEN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3. of the tribe of       GAD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4. of the tribe of    ASHER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5. of the tribe of  </a:t>
            </a:r>
            <a:r>
              <a:rPr lang="en-AU" sz="1600" b="1" dirty="0">
                <a:solidFill>
                  <a:srgbClr val="000000"/>
                </a:solidFill>
                <a:latin typeface="system-ui"/>
              </a:rPr>
              <a:t>NAPHTALI</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6. of the tribe of  </a:t>
            </a:r>
            <a:r>
              <a:rPr lang="en-AU" sz="1400" b="1" dirty="0">
                <a:solidFill>
                  <a:srgbClr val="000000"/>
                </a:solidFill>
                <a:latin typeface="system-ui"/>
              </a:rPr>
              <a:t>MANASSEH</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7. of the tribe of     </a:t>
            </a:r>
            <a:r>
              <a:rPr lang="en-AU" sz="1600" b="1" dirty="0">
                <a:solidFill>
                  <a:srgbClr val="000000"/>
                </a:solidFill>
                <a:latin typeface="system-ui"/>
              </a:rPr>
              <a:t>SIMEON</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8. of the tribe of         </a:t>
            </a:r>
            <a:r>
              <a:rPr lang="en-AU" sz="1600" b="1" dirty="0">
                <a:solidFill>
                  <a:srgbClr val="000000"/>
                </a:solidFill>
                <a:latin typeface="system-ui"/>
              </a:rPr>
              <a:t>LEVI</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 9.  of the tribe  of     </a:t>
            </a:r>
            <a:r>
              <a:rPr lang="en-AU" sz="1600" b="1" dirty="0">
                <a:solidFill>
                  <a:srgbClr val="000000"/>
                </a:solidFill>
                <a:latin typeface="system-ui"/>
              </a:rPr>
              <a:t>ISSACHAR</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  </a:t>
            </a:r>
          </a:p>
          <a:p>
            <a:pPr algn="just" defTabSz="457200"/>
            <a:r>
              <a:rPr lang="en-AU" b="1" dirty="0">
                <a:solidFill>
                  <a:srgbClr val="000000"/>
                </a:solidFill>
                <a:latin typeface="system-ui"/>
              </a:rPr>
              <a:t>10. of the tribe of    </a:t>
            </a:r>
            <a:r>
              <a:rPr lang="en-AU" sz="1600" b="1" dirty="0">
                <a:solidFill>
                  <a:srgbClr val="000000"/>
                </a:solidFill>
                <a:latin typeface="system-ui"/>
              </a:rPr>
              <a:t>ZEBULUN</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11. of the tribe of      </a:t>
            </a:r>
            <a:r>
              <a:rPr lang="en-AU" sz="1600" b="1" dirty="0">
                <a:solidFill>
                  <a:srgbClr val="000000"/>
                </a:solidFill>
                <a:latin typeface="system-ui"/>
              </a:rPr>
              <a:t>JOSEPH</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a:t>
            </a:r>
            <a:br>
              <a:rPr lang="en-AU" b="1" dirty="0">
                <a:solidFill>
                  <a:srgbClr val="000000"/>
                </a:solidFill>
                <a:latin typeface="system-ui"/>
              </a:rPr>
            </a:br>
            <a:r>
              <a:rPr lang="en-AU" b="1" dirty="0">
                <a:solidFill>
                  <a:srgbClr val="000000"/>
                </a:solidFill>
                <a:latin typeface="system-ui"/>
              </a:rPr>
              <a:t>12. of the  tribe of      </a:t>
            </a:r>
            <a:r>
              <a:rPr lang="en-AU" sz="1600" b="1" dirty="0">
                <a:solidFill>
                  <a:srgbClr val="000000"/>
                </a:solidFill>
                <a:latin typeface="system-ui"/>
              </a:rPr>
              <a:t>BENJAMIN</a:t>
            </a:r>
            <a:r>
              <a:rPr lang="en-AU" b="1" dirty="0">
                <a:solidFill>
                  <a:srgbClr val="000000"/>
                </a:solidFill>
                <a:latin typeface="system-ui"/>
              </a:rPr>
              <a:t> twelve thousand  </a:t>
            </a:r>
            <a:r>
              <a:rPr lang="en-AU" b="1" i="1" dirty="0">
                <a:solidFill>
                  <a:srgbClr val="000000"/>
                </a:solidFill>
                <a:latin typeface="system-ui"/>
              </a:rPr>
              <a:t>were</a:t>
            </a:r>
            <a:r>
              <a:rPr lang="en-AU" b="1" dirty="0">
                <a:solidFill>
                  <a:srgbClr val="000000"/>
                </a:solidFill>
                <a:latin typeface="system-ui"/>
              </a:rPr>
              <a:t> sealed.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3" y="2326105"/>
            <a:ext cx="2502567" cy="1981200"/>
          </a:xfrm>
          <a:prstGeom prst="rect">
            <a:avLst/>
          </a:prstGeom>
        </p:spPr>
      </p:pic>
      <p:sp>
        <p:nvSpPr>
          <p:cNvPr id="6" name="Rectangle 5"/>
          <p:cNvSpPr/>
          <p:nvPr/>
        </p:nvSpPr>
        <p:spPr>
          <a:xfrm>
            <a:off x="192506" y="1259305"/>
            <a:ext cx="11734799" cy="646331"/>
          </a:xfrm>
          <a:prstGeom prst="rect">
            <a:avLst/>
          </a:prstGeom>
        </p:spPr>
        <p:txBody>
          <a:bodyPr wrap="square">
            <a:spAutoFit/>
          </a:bodyPr>
          <a:lstStyle/>
          <a:p>
            <a:pPr algn="just" defTabSz="457200"/>
            <a:r>
              <a:rPr lang="en-AU" b="1" baseline="30000" dirty="0">
                <a:solidFill>
                  <a:srgbClr val="000000"/>
                </a:solidFill>
                <a:latin typeface="system-ui"/>
              </a:rPr>
              <a:t>4 </a:t>
            </a:r>
            <a:r>
              <a:rPr lang="en-AU" b="1" dirty="0">
                <a:solidFill>
                  <a:srgbClr val="000000"/>
                </a:solidFill>
                <a:latin typeface="system-ui"/>
              </a:rPr>
              <a:t>AND I HEARD THE NUMBER OF THOSE WHO WERE SEALED. ONE HUNDRED </a:t>
            </a:r>
            <a:r>
              <a:rPr lang="en-AU" b="1" i="1" dirty="0">
                <a:solidFill>
                  <a:srgbClr val="000000"/>
                </a:solidFill>
                <a:latin typeface="system-ui"/>
              </a:rPr>
              <a:t>AND</a:t>
            </a:r>
            <a:r>
              <a:rPr lang="en-AU" b="1" dirty="0">
                <a:solidFill>
                  <a:srgbClr val="000000"/>
                </a:solidFill>
                <a:latin typeface="system-ui"/>
              </a:rPr>
              <a:t> FORTY-FOUR THOUSAND OF ALL THE TRIBES OF THE CHILDREN OF ISRAEL </a:t>
            </a:r>
            <a:r>
              <a:rPr lang="en-AU" b="1" i="1" dirty="0">
                <a:solidFill>
                  <a:srgbClr val="000000"/>
                </a:solidFill>
                <a:latin typeface="system-ui"/>
              </a:rPr>
              <a:t>WERE</a:t>
            </a:r>
            <a:r>
              <a:rPr lang="en-AU" b="1" dirty="0">
                <a:solidFill>
                  <a:srgbClr val="000000"/>
                </a:solidFill>
                <a:latin typeface="system-ui"/>
              </a:rPr>
              <a:t> SEALED:</a:t>
            </a:r>
          </a:p>
        </p:txBody>
      </p:sp>
      <p:sp>
        <p:nvSpPr>
          <p:cNvPr id="7" name="Rectangle 6"/>
          <p:cNvSpPr/>
          <p:nvPr/>
        </p:nvSpPr>
        <p:spPr>
          <a:xfrm>
            <a:off x="4932947" y="838836"/>
            <a:ext cx="2396725" cy="400110"/>
          </a:xfrm>
          <a:prstGeom prst="rect">
            <a:avLst/>
          </a:prstGeom>
        </p:spPr>
        <p:txBody>
          <a:bodyPr wrap="square">
            <a:spAutoFit/>
          </a:bodyPr>
          <a:lstStyle/>
          <a:p>
            <a:pPr defTabSz="457200"/>
            <a:r>
              <a:rPr lang="en-AU" sz="2000" b="1" dirty="0">
                <a:solidFill>
                  <a:prstClr val="black"/>
                </a:solidFill>
              </a:rPr>
              <a:t>Revelation 7:4-8</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841" y="2326105"/>
            <a:ext cx="2654968" cy="1981200"/>
          </a:xfrm>
          <a:prstGeom prst="rect">
            <a:avLst/>
          </a:prstGeom>
        </p:spPr>
      </p:pic>
      <p:sp>
        <p:nvSpPr>
          <p:cNvPr id="9" name="Rectangle 8"/>
          <p:cNvSpPr/>
          <p:nvPr/>
        </p:nvSpPr>
        <p:spPr>
          <a:xfrm>
            <a:off x="88232" y="1"/>
            <a:ext cx="12103767" cy="830997"/>
          </a:xfrm>
          <a:prstGeom prst="rect">
            <a:avLst/>
          </a:prstGeom>
        </p:spPr>
        <p:txBody>
          <a:bodyPr wrap="square">
            <a:spAutoFit/>
          </a:bodyPr>
          <a:lstStyle/>
          <a:p>
            <a:pPr algn="ctr" defTabSz="457200"/>
            <a:r>
              <a:rPr lang="en-AU" sz="2400" b="1" dirty="0">
                <a:solidFill>
                  <a:srgbClr val="000000"/>
                </a:solidFill>
                <a:latin typeface="system-ui"/>
              </a:rPr>
              <a:t>ONE HUNDRED </a:t>
            </a:r>
            <a:r>
              <a:rPr lang="en-AU" sz="2400" b="1" i="1" dirty="0">
                <a:solidFill>
                  <a:srgbClr val="000000"/>
                </a:solidFill>
                <a:latin typeface="system-ui"/>
              </a:rPr>
              <a:t>AND</a:t>
            </a:r>
            <a:r>
              <a:rPr lang="en-AU" sz="2400" b="1" dirty="0">
                <a:solidFill>
                  <a:srgbClr val="000000"/>
                </a:solidFill>
                <a:latin typeface="system-ui"/>
              </a:rPr>
              <a:t> FORTY-FOUR THOUSAND </a:t>
            </a:r>
          </a:p>
          <a:p>
            <a:pPr algn="ctr" defTabSz="457200"/>
            <a:r>
              <a:rPr lang="en-AU" sz="2400" b="1" dirty="0">
                <a:solidFill>
                  <a:srgbClr val="000000"/>
                </a:solidFill>
                <a:latin typeface="system-ui"/>
              </a:rPr>
              <a:t>OF ALL THE TRIBES OF THE CHILDREN OF ISRAEL</a:t>
            </a:r>
            <a:endParaRPr lang="en-AU" sz="2400" dirty="0">
              <a:solidFill>
                <a:prstClr val="white"/>
              </a:solidFill>
            </a:endParaRPr>
          </a:p>
        </p:txBody>
      </p:sp>
    </p:spTree>
    <p:extLst>
      <p:ext uri="{BB962C8B-B14F-4D97-AF65-F5344CB8AC3E}">
        <p14:creationId xmlns:p14="http://schemas.microsoft.com/office/powerpoint/2010/main" val="3437242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12115800" cy="1015663"/>
          </a:xfrm>
          <a:prstGeom prst="rect">
            <a:avLst/>
          </a:prstGeom>
        </p:spPr>
        <p:txBody>
          <a:bodyPr wrap="square">
            <a:spAutoFit/>
          </a:bodyPr>
          <a:lstStyle/>
          <a:p>
            <a:pPr algn="ctr"/>
            <a:r>
              <a:rPr lang="es-419" sz="6000" b="1" dirty="0">
                <a:solidFill>
                  <a:srgbClr val="FFC000">
                    <a:lumMod val="20000"/>
                    <a:lumOff val="80000"/>
                  </a:srgbClr>
                </a:solidFill>
                <a:latin typeface="Exo" panose="02000503000000000000" pitchFamily="50" charset="0"/>
                <a:ea typeface="Microsoft Sans Serif" panose="020B0604020202020204" pitchFamily="34" charset="0"/>
                <a:cs typeface="Arial" panose="020B0604020202020204" pitchFamily="34" charset="0"/>
              </a:rPr>
              <a:t>PREPARE YOURSELF FOR THE RAIN</a:t>
            </a:r>
            <a:endParaRPr lang="en-AU" sz="1600" dirty="0">
              <a:solidFill>
                <a:srgbClr val="FFC000">
                  <a:lumMod val="20000"/>
                  <a:lumOff val="80000"/>
                </a:srgbClr>
              </a:solidFill>
            </a:endParaRPr>
          </a:p>
        </p:txBody>
      </p:sp>
      <p:sp>
        <p:nvSpPr>
          <p:cNvPr id="6" name="Rectangle 5"/>
          <p:cNvSpPr/>
          <p:nvPr/>
        </p:nvSpPr>
        <p:spPr>
          <a:xfrm>
            <a:off x="685800" y="1066800"/>
            <a:ext cx="10744200" cy="1754326"/>
          </a:xfrm>
          <a:prstGeom prst="rect">
            <a:avLst/>
          </a:prstGeom>
        </p:spPr>
        <p:txBody>
          <a:bodyPr wrap="square">
            <a:spAutoFit/>
          </a:bodyPr>
          <a:lstStyle/>
          <a:p>
            <a:pPr algn="just"/>
            <a:r>
              <a:rPr lang="en-AU" sz="3600" b="1" dirty="0">
                <a:solidFill>
                  <a:srgbClr val="FFC000">
                    <a:lumMod val="20000"/>
                    <a:lumOff val="80000"/>
                  </a:srgbClr>
                </a:solidFill>
                <a:latin typeface="Exo" panose="02000503000000000000" pitchFamily="50" charset="0"/>
              </a:rPr>
              <a:t>“Let my teaching drop </a:t>
            </a:r>
            <a:r>
              <a:rPr lang="en-AU" sz="3600" b="1" i="1" dirty="0">
                <a:solidFill>
                  <a:srgbClr val="FFC000">
                    <a:lumMod val="20000"/>
                    <a:lumOff val="80000"/>
                  </a:srgbClr>
                </a:solidFill>
                <a:latin typeface="Exo" panose="02000503000000000000" pitchFamily="50" charset="0"/>
              </a:rPr>
              <a:t>as the rain</a:t>
            </a:r>
            <a:r>
              <a:rPr lang="en-AU" sz="3600" b="1" dirty="0">
                <a:solidFill>
                  <a:srgbClr val="FFC000">
                    <a:lumMod val="20000"/>
                    <a:lumOff val="80000"/>
                  </a:srgbClr>
                </a:solidFill>
                <a:latin typeface="Exo" panose="02000503000000000000" pitchFamily="50" charset="0"/>
              </a:rPr>
              <a:t>, My speech distil </a:t>
            </a:r>
            <a:r>
              <a:rPr lang="en-AU" sz="3600" b="1" dirty="0" smtClean="0">
                <a:solidFill>
                  <a:srgbClr val="FFC000">
                    <a:lumMod val="20000"/>
                    <a:lumOff val="80000"/>
                  </a:srgbClr>
                </a:solidFill>
                <a:latin typeface="Exo" panose="02000503000000000000" pitchFamily="50" charset="0"/>
              </a:rPr>
              <a:t>1. </a:t>
            </a:r>
            <a:r>
              <a:rPr lang="en-AU" sz="3600" b="1" i="1" u="sng" dirty="0" smtClean="0">
                <a:solidFill>
                  <a:srgbClr val="FFC000">
                    <a:lumMod val="20000"/>
                    <a:lumOff val="80000"/>
                  </a:srgbClr>
                </a:solidFill>
                <a:latin typeface="Exo" panose="02000503000000000000" pitchFamily="50" charset="0"/>
              </a:rPr>
              <a:t>as </a:t>
            </a:r>
            <a:r>
              <a:rPr lang="en-AU" sz="3600" b="1" i="1" u="sng" dirty="0">
                <a:solidFill>
                  <a:srgbClr val="FFC000">
                    <a:lumMod val="20000"/>
                    <a:lumOff val="80000"/>
                  </a:srgbClr>
                </a:solidFill>
                <a:latin typeface="Exo" panose="02000503000000000000" pitchFamily="50" charset="0"/>
              </a:rPr>
              <a:t>the dew</a:t>
            </a:r>
            <a:r>
              <a:rPr lang="en-AU" sz="3600" b="1" dirty="0">
                <a:solidFill>
                  <a:srgbClr val="FFC000">
                    <a:lumMod val="20000"/>
                    <a:lumOff val="80000"/>
                  </a:srgbClr>
                </a:solidFill>
                <a:latin typeface="Exo" panose="02000503000000000000" pitchFamily="50" charset="0"/>
              </a:rPr>
              <a:t>, </a:t>
            </a:r>
            <a:r>
              <a:rPr lang="en-AU" sz="3600" b="1" dirty="0" smtClean="0">
                <a:solidFill>
                  <a:srgbClr val="FFC000">
                    <a:lumMod val="20000"/>
                    <a:lumOff val="80000"/>
                  </a:srgbClr>
                </a:solidFill>
                <a:latin typeface="Exo" panose="02000503000000000000" pitchFamily="50" charset="0"/>
              </a:rPr>
              <a:t>2. as </a:t>
            </a:r>
            <a:r>
              <a:rPr lang="en-AU" sz="3600" b="1" i="1" u="sng" dirty="0">
                <a:solidFill>
                  <a:srgbClr val="FFC000">
                    <a:lumMod val="20000"/>
                    <a:lumOff val="80000"/>
                  </a:srgbClr>
                </a:solidFill>
                <a:latin typeface="Exo" panose="02000503000000000000" pitchFamily="50" charset="0"/>
              </a:rPr>
              <a:t>raindrops</a:t>
            </a:r>
            <a:r>
              <a:rPr lang="en-AU" sz="3600" b="1" dirty="0">
                <a:solidFill>
                  <a:srgbClr val="FFC000">
                    <a:lumMod val="20000"/>
                    <a:lumOff val="80000"/>
                  </a:srgbClr>
                </a:solidFill>
                <a:latin typeface="Exo" panose="02000503000000000000" pitchFamily="50" charset="0"/>
              </a:rPr>
              <a:t> on the tender herb, And </a:t>
            </a:r>
            <a:r>
              <a:rPr lang="en-AU" sz="3600" b="1" dirty="0" smtClean="0">
                <a:solidFill>
                  <a:srgbClr val="FFC000">
                    <a:lumMod val="20000"/>
                    <a:lumOff val="80000"/>
                  </a:srgbClr>
                </a:solidFill>
                <a:latin typeface="Exo" panose="02000503000000000000" pitchFamily="50" charset="0"/>
              </a:rPr>
              <a:t>3. </a:t>
            </a:r>
            <a:r>
              <a:rPr lang="en-AU" sz="3600" b="1" i="1" u="sng" dirty="0" smtClean="0">
                <a:solidFill>
                  <a:srgbClr val="FFC000">
                    <a:lumMod val="20000"/>
                    <a:lumOff val="80000"/>
                  </a:srgbClr>
                </a:solidFill>
                <a:latin typeface="Exo" panose="02000503000000000000" pitchFamily="50" charset="0"/>
              </a:rPr>
              <a:t>as </a:t>
            </a:r>
            <a:r>
              <a:rPr lang="en-AU" sz="3600" b="1" i="1" u="sng" dirty="0">
                <a:solidFill>
                  <a:srgbClr val="FFC000">
                    <a:lumMod val="20000"/>
                    <a:lumOff val="80000"/>
                  </a:srgbClr>
                </a:solidFill>
                <a:latin typeface="Exo" panose="02000503000000000000" pitchFamily="50" charset="0"/>
              </a:rPr>
              <a:t>showers on the grass</a:t>
            </a:r>
            <a:r>
              <a:rPr lang="en-AU" sz="3600" b="1" u="sng" dirty="0">
                <a:solidFill>
                  <a:srgbClr val="FFC000">
                    <a:lumMod val="20000"/>
                    <a:lumOff val="80000"/>
                  </a:srgbClr>
                </a:solidFill>
                <a:latin typeface="Exo" panose="02000503000000000000" pitchFamily="50" charset="0"/>
              </a:rPr>
              <a:t>.”</a:t>
            </a:r>
          </a:p>
        </p:txBody>
      </p:sp>
      <p:sp>
        <p:nvSpPr>
          <p:cNvPr id="7" name="Rectangle 6"/>
          <p:cNvSpPr/>
          <p:nvPr/>
        </p:nvSpPr>
        <p:spPr>
          <a:xfrm>
            <a:off x="4724400" y="2286000"/>
            <a:ext cx="3352800" cy="523221"/>
          </a:xfrm>
          <a:prstGeom prst="rect">
            <a:avLst/>
          </a:prstGeom>
        </p:spPr>
        <p:txBody>
          <a:bodyPr wrap="square">
            <a:spAutoFit/>
          </a:bodyPr>
          <a:lstStyle/>
          <a:p>
            <a:pPr algn="r"/>
            <a:r>
              <a:rPr lang="en-AU" sz="2800" b="1" dirty="0">
                <a:solidFill>
                  <a:srgbClr val="FFC000">
                    <a:lumMod val="20000"/>
                    <a:lumOff val="80000"/>
                  </a:srgbClr>
                </a:solidFill>
                <a:latin typeface="Exo" panose="02000503000000000000" pitchFamily="50" charset="0"/>
              </a:rPr>
              <a:t>Deuteronomy 32:2</a:t>
            </a:r>
          </a:p>
        </p:txBody>
      </p:sp>
      <p:pic>
        <p:nvPicPr>
          <p:cNvPr id="2" name="Picture 1"/>
          <p:cNvPicPr>
            <a:picLocks noChangeAspect="1"/>
          </p:cNvPicPr>
          <p:nvPr/>
        </p:nvPicPr>
        <p:blipFill>
          <a:blip r:embed="rId2"/>
          <a:stretch>
            <a:fillRect/>
          </a:stretch>
        </p:blipFill>
        <p:spPr>
          <a:xfrm>
            <a:off x="1676400" y="3048000"/>
            <a:ext cx="8643977" cy="3486404"/>
          </a:xfrm>
          <a:prstGeom prst="rect">
            <a:avLst/>
          </a:prstGeom>
        </p:spPr>
      </p:pic>
    </p:spTree>
    <p:extLst>
      <p:ext uri="{BB962C8B-B14F-4D97-AF65-F5344CB8AC3E}">
        <p14:creationId xmlns:p14="http://schemas.microsoft.com/office/powerpoint/2010/main" val="293651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8991600" cy="1540933"/>
          </a:xfrm>
        </p:spPr>
        <p:txBody>
          <a:bodyPr>
            <a:normAutofit/>
          </a:bodyPr>
          <a:lstStyle/>
          <a:p>
            <a:pPr algn="ctr"/>
            <a:r>
              <a:rPr lang="en-AU" b="1" dirty="0">
                <a:solidFill>
                  <a:schemeClr val="accent4">
                    <a:lumMod val="20000"/>
                    <a:lumOff val="80000"/>
                  </a:schemeClr>
                </a:solidFill>
              </a:rPr>
              <a:t>ON THE THIRD DAY </a:t>
            </a:r>
            <a:r>
              <a:rPr lang="en-AU" b="1" dirty="0" smtClean="0">
                <a:solidFill>
                  <a:schemeClr val="accent4">
                    <a:lumMod val="20000"/>
                    <a:lumOff val="80000"/>
                  </a:schemeClr>
                </a:solidFill>
              </a:rPr>
              <a:t/>
            </a:r>
            <a:br>
              <a:rPr lang="en-AU" b="1" dirty="0" smtClean="0">
                <a:solidFill>
                  <a:schemeClr val="accent4">
                    <a:lumMod val="20000"/>
                    <a:lumOff val="80000"/>
                  </a:schemeClr>
                </a:solidFill>
              </a:rPr>
            </a:br>
            <a:r>
              <a:rPr lang="en-AU" b="1" dirty="0" smtClean="0">
                <a:solidFill>
                  <a:schemeClr val="accent4">
                    <a:lumMod val="20000"/>
                    <a:lumOff val="80000"/>
                  </a:schemeClr>
                </a:solidFill>
              </a:rPr>
              <a:t>HE </a:t>
            </a:r>
            <a:r>
              <a:rPr lang="en-AU" b="1" dirty="0">
                <a:solidFill>
                  <a:schemeClr val="accent4">
                    <a:lumMod val="20000"/>
                    <a:lumOff val="80000"/>
                  </a:schemeClr>
                </a:solidFill>
              </a:rPr>
              <a:t>WILL RAISE US UP</a:t>
            </a:r>
          </a:p>
        </p:txBody>
      </p:sp>
      <p:sp>
        <p:nvSpPr>
          <p:cNvPr id="3" name="Content Placeholder 2"/>
          <p:cNvSpPr>
            <a:spLocks noGrp="1"/>
          </p:cNvSpPr>
          <p:nvPr>
            <p:ph idx="1"/>
          </p:nvPr>
        </p:nvSpPr>
        <p:spPr>
          <a:xfrm>
            <a:off x="3200400" y="1540932"/>
            <a:ext cx="8610600" cy="5164667"/>
          </a:xfrm>
        </p:spPr>
        <p:txBody>
          <a:bodyPr>
            <a:normAutofit fontScale="77500" lnSpcReduction="20000"/>
          </a:bodyPr>
          <a:lstStyle/>
          <a:p>
            <a:pPr algn="just"/>
            <a:r>
              <a:rPr lang="en-AU" sz="3100" i="1" dirty="0" smtClean="0">
                <a:solidFill>
                  <a:schemeClr val="accent4">
                    <a:lumMod val="20000"/>
                    <a:lumOff val="80000"/>
                  </a:schemeClr>
                </a:solidFill>
                <a:latin typeface="Times New Roman" panose="02020603050405020304" pitchFamily="18" charset="0"/>
                <a:cs typeface="Times New Roman" panose="02020603050405020304" pitchFamily="18" charset="0"/>
              </a:rPr>
              <a:t>“</a:t>
            </a:r>
            <a:r>
              <a:rPr lang="en-AU" sz="3100" dirty="0">
                <a:solidFill>
                  <a:schemeClr val="accent4">
                    <a:lumMod val="20000"/>
                    <a:lumOff val="80000"/>
                  </a:schemeClr>
                </a:solidFill>
                <a:latin typeface="Times New Roman" panose="02020603050405020304" pitchFamily="18" charset="0"/>
                <a:cs typeface="Times New Roman" panose="02020603050405020304" pitchFamily="18" charset="0"/>
              </a:rPr>
              <a:t>So they said, “The God of the Hebrews has met with us. Please, </a:t>
            </a:r>
            <a:r>
              <a:rPr lang="en-AU" sz="3100" b="1" i="1" dirty="0">
                <a:solidFill>
                  <a:schemeClr val="accent4">
                    <a:lumMod val="20000"/>
                    <a:lumOff val="80000"/>
                  </a:schemeClr>
                </a:solidFill>
                <a:latin typeface="Times New Roman" panose="02020603050405020304" pitchFamily="18" charset="0"/>
                <a:cs typeface="Times New Roman" panose="02020603050405020304" pitchFamily="18" charset="0"/>
              </a:rPr>
              <a:t>let us go three days’ journey into the desert and sacrifice to the Lord our God</a:t>
            </a:r>
            <a:r>
              <a:rPr lang="en-AU" sz="3100" dirty="0">
                <a:solidFill>
                  <a:schemeClr val="accent4">
                    <a:lumMod val="20000"/>
                    <a:lumOff val="80000"/>
                  </a:schemeClr>
                </a:solidFill>
                <a:latin typeface="Times New Roman" panose="02020603050405020304" pitchFamily="18" charset="0"/>
                <a:cs typeface="Times New Roman" panose="02020603050405020304" pitchFamily="18" charset="0"/>
              </a:rPr>
              <a:t>, lest He fall upon us with pestilence or with the sword</a:t>
            </a:r>
            <a:r>
              <a:rPr lang="en-AU" sz="3100" dirty="0" smtClean="0">
                <a:solidFill>
                  <a:schemeClr val="accent4">
                    <a:lumMod val="20000"/>
                    <a:lumOff val="80000"/>
                  </a:schemeClr>
                </a:solidFill>
                <a:latin typeface="Times New Roman" panose="02020603050405020304" pitchFamily="18" charset="0"/>
                <a:cs typeface="Times New Roman" panose="02020603050405020304" pitchFamily="18" charset="0"/>
              </a:rPr>
              <a:t>.”</a:t>
            </a:r>
            <a:r>
              <a:rPr lang="en-AU" sz="3100" dirty="0">
                <a:solidFill>
                  <a:schemeClr val="accent4">
                    <a:lumMod val="75000"/>
                  </a:schemeClr>
                </a:solidFill>
                <a:latin typeface="Times New Roman" panose="02020603050405020304" pitchFamily="18" charset="0"/>
                <a:cs typeface="Times New Roman" panose="02020603050405020304" pitchFamily="18" charset="0"/>
              </a:rPr>
              <a:t> </a:t>
            </a:r>
            <a:r>
              <a:rPr lang="en-AU" sz="2900" b="1" dirty="0">
                <a:solidFill>
                  <a:schemeClr val="accent4">
                    <a:lumMod val="20000"/>
                    <a:lumOff val="80000"/>
                  </a:schemeClr>
                </a:solidFill>
                <a:latin typeface="Times New Roman" panose="02020603050405020304" pitchFamily="18" charset="0"/>
                <a:cs typeface="Times New Roman" panose="02020603050405020304" pitchFamily="18" charset="0"/>
              </a:rPr>
              <a:t>Exodus </a:t>
            </a:r>
            <a:r>
              <a:rPr lang="en-AU" sz="2900" b="1" dirty="0" smtClean="0">
                <a:solidFill>
                  <a:schemeClr val="accent4">
                    <a:lumMod val="20000"/>
                    <a:lumOff val="80000"/>
                  </a:schemeClr>
                </a:solidFill>
                <a:latin typeface="Times New Roman" panose="02020603050405020304" pitchFamily="18" charset="0"/>
                <a:cs typeface="Times New Roman" panose="02020603050405020304" pitchFamily="18" charset="0"/>
              </a:rPr>
              <a:t>5:3</a:t>
            </a:r>
          </a:p>
          <a:p>
            <a:pPr marL="0" indent="0" algn="just">
              <a:buNone/>
            </a:pPr>
            <a:endParaRPr lang="en-AU" sz="2900" i="1" dirty="0" smtClean="0">
              <a:solidFill>
                <a:schemeClr val="accent4">
                  <a:lumMod val="20000"/>
                  <a:lumOff val="80000"/>
                </a:schemeClr>
              </a:solidFill>
              <a:latin typeface="Times New Roman" panose="02020603050405020304" pitchFamily="18" charset="0"/>
              <a:cs typeface="Times New Roman" panose="02020603050405020304" pitchFamily="18" charset="0"/>
            </a:endParaRPr>
          </a:p>
          <a:p>
            <a:pPr algn="ctr"/>
            <a:r>
              <a:rPr lang="en-AU" sz="2900" b="1" dirty="0" smtClean="0">
                <a:solidFill>
                  <a:schemeClr val="accent4">
                    <a:lumMod val="20000"/>
                    <a:lumOff val="80000"/>
                  </a:schemeClr>
                </a:solidFill>
                <a:latin typeface="Times New Roman" panose="02020603050405020304" pitchFamily="18" charset="0"/>
                <a:cs typeface="Times New Roman" panose="02020603050405020304" pitchFamily="18" charset="0"/>
              </a:rPr>
              <a:t>HOW TO RETURN TO OUR LORD?</a:t>
            </a:r>
            <a:r>
              <a:rPr lang="en-AU" sz="2900" b="1" dirty="0">
                <a:solidFill>
                  <a:schemeClr val="accent4">
                    <a:lumMod val="20000"/>
                    <a:lumOff val="80000"/>
                  </a:schemeClr>
                </a:solidFill>
                <a:latin typeface="Times New Roman" panose="02020603050405020304" pitchFamily="18" charset="0"/>
                <a:cs typeface="Times New Roman" panose="02020603050405020304" pitchFamily="18" charset="0"/>
              </a:rPr>
              <a:t> Hosea 6: 1-3 </a:t>
            </a:r>
            <a:endParaRPr lang="en-AU" sz="2900" b="1" dirty="0" smtClean="0">
              <a:solidFill>
                <a:schemeClr val="accent4">
                  <a:lumMod val="20000"/>
                  <a:lumOff val="80000"/>
                </a:schemeClr>
              </a:solidFill>
              <a:latin typeface="Times New Roman" panose="02020603050405020304" pitchFamily="18" charset="0"/>
              <a:cs typeface="Times New Roman" panose="02020603050405020304" pitchFamily="18" charset="0"/>
            </a:endParaRPr>
          </a:p>
          <a:p>
            <a:pPr algn="just"/>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a:t>
            </a:r>
            <a:r>
              <a:rPr lang="en-AU" sz="3100" b="1" dirty="0">
                <a:solidFill>
                  <a:schemeClr val="accent4">
                    <a:lumMod val="20000"/>
                    <a:lumOff val="80000"/>
                  </a:schemeClr>
                </a:solidFill>
                <a:latin typeface="Times New Roman" panose="02020603050405020304" pitchFamily="18" charset="0"/>
                <a:cs typeface="Times New Roman" panose="02020603050405020304" pitchFamily="18" charset="0"/>
              </a:rPr>
              <a:t>Come, </a:t>
            </a:r>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and </a:t>
            </a:r>
            <a:r>
              <a:rPr lang="en-AU" sz="3600" b="1" dirty="0" smtClean="0">
                <a:solidFill>
                  <a:schemeClr val="accent4">
                    <a:lumMod val="20000"/>
                    <a:lumOff val="80000"/>
                  </a:schemeClr>
                </a:solidFill>
                <a:latin typeface="Times New Roman" panose="02020603050405020304" pitchFamily="18" charset="0"/>
                <a:cs typeface="Times New Roman" panose="02020603050405020304" pitchFamily="18" charset="0"/>
              </a:rPr>
              <a:t>1/ </a:t>
            </a:r>
            <a:r>
              <a:rPr lang="en-AU" sz="3100" b="1" i="1" u="sng" dirty="0">
                <a:solidFill>
                  <a:schemeClr val="accent4">
                    <a:lumMod val="20000"/>
                    <a:lumOff val="80000"/>
                  </a:schemeClr>
                </a:solidFill>
                <a:latin typeface="Times New Roman" panose="02020603050405020304" pitchFamily="18" charset="0"/>
                <a:cs typeface="Times New Roman" panose="02020603050405020304" pitchFamily="18" charset="0"/>
              </a:rPr>
              <a:t>let us return to the </a:t>
            </a:r>
            <a:r>
              <a:rPr lang="en-AU" sz="31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Lord</a:t>
            </a:r>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 For </a:t>
            </a:r>
            <a:r>
              <a:rPr lang="en-AU" sz="3600" b="1" dirty="0" smtClean="0">
                <a:solidFill>
                  <a:schemeClr val="accent4">
                    <a:lumMod val="20000"/>
                    <a:lumOff val="80000"/>
                  </a:schemeClr>
                </a:solidFill>
                <a:latin typeface="Times New Roman" panose="02020603050405020304" pitchFamily="18" charset="0"/>
                <a:cs typeface="Times New Roman" panose="02020603050405020304" pitchFamily="18" charset="0"/>
              </a:rPr>
              <a:t>2. </a:t>
            </a:r>
            <a:r>
              <a:rPr lang="en-AU" sz="31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He </a:t>
            </a:r>
            <a:r>
              <a:rPr lang="en-AU" sz="3100" b="1" i="1" u="sng" dirty="0">
                <a:solidFill>
                  <a:schemeClr val="accent4">
                    <a:lumMod val="20000"/>
                    <a:lumOff val="80000"/>
                  </a:schemeClr>
                </a:solidFill>
                <a:latin typeface="Times New Roman" panose="02020603050405020304" pitchFamily="18" charset="0"/>
                <a:cs typeface="Times New Roman" panose="02020603050405020304" pitchFamily="18" charset="0"/>
              </a:rPr>
              <a:t>has torn</a:t>
            </a:r>
            <a:r>
              <a:rPr lang="en-AU" sz="3100" b="1" dirty="0">
                <a:solidFill>
                  <a:schemeClr val="accent4">
                    <a:lumMod val="20000"/>
                    <a:lumOff val="80000"/>
                  </a:schemeClr>
                </a:solidFill>
                <a:latin typeface="Times New Roman" panose="02020603050405020304" pitchFamily="18" charset="0"/>
                <a:cs typeface="Times New Roman" panose="02020603050405020304" pitchFamily="18" charset="0"/>
              </a:rPr>
              <a:t>, but </a:t>
            </a:r>
            <a:r>
              <a:rPr lang="en-AU" sz="3100" b="1" i="1" u="sng" dirty="0">
                <a:solidFill>
                  <a:schemeClr val="accent4">
                    <a:lumMod val="20000"/>
                    <a:lumOff val="80000"/>
                  </a:schemeClr>
                </a:solidFill>
                <a:latin typeface="Times New Roman" panose="02020603050405020304" pitchFamily="18" charset="0"/>
                <a:cs typeface="Times New Roman" panose="02020603050405020304" pitchFamily="18" charset="0"/>
              </a:rPr>
              <a:t>He will heal </a:t>
            </a:r>
            <a:r>
              <a:rPr lang="en-AU" sz="31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us</a:t>
            </a:r>
            <a:r>
              <a:rPr lang="en-AU" sz="3100" b="1" i="1" dirty="0" smtClean="0">
                <a:solidFill>
                  <a:schemeClr val="accent4">
                    <a:lumMod val="20000"/>
                    <a:lumOff val="80000"/>
                  </a:schemeClr>
                </a:solidFill>
                <a:latin typeface="Times New Roman" panose="02020603050405020304" pitchFamily="18" charset="0"/>
                <a:cs typeface="Times New Roman" panose="02020603050405020304" pitchFamily="18" charset="0"/>
              </a:rPr>
              <a:t>; </a:t>
            </a:r>
            <a:r>
              <a:rPr lang="en-AU" sz="3600" b="1" i="1" dirty="0" smtClean="0">
                <a:solidFill>
                  <a:schemeClr val="accent4">
                    <a:lumMod val="20000"/>
                    <a:lumOff val="80000"/>
                  </a:schemeClr>
                </a:solidFill>
                <a:latin typeface="Times New Roman" panose="02020603050405020304" pitchFamily="18" charset="0"/>
                <a:cs typeface="Times New Roman" panose="02020603050405020304" pitchFamily="18" charset="0"/>
              </a:rPr>
              <a:t>3</a:t>
            </a:r>
            <a:r>
              <a:rPr lang="en-AU" sz="3100" b="1" i="1" dirty="0" smtClean="0">
                <a:solidFill>
                  <a:schemeClr val="accent4">
                    <a:lumMod val="20000"/>
                    <a:lumOff val="80000"/>
                  </a:schemeClr>
                </a:solidFill>
                <a:latin typeface="Times New Roman" panose="02020603050405020304" pitchFamily="18" charset="0"/>
                <a:cs typeface="Times New Roman" panose="02020603050405020304" pitchFamily="18" charset="0"/>
              </a:rPr>
              <a:t>. </a:t>
            </a:r>
            <a:r>
              <a:rPr lang="en-AU" sz="31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He </a:t>
            </a:r>
            <a:r>
              <a:rPr lang="en-AU" sz="3100" b="1" i="1" u="sng" dirty="0">
                <a:solidFill>
                  <a:schemeClr val="accent4">
                    <a:lumMod val="20000"/>
                    <a:lumOff val="80000"/>
                  </a:schemeClr>
                </a:solidFill>
                <a:latin typeface="Times New Roman" panose="02020603050405020304" pitchFamily="18" charset="0"/>
                <a:cs typeface="Times New Roman" panose="02020603050405020304" pitchFamily="18" charset="0"/>
              </a:rPr>
              <a:t>has stricken</a:t>
            </a:r>
            <a:r>
              <a:rPr lang="en-AU" sz="3100" b="1" i="1" dirty="0">
                <a:solidFill>
                  <a:schemeClr val="accent4">
                    <a:lumMod val="20000"/>
                    <a:lumOff val="80000"/>
                  </a:schemeClr>
                </a:solidFill>
                <a:latin typeface="Times New Roman" panose="02020603050405020304" pitchFamily="18" charset="0"/>
                <a:cs typeface="Times New Roman" panose="02020603050405020304" pitchFamily="18" charset="0"/>
              </a:rPr>
              <a:t>, but </a:t>
            </a:r>
            <a:r>
              <a:rPr lang="en-AU" sz="3100" b="1" i="1" u="sng" dirty="0">
                <a:solidFill>
                  <a:schemeClr val="accent4">
                    <a:lumMod val="20000"/>
                    <a:lumOff val="80000"/>
                  </a:schemeClr>
                </a:solidFill>
                <a:latin typeface="Times New Roman" panose="02020603050405020304" pitchFamily="18" charset="0"/>
                <a:cs typeface="Times New Roman" panose="02020603050405020304" pitchFamily="18" charset="0"/>
              </a:rPr>
              <a:t>He will bind us </a:t>
            </a:r>
            <a:r>
              <a:rPr lang="en-AU" sz="31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up</a:t>
            </a:r>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a:t>
            </a:r>
          </a:p>
          <a:p>
            <a:pPr marL="0" indent="0" algn="just">
              <a:buNone/>
            </a:pPr>
            <a:r>
              <a:rPr lang="en-AU" sz="2900" dirty="0" smtClean="0">
                <a:solidFill>
                  <a:schemeClr val="accent4">
                    <a:lumMod val="20000"/>
                    <a:lumOff val="80000"/>
                  </a:schemeClr>
                </a:solidFill>
                <a:latin typeface="Times New Roman" panose="02020603050405020304" pitchFamily="18" charset="0"/>
                <a:cs typeface="Times New Roman" panose="02020603050405020304" pitchFamily="18" charset="0"/>
              </a:rPr>
              <a:t> </a:t>
            </a:r>
          </a:p>
          <a:p>
            <a:pPr algn="just"/>
            <a:r>
              <a:rPr lang="en-AU" sz="3600" b="1" dirty="0" smtClean="0">
                <a:solidFill>
                  <a:schemeClr val="accent4">
                    <a:lumMod val="20000"/>
                    <a:lumOff val="80000"/>
                  </a:schemeClr>
                </a:solidFill>
                <a:latin typeface="Times New Roman" panose="02020603050405020304" pitchFamily="18" charset="0"/>
                <a:cs typeface="Times New Roman" panose="02020603050405020304" pitchFamily="18" charset="0"/>
              </a:rPr>
              <a:t>2 </a:t>
            </a:r>
            <a:r>
              <a:rPr lang="en-AU" sz="3600" b="1" dirty="0">
                <a:solidFill>
                  <a:schemeClr val="accent4">
                    <a:lumMod val="20000"/>
                    <a:lumOff val="80000"/>
                  </a:schemeClr>
                </a:solidFill>
                <a:latin typeface="Times New Roman" panose="02020603050405020304" pitchFamily="18" charset="0"/>
                <a:cs typeface="Times New Roman" panose="02020603050405020304" pitchFamily="18" charset="0"/>
              </a:rPr>
              <a:t>After</a:t>
            </a:r>
            <a:r>
              <a:rPr lang="en-AU" sz="36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AU" sz="3600" b="1" i="1" dirty="0">
                <a:solidFill>
                  <a:schemeClr val="accent4">
                    <a:lumMod val="20000"/>
                    <a:lumOff val="80000"/>
                  </a:schemeClr>
                </a:solidFill>
                <a:latin typeface="Times New Roman" panose="02020603050405020304" pitchFamily="18" charset="0"/>
                <a:cs typeface="Times New Roman" panose="02020603050405020304" pitchFamily="18" charset="0"/>
              </a:rPr>
              <a:t>two days He will </a:t>
            </a:r>
            <a:r>
              <a:rPr lang="en-AU" sz="4100" b="1" i="1" dirty="0">
                <a:solidFill>
                  <a:schemeClr val="accent4">
                    <a:lumMod val="20000"/>
                    <a:lumOff val="80000"/>
                  </a:schemeClr>
                </a:solidFill>
                <a:latin typeface="Times New Roman" panose="02020603050405020304" pitchFamily="18" charset="0"/>
                <a:cs typeface="Times New Roman" panose="02020603050405020304" pitchFamily="18" charset="0"/>
              </a:rPr>
              <a:t>revive</a:t>
            </a:r>
            <a:r>
              <a:rPr lang="en-AU" sz="3600" b="1" i="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AU" sz="3600" b="1" i="1" dirty="0" smtClean="0">
                <a:solidFill>
                  <a:schemeClr val="accent4">
                    <a:lumMod val="20000"/>
                    <a:lumOff val="80000"/>
                  </a:schemeClr>
                </a:solidFill>
                <a:latin typeface="Times New Roman" panose="02020603050405020304" pitchFamily="18" charset="0"/>
                <a:cs typeface="Times New Roman" panose="02020603050405020304" pitchFamily="18" charset="0"/>
              </a:rPr>
              <a:t>us</a:t>
            </a:r>
            <a:r>
              <a:rPr lang="en-AU" sz="2900" dirty="0" smtClean="0">
                <a:solidFill>
                  <a:schemeClr val="accent4">
                    <a:lumMod val="20000"/>
                    <a:lumOff val="80000"/>
                  </a:schemeClr>
                </a:solidFill>
                <a:latin typeface="Times New Roman" panose="02020603050405020304" pitchFamily="18" charset="0"/>
                <a:cs typeface="Times New Roman" panose="02020603050405020304" pitchFamily="18" charset="0"/>
              </a:rPr>
              <a:t>; </a:t>
            </a:r>
            <a:r>
              <a:rPr lang="en-AU" sz="3600" u="sng" dirty="0" smtClean="0">
                <a:solidFill>
                  <a:schemeClr val="accent4">
                    <a:lumMod val="20000"/>
                    <a:lumOff val="80000"/>
                  </a:schemeClr>
                </a:solidFill>
                <a:latin typeface="Times New Roman" panose="02020603050405020304" pitchFamily="18" charset="0"/>
                <a:cs typeface="Times New Roman" panose="02020603050405020304" pitchFamily="18" charset="0"/>
              </a:rPr>
              <a:t>On </a:t>
            </a:r>
            <a:r>
              <a:rPr lang="en-AU" sz="3600" b="1" i="1" u="sng" dirty="0">
                <a:solidFill>
                  <a:schemeClr val="accent4">
                    <a:lumMod val="20000"/>
                    <a:lumOff val="80000"/>
                  </a:schemeClr>
                </a:solidFill>
                <a:latin typeface="Times New Roman" panose="02020603050405020304" pitchFamily="18" charset="0"/>
                <a:cs typeface="Times New Roman" panose="02020603050405020304" pitchFamily="18" charset="0"/>
              </a:rPr>
              <a:t>the third day He will raise us </a:t>
            </a:r>
            <a:r>
              <a:rPr lang="en-AU" sz="36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up</a:t>
            </a:r>
            <a:r>
              <a:rPr lang="en-AU" sz="2900"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 </a:t>
            </a:r>
            <a:r>
              <a:rPr lang="en-AU" sz="3600" b="1" i="1" u="sng" dirty="0">
                <a:solidFill>
                  <a:schemeClr val="accent4">
                    <a:lumMod val="20000"/>
                    <a:lumOff val="80000"/>
                  </a:schemeClr>
                </a:solidFill>
                <a:latin typeface="Times New Roman" panose="02020603050405020304" pitchFamily="18" charset="0"/>
                <a:cs typeface="Times New Roman" panose="02020603050405020304" pitchFamily="18" charset="0"/>
              </a:rPr>
              <a:t>t</a:t>
            </a:r>
            <a:r>
              <a:rPr lang="en-AU" sz="36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hat </a:t>
            </a:r>
            <a:r>
              <a:rPr lang="en-AU" sz="3600" b="1" i="1" u="sng" dirty="0">
                <a:solidFill>
                  <a:schemeClr val="accent4">
                    <a:lumMod val="20000"/>
                    <a:lumOff val="80000"/>
                  </a:schemeClr>
                </a:solidFill>
                <a:latin typeface="Times New Roman" panose="02020603050405020304" pitchFamily="18" charset="0"/>
                <a:cs typeface="Times New Roman" panose="02020603050405020304" pitchFamily="18" charset="0"/>
              </a:rPr>
              <a:t>we may live in His </a:t>
            </a:r>
            <a:r>
              <a:rPr lang="en-AU" sz="3600" b="1" i="1" u="sng" dirty="0" smtClean="0">
                <a:solidFill>
                  <a:schemeClr val="accent4">
                    <a:lumMod val="20000"/>
                    <a:lumOff val="80000"/>
                  </a:schemeClr>
                </a:solidFill>
                <a:latin typeface="Times New Roman" panose="02020603050405020304" pitchFamily="18" charset="0"/>
                <a:cs typeface="Times New Roman" panose="02020603050405020304" pitchFamily="18" charset="0"/>
              </a:rPr>
              <a:t>sight</a:t>
            </a:r>
            <a:r>
              <a:rPr lang="en-AU" sz="2900" dirty="0" smtClean="0">
                <a:solidFill>
                  <a:schemeClr val="accent4">
                    <a:lumMod val="20000"/>
                    <a:lumOff val="80000"/>
                  </a:schemeClr>
                </a:solidFill>
                <a:latin typeface="Times New Roman" panose="02020603050405020304" pitchFamily="18" charset="0"/>
                <a:cs typeface="Times New Roman" panose="02020603050405020304" pitchFamily="18" charset="0"/>
              </a:rPr>
              <a:t>. </a:t>
            </a:r>
          </a:p>
          <a:p>
            <a:pPr algn="just"/>
            <a:endParaRPr lang="en-AU" sz="2900" dirty="0" smtClean="0">
              <a:solidFill>
                <a:schemeClr val="accent4">
                  <a:lumMod val="20000"/>
                  <a:lumOff val="80000"/>
                </a:schemeClr>
              </a:solidFill>
              <a:latin typeface="Times New Roman" panose="02020603050405020304" pitchFamily="18" charset="0"/>
              <a:cs typeface="Times New Roman" panose="02020603050405020304" pitchFamily="18" charset="0"/>
            </a:endParaRPr>
          </a:p>
          <a:p>
            <a:pPr algn="just"/>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3 </a:t>
            </a:r>
            <a:r>
              <a:rPr lang="en-AU" sz="3100" b="1" dirty="0">
                <a:solidFill>
                  <a:schemeClr val="accent4">
                    <a:lumMod val="20000"/>
                    <a:lumOff val="80000"/>
                  </a:schemeClr>
                </a:solidFill>
                <a:latin typeface="Times New Roman" panose="02020603050405020304" pitchFamily="18" charset="0"/>
                <a:cs typeface="Times New Roman" panose="02020603050405020304" pitchFamily="18" charset="0"/>
              </a:rPr>
              <a:t>Let us </a:t>
            </a:r>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know, Let </a:t>
            </a:r>
            <a:r>
              <a:rPr lang="en-AU" sz="3100" b="1" dirty="0">
                <a:solidFill>
                  <a:schemeClr val="accent4">
                    <a:lumMod val="20000"/>
                    <a:lumOff val="80000"/>
                  </a:schemeClr>
                </a:solidFill>
                <a:latin typeface="Times New Roman" panose="02020603050405020304" pitchFamily="18" charset="0"/>
                <a:cs typeface="Times New Roman" panose="02020603050405020304" pitchFamily="18" charset="0"/>
              </a:rPr>
              <a:t>us pursue the knowledge of the </a:t>
            </a:r>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Lord. His going </a:t>
            </a:r>
            <a:r>
              <a:rPr lang="en-AU" sz="3100" b="1" dirty="0">
                <a:solidFill>
                  <a:schemeClr val="accent4">
                    <a:lumMod val="20000"/>
                    <a:lumOff val="80000"/>
                  </a:schemeClr>
                </a:solidFill>
                <a:latin typeface="Times New Roman" panose="02020603050405020304" pitchFamily="18" charset="0"/>
                <a:cs typeface="Times New Roman" panose="02020603050405020304" pitchFamily="18" charset="0"/>
              </a:rPr>
              <a:t>forth is established as the </a:t>
            </a:r>
            <a:r>
              <a:rPr lang="en-AU" sz="3100" b="1" dirty="0" smtClean="0">
                <a:solidFill>
                  <a:schemeClr val="accent4">
                    <a:lumMod val="20000"/>
                    <a:lumOff val="80000"/>
                  </a:schemeClr>
                </a:solidFill>
                <a:latin typeface="Times New Roman" panose="02020603050405020304" pitchFamily="18" charset="0"/>
                <a:cs typeface="Times New Roman" panose="02020603050405020304" pitchFamily="18" charset="0"/>
              </a:rPr>
              <a:t>morning; </a:t>
            </a:r>
            <a:r>
              <a:rPr lang="en-AU" sz="3100" b="1" i="1" dirty="0" smtClean="0">
                <a:solidFill>
                  <a:schemeClr val="accent4">
                    <a:lumMod val="20000"/>
                    <a:lumOff val="80000"/>
                  </a:schemeClr>
                </a:solidFill>
                <a:latin typeface="Times New Roman" panose="02020603050405020304" pitchFamily="18" charset="0"/>
                <a:cs typeface="Times New Roman" panose="02020603050405020304" pitchFamily="18" charset="0"/>
              </a:rPr>
              <a:t>He </a:t>
            </a:r>
            <a:r>
              <a:rPr lang="en-AU" sz="3100" b="1" i="1" dirty="0">
                <a:solidFill>
                  <a:schemeClr val="accent4">
                    <a:lumMod val="20000"/>
                    <a:lumOff val="80000"/>
                  </a:schemeClr>
                </a:solidFill>
                <a:latin typeface="Times New Roman" panose="02020603050405020304" pitchFamily="18" charset="0"/>
                <a:cs typeface="Times New Roman" panose="02020603050405020304" pitchFamily="18" charset="0"/>
              </a:rPr>
              <a:t>will come to us </a:t>
            </a:r>
            <a:endParaRPr lang="en-AU" sz="3100" b="1" i="1" dirty="0" smtClean="0">
              <a:solidFill>
                <a:schemeClr val="accent4">
                  <a:lumMod val="20000"/>
                  <a:lumOff val="80000"/>
                </a:schemeClr>
              </a:solidFill>
              <a:latin typeface="Times New Roman" panose="02020603050405020304" pitchFamily="18" charset="0"/>
              <a:cs typeface="Times New Roman" panose="02020603050405020304" pitchFamily="18" charset="0"/>
            </a:endParaRPr>
          </a:p>
          <a:p>
            <a:pPr marL="0" indent="0" algn="just">
              <a:buNone/>
            </a:pPr>
            <a:r>
              <a:rPr lang="en-AU" sz="3100" b="1" i="1" dirty="0" smtClean="0">
                <a:solidFill>
                  <a:schemeClr val="accent4">
                    <a:lumMod val="20000"/>
                    <a:lumOff val="80000"/>
                  </a:schemeClr>
                </a:solidFill>
                <a:latin typeface="Times New Roman" panose="02020603050405020304" pitchFamily="18" charset="0"/>
                <a:cs typeface="Times New Roman" panose="02020603050405020304" pitchFamily="18" charset="0"/>
              </a:rPr>
              <a:t>   like the 1. rain, Like 2. the </a:t>
            </a:r>
            <a:r>
              <a:rPr lang="en-AU" sz="3100" b="1" i="1" dirty="0">
                <a:solidFill>
                  <a:schemeClr val="accent4">
                    <a:lumMod val="20000"/>
                    <a:lumOff val="80000"/>
                  </a:schemeClr>
                </a:solidFill>
                <a:latin typeface="Times New Roman" panose="02020603050405020304" pitchFamily="18" charset="0"/>
                <a:cs typeface="Times New Roman" panose="02020603050405020304" pitchFamily="18" charset="0"/>
              </a:rPr>
              <a:t>latter and </a:t>
            </a:r>
            <a:r>
              <a:rPr lang="en-AU" sz="3100" b="1" i="1" dirty="0" smtClean="0">
                <a:solidFill>
                  <a:schemeClr val="accent4">
                    <a:lumMod val="20000"/>
                    <a:lumOff val="80000"/>
                  </a:schemeClr>
                </a:solidFill>
                <a:latin typeface="Times New Roman" panose="02020603050405020304" pitchFamily="18" charset="0"/>
                <a:cs typeface="Times New Roman" panose="02020603050405020304" pitchFamily="18" charset="0"/>
              </a:rPr>
              <a:t>3. former </a:t>
            </a:r>
            <a:r>
              <a:rPr lang="en-AU" sz="3100" b="1" i="1" dirty="0">
                <a:solidFill>
                  <a:schemeClr val="accent4">
                    <a:lumMod val="20000"/>
                    <a:lumOff val="80000"/>
                  </a:schemeClr>
                </a:solidFill>
                <a:latin typeface="Times New Roman" panose="02020603050405020304" pitchFamily="18" charset="0"/>
                <a:cs typeface="Times New Roman" panose="02020603050405020304" pitchFamily="18" charset="0"/>
              </a:rPr>
              <a:t>rain to the earth.</a:t>
            </a:r>
          </a:p>
          <a:p>
            <a:pPr algn="just"/>
            <a:endParaRPr lang="en-AU" sz="2500" i="1"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76200" y="1792705"/>
            <a:ext cx="3124200" cy="3999523"/>
          </a:xfrm>
          <a:prstGeom prst="rect">
            <a:avLst/>
          </a:prstGeom>
        </p:spPr>
      </p:pic>
      <p:sp>
        <p:nvSpPr>
          <p:cNvPr id="5" name="Rectangle 4"/>
          <p:cNvSpPr/>
          <p:nvPr/>
        </p:nvSpPr>
        <p:spPr>
          <a:xfrm>
            <a:off x="-76200" y="838200"/>
            <a:ext cx="1905000" cy="307777"/>
          </a:xfrm>
          <a:prstGeom prst="rect">
            <a:avLst/>
          </a:prstGeom>
        </p:spPr>
        <p:txBody>
          <a:bodyPr wrap="square">
            <a:spAutoFit/>
          </a:bodyPr>
          <a:lstStyle/>
          <a:p>
            <a:r>
              <a:rPr lang="en-AU" sz="1300" b="1" dirty="0">
                <a:solidFill>
                  <a:srgbClr val="FFC000">
                    <a:lumMod val="20000"/>
                    <a:lumOff val="80000"/>
                  </a:srgbClr>
                </a:solidFill>
                <a:latin typeface="Times New Roman" panose="02020603050405020304" pitchFamily="18" charset="0"/>
                <a:cs typeface="Times New Roman" panose="02020603050405020304" pitchFamily="18" charset="0"/>
              </a:rPr>
              <a:t>HOW TO RETURN</a:t>
            </a:r>
            <a:r>
              <a:rPr lang="en-AU" sz="1400" b="1" dirty="0">
                <a:solidFill>
                  <a:srgbClr val="FFC000">
                    <a:lumMod val="20000"/>
                    <a:lumOff val="80000"/>
                  </a:srgbClr>
                </a:solidFill>
                <a:latin typeface="Times New Roman" panose="02020603050405020304" pitchFamily="18" charset="0"/>
                <a:cs typeface="Times New Roman" panose="02020603050405020304" pitchFamily="18" charset="0"/>
              </a:rPr>
              <a:t>?</a:t>
            </a:r>
            <a:r>
              <a:rPr lang="en-AU" sz="1300" b="1" dirty="0">
                <a:solidFill>
                  <a:srgbClr val="FFC000">
                    <a:lumMod val="20000"/>
                    <a:lumOff val="80000"/>
                  </a:srgbClr>
                </a:solidFill>
                <a:latin typeface="Times New Roman" panose="02020603050405020304" pitchFamily="18" charset="0"/>
                <a:cs typeface="Times New Roman" panose="02020603050405020304" pitchFamily="18" charset="0"/>
              </a:rPr>
              <a:t> </a:t>
            </a:r>
            <a:endParaRPr lang="en-AU" sz="1300" dirty="0">
              <a:solidFill>
                <a:prstClr val="black"/>
              </a:solidFill>
            </a:endParaRPr>
          </a:p>
        </p:txBody>
      </p:sp>
    </p:spTree>
    <p:extLst>
      <p:ext uri="{BB962C8B-B14F-4D97-AF65-F5344CB8AC3E}">
        <p14:creationId xmlns:p14="http://schemas.microsoft.com/office/powerpoint/2010/main" val="41121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268200" cy="1077218"/>
          </a:xfrm>
          <a:prstGeom prst="rect">
            <a:avLst/>
          </a:prstGeom>
        </p:spPr>
        <p:txBody>
          <a:bodyPr wrap="square">
            <a:spAutoFit/>
          </a:bodyPr>
          <a:lstStyle/>
          <a:p>
            <a:pPr algn="ctr"/>
            <a:r>
              <a:rPr lang="en-AU" sz="3200" dirty="0">
                <a:solidFill>
                  <a:srgbClr val="FFC000">
                    <a:lumMod val="20000"/>
                    <a:lumOff val="80000"/>
                  </a:srgbClr>
                </a:solidFill>
                <a:latin typeface="Arial Black" panose="020B0A04020102020204" pitchFamily="34" charset="0"/>
              </a:rPr>
              <a:t>LET US RETURN UNTO THE LORD </a:t>
            </a:r>
          </a:p>
          <a:p>
            <a:pPr algn="ctr"/>
            <a:r>
              <a:rPr lang="en-AU" sz="3200" dirty="0">
                <a:solidFill>
                  <a:srgbClr val="FFC000">
                    <a:lumMod val="20000"/>
                    <a:lumOff val="80000"/>
                  </a:srgbClr>
                </a:solidFill>
                <a:latin typeface="Arial Black" panose="020B0A04020102020204" pitchFamily="34" charset="0"/>
              </a:rPr>
              <a:t>IN THE THIRD DAY </a:t>
            </a:r>
          </a:p>
        </p:txBody>
      </p:sp>
      <p:sp>
        <p:nvSpPr>
          <p:cNvPr id="5" name="Rectangle 4"/>
          <p:cNvSpPr/>
          <p:nvPr/>
        </p:nvSpPr>
        <p:spPr>
          <a:xfrm>
            <a:off x="160420" y="3694091"/>
            <a:ext cx="11879179" cy="2739211"/>
          </a:xfrm>
          <a:prstGeom prst="rect">
            <a:avLst/>
          </a:prstGeom>
        </p:spPr>
        <p:txBody>
          <a:bodyPr wrap="square">
            <a:spAutoFit/>
          </a:bodyPr>
          <a:lstStyle/>
          <a:p>
            <a:pPr algn="just"/>
            <a:r>
              <a:rPr lang="en-AU" sz="2400" dirty="0">
                <a:solidFill>
                  <a:srgbClr val="FFC000">
                    <a:lumMod val="20000"/>
                    <a:lumOff val="80000"/>
                  </a:srgbClr>
                </a:solidFill>
                <a:latin typeface="Arial Black" panose="020B0A04020102020204" pitchFamily="34" charset="0"/>
                <a:cs typeface="Arial" panose="020B0604020202020204" pitchFamily="34" charset="0"/>
              </a:rPr>
              <a:t>“1. Come, and </a:t>
            </a:r>
            <a:r>
              <a:rPr lang="en-AU" sz="2400" i="1" dirty="0">
                <a:solidFill>
                  <a:srgbClr val="FFC000">
                    <a:lumMod val="20000"/>
                    <a:lumOff val="80000"/>
                  </a:srgbClr>
                </a:solidFill>
                <a:latin typeface="Arial Black" panose="020B0A04020102020204" pitchFamily="34" charset="0"/>
                <a:cs typeface="Arial" panose="020B0604020202020204" pitchFamily="34" charset="0"/>
              </a:rPr>
              <a:t>LET US RETURN UNTO THE LORD </a:t>
            </a:r>
            <a:r>
              <a:rPr lang="en-AU" sz="2400" dirty="0">
                <a:solidFill>
                  <a:srgbClr val="FFC000">
                    <a:lumMod val="20000"/>
                    <a:lumOff val="80000"/>
                  </a:srgbClr>
                </a:solidFill>
                <a:latin typeface="Arial Black" panose="020B0A04020102020204" pitchFamily="34" charset="0"/>
                <a:cs typeface="Arial" panose="020B0604020202020204" pitchFamily="34" charset="0"/>
              </a:rPr>
              <a:t>: for </a:t>
            </a:r>
            <a:r>
              <a:rPr lang="en-AU" sz="2400" i="1" u="sng" dirty="0">
                <a:solidFill>
                  <a:srgbClr val="FFC000">
                    <a:lumMod val="20000"/>
                    <a:lumOff val="80000"/>
                  </a:srgbClr>
                </a:solidFill>
                <a:latin typeface="Arial Black" panose="020B0A04020102020204" pitchFamily="34" charset="0"/>
                <a:cs typeface="Arial" panose="020B0604020202020204" pitchFamily="34" charset="0"/>
              </a:rPr>
              <a:t>he hath torn</a:t>
            </a:r>
            <a:r>
              <a:rPr lang="en-AU" sz="2400" dirty="0">
                <a:solidFill>
                  <a:srgbClr val="FFC000">
                    <a:lumMod val="20000"/>
                    <a:lumOff val="80000"/>
                  </a:srgbClr>
                </a:solidFill>
                <a:latin typeface="Arial Black" panose="020B0A04020102020204" pitchFamily="34" charset="0"/>
                <a:cs typeface="Arial" panose="020B0604020202020204" pitchFamily="34" charset="0"/>
              </a:rPr>
              <a:t>, and </a:t>
            </a:r>
            <a:r>
              <a:rPr lang="en-AU" sz="2400" i="1" u="sng" dirty="0">
                <a:solidFill>
                  <a:srgbClr val="FFC000">
                    <a:lumMod val="20000"/>
                    <a:lumOff val="80000"/>
                  </a:srgbClr>
                </a:solidFill>
                <a:latin typeface="Arial Black" panose="020B0A04020102020204" pitchFamily="34" charset="0"/>
                <a:cs typeface="Arial" panose="020B0604020202020204" pitchFamily="34" charset="0"/>
              </a:rPr>
              <a:t>he will heal us </a:t>
            </a:r>
            <a:r>
              <a:rPr lang="en-AU" sz="2400" dirty="0">
                <a:solidFill>
                  <a:srgbClr val="FFC000">
                    <a:lumMod val="20000"/>
                    <a:lumOff val="80000"/>
                  </a:srgbClr>
                </a:solidFill>
                <a:latin typeface="Arial Black" panose="020B0A04020102020204" pitchFamily="34" charset="0"/>
                <a:cs typeface="Arial" panose="020B0604020202020204" pitchFamily="34" charset="0"/>
              </a:rPr>
              <a:t>; he hath </a:t>
            </a:r>
            <a:r>
              <a:rPr lang="en-AU" sz="2400" i="1" u="sng" dirty="0">
                <a:solidFill>
                  <a:srgbClr val="FFC000">
                    <a:lumMod val="20000"/>
                    <a:lumOff val="80000"/>
                  </a:srgbClr>
                </a:solidFill>
                <a:latin typeface="Arial Black" panose="020B0A04020102020204" pitchFamily="34" charset="0"/>
                <a:cs typeface="Arial" panose="020B0604020202020204" pitchFamily="34" charset="0"/>
              </a:rPr>
              <a:t>smitten</a:t>
            </a:r>
            <a:r>
              <a:rPr lang="en-AU" sz="2400" dirty="0">
                <a:solidFill>
                  <a:srgbClr val="FFC000">
                    <a:lumMod val="20000"/>
                    <a:lumOff val="80000"/>
                  </a:srgbClr>
                </a:solidFill>
                <a:latin typeface="Arial Black" panose="020B0A04020102020204" pitchFamily="34" charset="0"/>
                <a:cs typeface="Arial" panose="020B0604020202020204" pitchFamily="34" charset="0"/>
              </a:rPr>
              <a:t>, and </a:t>
            </a:r>
            <a:r>
              <a:rPr lang="en-AU" sz="2400" i="1" u="sng" dirty="0">
                <a:solidFill>
                  <a:srgbClr val="FFC000">
                    <a:lumMod val="20000"/>
                    <a:lumOff val="80000"/>
                  </a:srgbClr>
                </a:solidFill>
                <a:latin typeface="Arial Black" panose="020B0A04020102020204" pitchFamily="34" charset="0"/>
                <a:cs typeface="Arial" panose="020B0604020202020204" pitchFamily="34" charset="0"/>
              </a:rPr>
              <a:t>he will bind us up</a:t>
            </a:r>
            <a:r>
              <a:rPr lang="en-AU" sz="2400" dirty="0">
                <a:solidFill>
                  <a:srgbClr val="FFC000">
                    <a:lumMod val="20000"/>
                    <a:lumOff val="80000"/>
                  </a:srgbClr>
                </a:solidFill>
                <a:latin typeface="Arial Black" panose="020B0A04020102020204" pitchFamily="34" charset="0"/>
                <a:cs typeface="Arial" panose="020B0604020202020204" pitchFamily="34" charset="0"/>
              </a:rPr>
              <a:t>. </a:t>
            </a:r>
          </a:p>
          <a:p>
            <a:pPr algn="just"/>
            <a:r>
              <a:rPr lang="en-AU" sz="2400" dirty="0">
                <a:solidFill>
                  <a:srgbClr val="FFC000">
                    <a:lumMod val="20000"/>
                    <a:lumOff val="80000"/>
                  </a:srgbClr>
                </a:solidFill>
                <a:latin typeface="Arial Black" panose="020B0A04020102020204" pitchFamily="34" charset="0"/>
                <a:cs typeface="Arial" panose="020B0604020202020204" pitchFamily="34" charset="0"/>
              </a:rPr>
              <a:t> 2. </a:t>
            </a:r>
            <a:r>
              <a:rPr lang="en-AU" sz="2400" b="1" i="1" dirty="0">
                <a:solidFill>
                  <a:srgbClr val="FFC000">
                    <a:lumMod val="60000"/>
                    <a:lumOff val="40000"/>
                  </a:srgbClr>
                </a:solidFill>
                <a:latin typeface="Arial Black" panose="020B0A04020102020204" pitchFamily="34" charset="0"/>
                <a:cs typeface="Arial" panose="020B0604020202020204" pitchFamily="34" charset="0"/>
              </a:rPr>
              <a:t>After </a:t>
            </a:r>
            <a:r>
              <a:rPr lang="en-AU" sz="2400" b="1" i="1" u="sng" dirty="0">
                <a:solidFill>
                  <a:srgbClr val="FFC000">
                    <a:lumMod val="60000"/>
                    <a:lumOff val="40000"/>
                  </a:srgbClr>
                </a:solidFill>
                <a:latin typeface="Arial Black" panose="020B0A04020102020204" pitchFamily="34" charset="0"/>
                <a:cs typeface="Arial" panose="020B0604020202020204" pitchFamily="34" charset="0"/>
              </a:rPr>
              <a:t>two days </a:t>
            </a:r>
            <a:r>
              <a:rPr lang="en-AU" sz="2400" dirty="0">
                <a:solidFill>
                  <a:srgbClr val="FFC000">
                    <a:lumMod val="20000"/>
                    <a:lumOff val="80000"/>
                  </a:srgbClr>
                </a:solidFill>
                <a:latin typeface="Arial Black" panose="020B0A04020102020204" pitchFamily="34" charset="0"/>
                <a:cs typeface="Arial" panose="020B0604020202020204" pitchFamily="34" charset="0"/>
              </a:rPr>
              <a:t>will </a:t>
            </a:r>
            <a:r>
              <a:rPr lang="en-AU" sz="2800" i="1" u="sng" dirty="0">
                <a:solidFill>
                  <a:srgbClr val="FFC000">
                    <a:lumMod val="20000"/>
                    <a:lumOff val="80000"/>
                  </a:srgbClr>
                </a:solidFill>
                <a:latin typeface="Arial Black" panose="020B0A04020102020204" pitchFamily="34" charset="0"/>
                <a:cs typeface="Arial" panose="020B0604020202020204" pitchFamily="34" charset="0"/>
              </a:rPr>
              <a:t>HE revive us</a:t>
            </a:r>
            <a:r>
              <a:rPr lang="en-AU" sz="2400" dirty="0">
                <a:solidFill>
                  <a:srgbClr val="FFC000">
                    <a:lumMod val="20000"/>
                    <a:lumOff val="80000"/>
                  </a:srgbClr>
                </a:solidFill>
                <a:latin typeface="Arial Black" panose="020B0A04020102020204" pitchFamily="34" charset="0"/>
                <a:cs typeface="Arial" panose="020B0604020202020204" pitchFamily="34" charset="0"/>
              </a:rPr>
              <a:t>: </a:t>
            </a:r>
            <a:r>
              <a:rPr lang="en-AU" sz="2400" i="1" u="sng" dirty="0">
                <a:solidFill>
                  <a:srgbClr val="FFC000">
                    <a:lumMod val="60000"/>
                    <a:lumOff val="40000"/>
                  </a:srgbClr>
                </a:solidFill>
                <a:latin typeface="Arial Black" panose="020B0A04020102020204" pitchFamily="34" charset="0"/>
                <a:cs typeface="Arial" panose="020B0604020202020204" pitchFamily="34" charset="0"/>
              </a:rPr>
              <a:t>in the third day </a:t>
            </a:r>
            <a:r>
              <a:rPr lang="en-AU" sz="2800" i="1" u="sng" dirty="0">
                <a:solidFill>
                  <a:srgbClr val="FFC000">
                    <a:lumMod val="20000"/>
                    <a:lumOff val="80000"/>
                  </a:srgbClr>
                </a:solidFill>
                <a:latin typeface="Arial Black" panose="020B0A04020102020204" pitchFamily="34" charset="0"/>
                <a:cs typeface="Arial" panose="020B0604020202020204" pitchFamily="34" charset="0"/>
              </a:rPr>
              <a:t>He</a:t>
            </a:r>
            <a:r>
              <a:rPr lang="en-AU" sz="2400" i="1" u="sng" dirty="0">
                <a:solidFill>
                  <a:srgbClr val="FFC000">
                    <a:lumMod val="20000"/>
                    <a:lumOff val="80000"/>
                  </a:srgbClr>
                </a:solidFill>
                <a:latin typeface="Arial Black" panose="020B0A04020102020204" pitchFamily="34" charset="0"/>
                <a:cs typeface="Arial" panose="020B0604020202020204" pitchFamily="34" charset="0"/>
              </a:rPr>
              <a:t> will raise us up</a:t>
            </a:r>
            <a:r>
              <a:rPr lang="en-AU" sz="2400" dirty="0">
                <a:solidFill>
                  <a:srgbClr val="FFC000">
                    <a:lumMod val="20000"/>
                    <a:lumOff val="80000"/>
                  </a:srgbClr>
                </a:solidFill>
                <a:latin typeface="Arial Black" panose="020B0A04020102020204" pitchFamily="34" charset="0"/>
                <a:cs typeface="Arial" panose="020B0604020202020204" pitchFamily="34" charset="0"/>
              </a:rPr>
              <a:t>, and </a:t>
            </a:r>
            <a:r>
              <a:rPr lang="en-AU" sz="2400" u="sng" dirty="0">
                <a:solidFill>
                  <a:srgbClr val="FFC000">
                    <a:lumMod val="20000"/>
                    <a:lumOff val="80000"/>
                  </a:srgbClr>
                </a:solidFill>
                <a:latin typeface="Arial Black" panose="020B0A04020102020204" pitchFamily="34" charset="0"/>
                <a:cs typeface="Arial" panose="020B0604020202020204" pitchFamily="34" charset="0"/>
              </a:rPr>
              <a:t>we shall live in his sight</a:t>
            </a:r>
            <a:r>
              <a:rPr lang="en-AU" sz="2400" dirty="0">
                <a:solidFill>
                  <a:srgbClr val="FFC000">
                    <a:lumMod val="20000"/>
                    <a:lumOff val="80000"/>
                  </a:srgbClr>
                </a:solidFill>
                <a:latin typeface="Arial Black" panose="020B0A04020102020204" pitchFamily="34" charset="0"/>
                <a:cs typeface="Arial" panose="020B0604020202020204" pitchFamily="34" charset="0"/>
              </a:rPr>
              <a:t>. </a:t>
            </a:r>
          </a:p>
          <a:p>
            <a:pPr algn="just"/>
            <a:r>
              <a:rPr lang="en-AU" sz="2400" dirty="0">
                <a:solidFill>
                  <a:srgbClr val="FFC000">
                    <a:lumMod val="20000"/>
                    <a:lumOff val="80000"/>
                  </a:srgbClr>
                </a:solidFill>
                <a:latin typeface="Arial Black" panose="020B0A04020102020204" pitchFamily="34" charset="0"/>
                <a:cs typeface="Arial" panose="020B0604020202020204" pitchFamily="34" charset="0"/>
              </a:rPr>
              <a:t> 3. Then shall we know, if we follow on to know the Lord: his going forth </a:t>
            </a:r>
            <a:r>
              <a:rPr lang="en-AU" sz="2400" i="1" dirty="0">
                <a:solidFill>
                  <a:srgbClr val="FFC000">
                    <a:lumMod val="40000"/>
                    <a:lumOff val="60000"/>
                  </a:srgbClr>
                </a:solidFill>
                <a:latin typeface="Arial Black" panose="020B0A04020102020204" pitchFamily="34" charset="0"/>
                <a:cs typeface="Arial" panose="020B0604020202020204" pitchFamily="34" charset="0"/>
              </a:rPr>
              <a:t>1/ </a:t>
            </a:r>
            <a:r>
              <a:rPr lang="en-AU" sz="2400" i="1" u="sng" dirty="0">
                <a:solidFill>
                  <a:srgbClr val="FFC000">
                    <a:lumMod val="60000"/>
                    <a:lumOff val="40000"/>
                  </a:srgbClr>
                </a:solidFill>
                <a:latin typeface="Arial Black" panose="020B0A04020102020204" pitchFamily="34" charset="0"/>
                <a:cs typeface="Arial" panose="020B0604020202020204" pitchFamily="34" charset="0"/>
              </a:rPr>
              <a:t>is prepared as the morning</a:t>
            </a:r>
            <a:r>
              <a:rPr lang="en-AU" sz="2400" i="1" dirty="0">
                <a:solidFill>
                  <a:srgbClr val="FFC000">
                    <a:lumMod val="20000"/>
                    <a:lumOff val="80000"/>
                  </a:srgbClr>
                </a:solidFill>
                <a:latin typeface="Arial Black" panose="020B0A04020102020204" pitchFamily="34" charset="0"/>
                <a:cs typeface="Arial" panose="020B0604020202020204" pitchFamily="34" charset="0"/>
              </a:rPr>
              <a:t>; and 2/ </a:t>
            </a:r>
            <a:r>
              <a:rPr lang="en-AU" sz="2400" i="1" u="sng" dirty="0">
                <a:solidFill>
                  <a:srgbClr val="FFC000">
                    <a:lumMod val="60000"/>
                    <a:lumOff val="40000"/>
                  </a:srgbClr>
                </a:solidFill>
                <a:latin typeface="Arial Black" panose="020B0A04020102020204" pitchFamily="34" charset="0"/>
                <a:cs typeface="Arial" panose="020B0604020202020204" pitchFamily="34" charset="0"/>
              </a:rPr>
              <a:t>he shall come unto us as the rain</a:t>
            </a:r>
            <a:r>
              <a:rPr lang="en-AU" sz="2400" i="1" dirty="0">
                <a:solidFill>
                  <a:srgbClr val="FFC000">
                    <a:lumMod val="60000"/>
                    <a:lumOff val="40000"/>
                  </a:srgbClr>
                </a:solidFill>
                <a:latin typeface="Arial Black" panose="020B0A04020102020204" pitchFamily="34" charset="0"/>
                <a:cs typeface="Arial" panose="020B0604020202020204" pitchFamily="34" charset="0"/>
              </a:rPr>
              <a:t>, as </a:t>
            </a:r>
            <a:r>
              <a:rPr lang="en-AU" sz="2400" i="1" dirty="0">
                <a:solidFill>
                  <a:srgbClr val="FFC000">
                    <a:lumMod val="20000"/>
                    <a:lumOff val="80000"/>
                  </a:srgbClr>
                </a:solidFill>
                <a:latin typeface="Arial Black" panose="020B0A04020102020204" pitchFamily="34" charset="0"/>
                <a:cs typeface="Arial" panose="020B0604020202020204" pitchFamily="34" charset="0"/>
              </a:rPr>
              <a:t>3/ </a:t>
            </a:r>
            <a:r>
              <a:rPr lang="en-AU" sz="2400" i="1" dirty="0">
                <a:solidFill>
                  <a:srgbClr val="FFC000">
                    <a:lumMod val="60000"/>
                    <a:lumOff val="40000"/>
                  </a:srgbClr>
                </a:solidFill>
                <a:latin typeface="Arial Black" panose="020B0A04020102020204" pitchFamily="34" charset="0"/>
                <a:cs typeface="Arial" panose="020B0604020202020204" pitchFamily="34" charset="0"/>
              </a:rPr>
              <a:t>the </a:t>
            </a:r>
            <a:r>
              <a:rPr lang="en-AU" sz="2400" i="1" u="sng" dirty="0">
                <a:solidFill>
                  <a:srgbClr val="FFC000">
                    <a:lumMod val="60000"/>
                    <a:lumOff val="40000"/>
                  </a:srgbClr>
                </a:solidFill>
                <a:latin typeface="Arial Black" panose="020B0A04020102020204" pitchFamily="34" charset="0"/>
                <a:cs typeface="Arial" panose="020B0604020202020204" pitchFamily="34" charset="0"/>
              </a:rPr>
              <a:t>latter and former rain unto the earth</a:t>
            </a:r>
            <a:r>
              <a:rPr lang="en-AU" sz="2400" dirty="0">
                <a:solidFill>
                  <a:srgbClr val="FFC000">
                    <a:lumMod val="20000"/>
                    <a:lumOff val="80000"/>
                  </a:srgbClr>
                </a:solidFill>
                <a:latin typeface="Arial Black" panose="020B0A04020102020204" pitchFamily="34" charset="0"/>
                <a:cs typeface="Arial" panose="020B0604020202020204" pitchFamily="34" charset="0"/>
              </a:rPr>
              <a:t>. Hosea 6:1-3</a:t>
            </a:r>
          </a:p>
        </p:txBody>
      </p:sp>
      <p:pic>
        <p:nvPicPr>
          <p:cNvPr id="7" name="Picture 6"/>
          <p:cNvPicPr>
            <a:picLocks noChangeAspect="1"/>
          </p:cNvPicPr>
          <p:nvPr/>
        </p:nvPicPr>
        <p:blipFill>
          <a:blip r:embed="rId2"/>
          <a:stretch>
            <a:fillRect/>
          </a:stretch>
        </p:blipFill>
        <p:spPr>
          <a:xfrm>
            <a:off x="2053389" y="990600"/>
            <a:ext cx="8422106" cy="2703491"/>
          </a:xfrm>
          <a:prstGeom prst="rect">
            <a:avLst/>
          </a:prstGeom>
        </p:spPr>
      </p:pic>
    </p:spTree>
    <p:extLst>
      <p:ext uri="{BB962C8B-B14F-4D97-AF65-F5344CB8AC3E}">
        <p14:creationId xmlns:p14="http://schemas.microsoft.com/office/powerpoint/2010/main" val="189789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3137" y="1860480"/>
            <a:ext cx="11438020" cy="5016758"/>
          </a:xfrm>
          <a:prstGeom prst="rect">
            <a:avLst/>
          </a:prstGeom>
        </p:spPr>
        <p:txBody>
          <a:bodyPr wrap="square">
            <a:spAutoFit/>
          </a:bodyPr>
          <a:lstStyle/>
          <a:p>
            <a:pPr algn="ctr"/>
            <a:r>
              <a:rPr lang="en-AU" sz="3200" b="1" dirty="0" smtClean="0">
                <a:solidFill>
                  <a:schemeClr val="accent4">
                    <a:lumMod val="20000"/>
                    <a:lumOff val="80000"/>
                  </a:schemeClr>
                </a:solidFill>
                <a:latin typeface="Arial" panose="020B0604020202020204" pitchFamily="34" charset="0"/>
                <a:cs typeface="Arial" panose="020B0604020202020204" pitchFamily="34" charset="0"/>
              </a:rPr>
              <a:t>“</a:t>
            </a:r>
            <a:r>
              <a:rPr lang="en-AU" sz="3200" b="1" dirty="0">
                <a:solidFill>
                  <a:schemeClr val="accent4">
                    <a:lumMod val="20000"/>
                    <a:lumOff val="80000"/>
                  </a:schemeClr>
                </a:solidFill>
                <a:latin typeface="Arial" panose="020B0604020202020204" pitchFamily="34" charset="0"/>
                <a:cs typeface="Arial" panose="020B0604020202020204" pitchFamily="34" charset="0"/>
              </a:rPr>
              <a:t>Jesus Christ is the same yesterday, today, and forever</a:t>
            </a:r>
            <a:r>
              <a:rPr lang="en-AU" sz="3200" b="1" dirty="0" smtClean="0">
                <a:solidFill>
                  <a:schemeClr val="accent4">
                    <a:lumMod val="20000"/>
                    <a:lumOff val="80000"/>
                  </a:schemeClr>
                </a:solidFill>
                <a:latin typeface="Arial" panose="020B0604020202020204" pitchFamily="34" charset="0"/>
                <a:cs typeface="Arial" panose="020B0604020202020204" pitchFamily="34" charset="0"/>
              </a:rPr>
              <a:t>.”</a:t>
            </a:r>
            <a:r>
              <a:rPr lang="en-AU" sz="3200" b="1" dirty="0">
                <a:solidFill>
                  <a:schemeClr val="accent4">
                    <a:lumMod val="20000"/>
                    <a:lumOff val="80000"/>
                  </a:schemeClr>
                </a:solidFill>
                <a:latin typeface="Arial" panose="020B0604020202020204" pitchFamily="34" charset="0"/>
                <a:cs typeface="Arial" panose="020B0604020202020204" pitchFamily="34" charset="0"/>
              </a:rPr>
              <a:t> Hebrews 13:8 </a:t>
            </a:r>
            <a:endParaRPr lang="en-AU" sz="3200" b="1" dirty="0" smtClean="0">
              <a:solidFill>
                <a:schemeClr val="accent4">
                  <a:lumMod val="20000"/>
                  <a:lumOff val="80000"/>
                </a:schemeClr>
              </a:solidFill>
              <a:latin typeface="Arial" panose="020B0604020202020204" pitchFamily="34" charset="0"/>
              <a:cs typeface="Arial" panose="020B0604020202020204" pitchFamily="34" charset="0"/>
            </a:endParaRPr>
          </a:p>
          <a:p>
            <a:pPr algn="just"/>
            <a:endParaRPr lang="en-AU" sz="3200" dirty="0">
              <a:solidFill>
                <a:schemeClr val="accent4">
                  <a:lumMod val="20000"/>
                  <a:lumOff val="80000"/>
                </a:schemeClr>
              </a:solidFill>
              <a:latin typeface="Arial" panose="020B0604020202020204" pitchFamily="34" charset="0"/>
              <a:cs typeface="Arial" panose="020B0604020202020204" pitchFamily="34" charset="0"/>
            </a:endParaRPr>
          </a:p>
          <a:p>
            <a:pPr algn="just"/>
            <a:r>
              <a:rPr lang="en-AU" sz="3200" dirty="0">
                <a:solidFill>
                  <a:schemeClr val="accent4">
                    <a:lumMod val="20000"/>
                    <a:lumOff val="80000"/>
                  </a:schemeClr>
                </a:solidFill>
                <a:latin typeface="Arial" panose="020B0604020202020204" pitchFamily="34" charset="0"/>
                <a:cs typeface="Arial" panose="020B0604020202020204" pitchFamily="34" charset="0"/>
              </a:rPr>
              <a:t> Luke 13:32, 33 ““And He said to them, “Go, tell that fox, ‘Behold, </a:t>
            </a:r>
            <a:r>
              <a:rPr lang="en-AU" sz="3200" b="1" i="1" u="sng" dirty="0">
                <a:solidFill>
                  <a:schemeClr val="accent4">
                    <a:lumMod val="20000"/>
                    <a:lumOff val="80000"/>
                  </a:schemeClr>
                </a:solidFill>
                <a:latin typeface="Arial" panose="020B0604020202020204" pitchFamily="34" charset="0"/>
                <a:cs typeface="Arial" panose="020B0604020202020204" pitchFamily="34" charset="0"/>
              </a:rPr>
              <a:t>I cast out demons and perform cures today and tomorrow, and the third day I shall be perfected</a:t>
            </a:r>
            <a:r>
              <a:rPr lang="en-AU" sz="3200" dirty="0">
                <a:solidFill>
                  <a:schemeClr val="accent4">
                    <a:lumMod val="20000"/>
                    <a:lumOff val="80000"/>
                  </a:schemeClr>
                </a:solidFill>
                <a:latin typeface="Arial" panose="020B0604020202020204" pitchFamily="34" charset="0"/>
                <a:cs typeface="Arial" panose="020B0604020202020204" pitchFamily="34" charset="0"/>
              </a:rPr>
              <a:t>.’ Nevertheless </a:t>
            </a:r>
            <a:r>
              <a:rPr lang="en-AU" sz="3200" b="1" i="1" u="sng" dirty="0">
                <a:solidFill>
                  <a:schemeClr val="accent4">
                    <a:lumMod val="20000"/>
                    <a:lumOff val="80000"/>
                  </a:schemeClr>
                </a:solidFill>
                <a:latin typeface="Arial" panose="020B0604020202020204" pitchFamily="34" charset="0"/>
                <a:cs typeface="Arial" panose="020B0604020202020204" pitchFamily="34" charset="0"/>
              </a:rPr>
              <a:t>I must journey today, tomorrow, and the day following</a:t>
            </a:r>
            <a:r>
              <a:rPr lang="en-AU" sz="3200" dirty="0">
                <a:solidFill>
                  <a:schemeClr val="accent4">
                    <a:lumMod val="20000"/>
                    <a:lumOff val="80000"/>
                  </a:schemeClr>
                </a:solidFill>
                <a:latin typeface="Arial" panose="020B0604020202020204" pitchFamily="34" charset="0"/>
                <a:cs typeface="Arial" panose="020B0604020202020204" pitchFamily="34" charset="0"/>
              </a:rPr>
              <a:t>; for it cannot be that a prophet should perish outside of Jerusalem</a:t>
            </a:r>
            <a:r>
              <a:rPr lang="en-AU" sz="3200" dirty="0" smtClean="0">
                <a:solidFill>
                  <a:schemeClr val="accent4">
                    <a:lumMod val="20000"/>
                    <a:lumOff val="80000"/>
                  </a:schemeClr>
                </a:solidFill>
                <a:latin typeface="Arial" panose="020B0604020202020204" pitchFamily="34" charset="0"/>
                <a:cs typeface="Arial" panose="020B0604020202020204" pitchFamily="34" charset="0"/>
              </a:rPr>
              <a:t>.”</a:t>
            </a:r>
          </a:p>
          <a:p>
            <a:pPr algn="ctr"/>
            <a:r>
              <a:rPr lang="en-AU" sz="3200" dirty="0">
                <a:solidFill>
                  <a:srgbClr val="FFC000">
                    <a:lumMod val="20000"/>
                    <a:lumOff val="80000"/>
                  </a:srgbClr>
                </a:solidFill>
                <a:latin typeface="Arial" panose="020B0604020202020204" pitchFamily="34" charset="0"/>
                <a:cs typeface="Arial" panose="020B0604020202020204" pitchFamily="34" charset="0"/>
              </a:rPr>
              <a:t>Luke 13:32, 33</a:t>
            </a:r>
            <a:r>
              <a:rPr lang="en-AU" sz="3200" dirty="0" smtClean="0">
                <a:solidFill>
                  <a:schemeClr val="accent4">
                    <a:lumMod val="20000"/>
                    <a:lumOff val="80000"/>
                  </a:schemeClr>
                </a:solidFill>
                <a:latin typeface="Arial" panose="020B0604020202020204" pitchFamily="34" charset="0"/>
                <a:cs typeface="Arial" panose="020B0604020202020204" pitchFamily="34" charset="0"/>
              </a:rPr>
              <a:t> </a:t>
            </a:r>
            <a:endParaRPr lang="en-AU" sz="3200"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9" name="Rectangle 8"/>
          <p:cNvSpPr/>
          <p:nvPr/>
        </p:nvSpPr>
        <p:spPr>
          <a:xfrm>
            <a:off x="368968" y="216568"/>
            <a:ext cx="11590421" cy="1643912"/>
          </a:xfrm>
          <a:prstGeom prst="rect">
            <a:avLst/>
          </a:prstGeom>
        </p:spPr>
        <p:txBody>
          <a:bodyPr wrap="square">
            <a:spAutoFit/>
          </a:bodyPr>
          <a:lstStyle/>
          <a:p>
            <a:pPr algn="ctr">
              <a:lnSpc>
                <a:spcPct val="107000"/>
              </a:lnSpc>
              <a:spcAft>
                <a:spcPts val="800"/>
              </a:spcAft>
            </a:pPr>
            <a:r>
              <a:rPr lang="en-AU" sz="4400" b="1" dirty="0" smtClean="0">
                <a:solidFill>
                  <a:schemeClr val="accent4">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I MUST JOURNEY TODAY, TOMORROW, </a:t>
            </a:r>
          </a:p>
          <a:p>
            <a:pPr algn="ctr">
              <a:lnSpc>
                <a:spcPct val="107000"/>
              </a:lnSpc>
              <a:spcAft>
                <a:spcPts val="800"/>
              </a:spcAft>
            </a:pPr>
            <a:r>
              <a:rPr lang="en-AU" sz="4400" b="1" dirty="0" smtClean="0">
                <a:solidFill>
                  <a:schemeClr val="accent4">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AND THE DAY FOLLOWING </a:t>
            </a:r>
            <a:endParaRPr lang="en-AU" sz="4400" b="1" dirty="0">
              <a:solidFill>
                <a:schemeClr val="accent4">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412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1635205"/>
            <a:ext cx="9512568" cy="1384995"/>
          </a:xfrm>
          <a:prstGeom prst="rect">
            <a:avLst/>
          </a:prstGeom>
        </p:spPr>
        <p:txBody>
          <a:bodyPr wrap="square">
            <a:spAutoFit/>
          </a:bodyPr>
          <a:lstStyle/>
          <a:p>
            <a:pPr algn="just"/>
            <a:r>
              <a:rPr lang="en-AU" sz="2800" b="1" dirty="0">
                <a:solidFill>
                  <a:srgbClr val="ED7D31">
                    <a:lumMod val="40000"/>
                    <a:lumOff val="60000"/>
                  </a:srgbClr>
                </a:solidFill>
                <a:latin typeface="Exo" panose="02000503000000000000" pitchFamily="50" charset="0"/>
              </a:rPr>
              <a:t>“Another parable spake he unto them; The kingdom of heaven </a:t>
            </a:r>
            <a:r>
              <a:rPr lang="en-AU" sz="2800" b="1" dirty="0">
                <a:solidFill>
                  <a:srgbClr val="ED7D31">
                    <a:lumMod val="20000"/>
                    <a:lumOff val="80000"/>
                  </a:srgbClr>
                </a:solidFill>
                <a:latin typeface="Exo" panose="02000503000000000000" pitchFamily="50" charset="0"/>
              </a:rPr>
              <a:t>is like unto leaven, which a woman took, and hid in three measures of meal, till the whole was leavened.”</a:t>
            </a:r>
            <a:r>
              <a:rPr lang="en-AU" sz="2800" dirty="0">
                <a:solidFill>
                  <a:srgbClr val="ED7D31">
                    <a:lumMod val="20000"/>
                    <a:lumOff val="80000"/>
                  </a:srgbClr>
                </a:solidFill>
                <a:latin typeface="Exo" panose="02000503000000000000" pitchFamily="50" charset="0"/>
              </a:rPr>
              <a:t> </a:t>
            </a:r>
            <a:r>
              <a:rPr lang="en-AU" b="1" dirty="0">
                <a:solidFill>
                  <a:srgbClr val="ED7D31">
                    <a:lumMod val="20000"/>
                    <a:lumOff val="80000"/>
                  </a:srgbClr>
                </a:solidFill>
                <a:latin typeface="Exo" panose="02000503000000000000" pitchFamily="50" charset="0"/>
              </a:rPr>
              <a:t>MATTHEW 13:33</a:t>
            </a:r>
          </a:p>
        </p:txBody>
      </p:sp>
      <p:sp>
        <p:nvSpPr>
          <p:cNvPr id="5" name="Rectangle 4"/>
          <p:cNvSpPr/>
          <p:nvPr/>
        </p:nvSpPr>
        <p:spPr>
          <a:xfrm>
            <a:off x="2133600" y="1096596"/>
            <a:ext cx="10045968" cy="584775"/>
          </a:xfrm>
          <a:prstGeom prst="rect">
            <a:avLst/>
          </a:prstGeom>
        </p:spPr>
        <p:txBody>
          <a:bodyPr wrap="square">
            <a:spAutoFit/>
          </a:bodyPr>
          <a:lstStyle/>
          <a:p>
            <a:pPr algn="ctr"/>
            <a:r>
              <a:rPr lang="en-AU" sz="3200" b="1" dirty="0">
                <a:solidFill>
                  <a:srgbClr val="ED7D31">
                    <a:lumMod val="40000"/>
                    <a:lumOff val="60000"/>
                  </a:srgbClr>
                </a:solidFill>
                <a:latin typeface="Exo" panose="02000503000000000000" pitchFamily="50" charset="0"/>
              </a:rPr>
              <a:t>3/LEAVEN IN THREE MEASURES OF MEAL</a:t>
            </a:r>
            <a:endParaRPr lang="en-AU" sz="3200" dirty="0">
              <a:solidFill>
                <a:srgbClr val="ED7D31">
                  <a:lumMod val="40000"/>
                  <a:lumOff val="60000"/>
                </a:srgbClr>
              </a:solidFill>
            </a:endParaRPr>
          </a:p>
        </p:txBody>
      </p:sp>
      <p:sp>
        <p:nvSpPr>
          <p:cNvPr id="6" name="Rectangle 5"/>
          <p:cNvSpPr/>
          <p:nvPr/>
        </p:nvSpPr>
        <p:spPr>
          <a:xfrm>
            <a:off x="0" y="3020201"/>
            <a:ext cx="12179568" cy="646331"/>
          </a:xfrm>
          <a:prstGeom prst="rect">
            <a:avLst/>
          </a:prstGeom>
        </p:spPr>
        <p:txBody>
          <a:bodyPr wrap="square">
            <a:spAutoFit/>
          </a:bodyPr>
          <a:lstStyle/>
          <a:p>
            <a:pPr algn="ctr"/>
            <a:r>
              <a:rPr lang="en-AU" sz="3600" b="1" dirty="0">
                <a:solidFill>
                  <a:srgbClr val="ED7D31">
                    <a:lumMod val="20000"/>
                    <a:lumOff val="80000"/>
                  </a:srgbClr>
                </a:solidFill>
                <a:latin typeface="Exo" panose="02000503000000000000" pitchFamily="50" charset="0"/>
              </a:rPr>
              <a:t>2/ LEND ME THREE LOAVES</a:t>
            </a:r>
            <a:endParaRPr lang="en-AU" sz="3600" dirty="0">
              <a:solidFill>
                <a:srgbClr val="ED7D31">
                  <a:lumMod val="20000"/>
                  <a:lumOff val="80000"/>
                </a:srgbClr>
              </a:solidFill>
            </a:endParaRPr>
          </a:p>
        </p:txBody>
      </p:sp>
      <p:sp>
        <p:nvSpPr>
          <p:cNvPr id="7" name="Rectangle 6"/>
          <p:cNvSpPr/>
          <p:nvPr/>
        </p:nvSpPr>
        <p:spPr>
          <a:xfrm>
            <a:off x="2514600" y="3666533"/>
            <a:ext cx="9448800" cy="1384995"/>
          </a:xfrm>
          <a:prstGeom prst="rect">
            <a:avLst/>
          </a:prstGeom>
        </p:spPr>
        <p:txBody>
          <a:bodyPr wrap="square">
            <a:spAutoFit/>
          </a:bodyPr>
          <a:lstStyle/>
          <a:p>
            <a:pPr algn="ctr"/>
            <a:r>
              <a:rPr lang="en-AU" sz="2800" b="1" baseline="30000" dirty="0">
                <a:solidFill>
                  <a:srgbClr val="ED7D31">
                    <a:lumMod val="20000"/>
                    <a:lumOff val="80000"/>
                  </a:srgbClr>
                </a:solidFill>
                <a:latin typeface="Exo" panose="02000503000000000000" pitchFamily="50" charset="0"/>
              </a:rPr>
              <a:t>“</a:t>
            </a:r>
            <a:r>
              <a:rPr lang="en-AU" sz="2800" b="1" dirty="0">
                <a:solidFill>
                  <a:srgbClr val="ED7D31">
                    <a:lumMod val="20000"/>
                    <a:lumOff val="80000"/>
                  </a:srgbClr>
                </a:solidFill>
                <a:latin typeface="Exo" panose="02000503000000000000" pitchFamily="50" charset="0"/>
              </a:rPr>
              <a:t>And he said unto them, Which of you shall have a friend, and shall go unto </a:t>
            </a:r>
            <a:r>
              <a:rPr lang="en-AU" sz="2800" b="1" dirty="0">
                <a:solidFill>
                  <a:srgbClr val="ED7D31">
                    <a:lumMod val="40000"/>
                    <a:lumOff val="60000"/>
                  </a:srgbClr>
                </a:solidFill>
                <a:latin typeface="Exo" panose="02000503000000000000" pitchFamily="50" charset="0"/>
              </a:rPr>
              <a:t>him at midnight, </a:t>
            </a:r>
            <a:r>
              <a:rPr lang="en-AU" sz="2800" b="1" dirty="0">
                <a:solidFill>
                  <a:srgbClr val="ED7D31">
                    <a:lumMod val="20000"/>
                    <a:lumOff val="80000"/>
                  </a:srgbClr>
                </a:solidFill>
                <a:latin typeface="Exo" panose="02000503000000000000" pitchFamily="50" charset="0"/>
              </a:rPr>
              <a:t>and say unto him, Friend, </a:t>
            </a:r>
            <a:r>
              <a:rPr lang="en-AU" sz="2800" b="1" dirty="0">
                <a:solidFill>
                  <a:srgbClr val="ED7D31">
                    <a:lumMod val="40000"/>
                    <a:lumOff val="60000"/>
                  </a:srgbClr>
                </a:solidFill>
                <a:latin typeface="Exo" panose="02000503000000000000" pitchFamily="50" charset="0"/>
              </a:rPr>
              <a:t>lend me three loaves;”</a:t>
            </a:r>
            <a:r>
              <a:rPr lang="en-AU" sz="2800" b="1" dirty="0">
                <a:solidFill>
                  <a:srgbClr val="ED7D31">
                    <a:lumMod val="20000"/>
                    <a:lumOff val="80000"/>
                  </a:srgbClr>
                </a:solidFill>
                <a:latin typeface="Exo" panose="02000503000000000000" pitchFamily="50" charset="0"/>
              </a:rPr>
              <a:t> </a:t>
            </a:r>
            <a:r>
              <a:rPr lang="en-AU" sz="2800" b="1" dirty="0">
                <a:solidFill>
                  <a:srgbClr val="ED7D31">
                    <a:lumMod val="40000"/>
                    <a:lumOff val="60000"/>
                  </a:srgbClr>
                </a:solidFill>
                <a:latin typeface="Exo" panose="02000503000000000000" pitchFamily="50" charset="0"/>
              </a:rPr>
              <a:t> </a:t>
            </a:r>
            <a:r>
              <a:rPr lang="en-AU" sz="2400" b="1" dirty="0">
                <a:solidFill>
                  <a:srgbClr val="ED7D31">
                    <a:lumMod val="20000"/>
                    <a:lumOff val="80000"/>
                  </a:srgbClr>
                </a:solidFill>
                <a:latin typeface="Exo" panose="02000503000000000000" pitchFamily="50" charset="0"/>
              </a:rPr>
              <a:t>LUKE 11:5</a:t>
            </a:r>
          </a:p>
        </p:txBody>
      </p:sp>
      <p:sp>
        <p:nvSpPr>
          <p:cNvPr id="8" name="Rectangle 7"/>
          <p:cNvSpPr/>
          <p:nvPr/>
        </p:nvSpPr>
        <p:spPr>
          <a:xfrm>
            <a:off x="2743200" y="5270960"/>
            <a:ext cx="9448800" cy="1631216"/>
          </a:xfrm>
          <a:prstGeom prst="rect">
            <a:avLst/>
          </a:prstGeom>
        </p:spPr>
        <p:txBody>
          <a:bodyPr wrap="square">
            <a:spAutoFit/>
          </a:bodyPr>
          <a:lstStyle/>
          <a:p>
            <a:pPr algn="ctr"/>
            <a:r>
              <a:rPr lang="en-AU" sz="3200" b="1" dirty="0">
                <a:solidFill>
                  <a:prstClr val="white"/>
                </a:solidFill>
                <a:latin typeface="Exo" panose="02000503000000000000" pitchFamily="50" charset="0"/>
              </a:rPr>
              <a:t>1/ </a:t>
            </a:r>
            <a:r>
              <a:rPr lang="en-AU" sz="2800" b="1" dirty="0">
                <a:solidFill>
                  <a:prstClr val="white"/>
                </a:solidFill>
                <a:latin typeface="Exo" panose="02000503000000000000" pitchFamily="50" charset="0"/>
              </a:rPr>
              <a:t>FIRST THE BLADE, THEN THE EAR AND THE FULL CORN</a:t>
            </a:r>
          </a:p>
          <a:p>
            <a:pPr algn="ctr"/>
            <a:endParaRPr lang="en-AU" sz="600" b="1" dirty="0">
              <a:solidFill>
                <a:prstClr val="white"/>
              </a:solidFill>
              <a:latin typeface="Exo" panose="02000503000000000000" pitchFamily="50" charset="0"/>
            </a:endParaRPr>
          </a:p>
          <a:p>
            <a:pPr algn="ctr"/>
            <a:endParaRPr lang="en-AU" sz="600" b="1" dirty="0">
              <a:solidFill>
                <a:prstClr val="white"/>
              </a:solidFill>
              <a:latin typeface="Exo" panose="02000503000000000000" pitchFamily="50" charset="0"/>
            </a:endParaRPr>
          </a:p>
          <a:p>
            <a:pPr algn="just"/>
            <a:r>
              <a:rPr lang="en-AU" sz="2800" b="1" baseline="30000" dirty="0">
                <a:solidFill>
                  <a:prstClr val="white"/>
                </a:solidFill>
                <a:latin typeface="Exo" panose="02000503000000000000" pitchFamily="50" charset="0"/>
              </a:rPr>
              <a:t> </a:t>
            </a:r>
            <a:r>
              <a:rPr lang="en-AU" sz="2800" b="1" dirty="0">
                <a:solidFill>
                  <a:prstClr val="white"/>
                </a:solidFill>
                <a:latin typeface="Exo" panose="02000503000000000000" pitchFamily="50" charset="0"/>
              </a:rPr>
              <a:t>For the earth bring forth fruit of herself; first the blade, then the ear, after that the full corn in the ear. Mark 4:28</a:t>
            </a:r>
          </a:p>
        </p:txBody>
      </p:sp>
      <p:sp>
        <p:nvSpPr>
          <p:cNvPr id="10" name="Rectangle 9"/>
          <p:cNvSpPr/>
          <p:nvPr/>
        </p:nvSpPr>
        <p:spPr>
          <a:xfrm>
            <a:off x="-12432" y="-54962"/>
            <a:ext cx="12192000" cy="1200329"/>
          </a:xfrm>
          <a:prstGeom prst="rect">
            <a:avLst/>
          </a:prstGeom>
        </p:spPr>
        <p:txBody>
          <a:bodyPr wrap="square">
            <a:spAutoFit/>
          </a:bodyPr>
          <a:lstStyle/>
          <a:p>
            <a:pPr algn="ctr"/>
            <a:r>
              <a:rPr lang="en-AU" sz="3600" b="1" dirty="0">
                <a:solidFill>
                  <a:srgbClr val="FFC000">
                    <a:lumMod val="20000"/>
                    <a:lumOff val="80000"/>
                  </a:srgbClr>
                </a:solidFill>
                <a:latin typeface="Exo" panose="02000503000000000000" pitchFamily="50" charset="0"/>
                <a:cs typeface="Arial" panose="020B0604020202020204" pitchFamily="34" charset="0"/>
              </a:rPr>
              <a:t>THREE MAIN IMPORTANT STEPS OF OUR SPIRITUAL TRANSFORMATION THROUGH THE HOLY SPIRIT </a:t>
            </a:r>
            <a:endParaRPr lang="en-AU" sz="1400" b="1" dirty="0">
              <a:solidFill>
                <a:prstClr val="white"/>
              </a:solidFill>
              <a:latin typeface="Exo" panose="02000503000000000000" pitchFamily="50" charset="0"/>
              <a:cs typeface="Arial" panose="020B0604020202020204" pitchFamily="34" charset="0"/>
            </a:endParaRPr>
          </a:p>
        </p:txBody>
      </p:sp>
      <p:pic>
        <p:nvPicPr>
          <p:cNvPr id="11"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85" y="1365029"/>
            <a:ext cx="1367496" cy="1655171"/>
          </a:xfrm>
          <a:prstGeom prst="rect">
            <a:avLst/>
          </a:prstGeom>
        </p:spPr>
      </p:pic>
      <p:pic>
        <p:nvPicPr>
          <p:cNvPr id="12" name="Picture 11"/>
          <p:cNvPicPr>
            <a:picLocks noChangeAspect="1"/>
          </p:cNvPicPr>
          <p:nvPr/>
        </p:nvPicPr>
        <p:blipFill>
          <a:blip r:embed="rId3"/>
          <a:stretch>
            <a:fillRect/>
          </a:stretch>
        </p:blipFill>
        <p:spPr>
          <a:xfrm flipH="1">
            <a:off x="159485" y="3250631"/>
            <a:ext cx="2293173" cy="1503931"/>
          </a:xfrm>
          <a:prstGeom prst="rect">
            <a:avLst/>
          </a:prstGeom>
        </p:spPr>
      </p:pic>
      <p:pic>
        <p:nvPicPr>
          <p:cNvPr id="2" name="Picture 1"/>
          <p:cNvPicPr>
            <a:picLocks noChangeAspect="1"/>
          </p:cNvPicPr>
          <p:nvPr/>
        </p:nvPicPr>
        <p:blipFill>
          <a:blip r:embed="rId4"/>
          <a:stretch>
            <a:fillRect/>
          </a:stretch>
        </p:blipFill>
        <p:spPr>
          <a:xfrm>
            <a:off x="159485" y="5051528"/>
            <a:ext cx="2554351" cy="1730272"/>
          </a:xfrm>
          <a:prstGeom prst="rect">
            <a:avLst/>
          </a:prstGeom>
        </p:spPr>
      </p:pic>
    </p:spTree>
    <p:extLst>
      <p:ext uri="{BB962C8B-B14F-4D97-AF65-F5344CB8AC3E}">
        <p14:creationId xmlns:p14="http://schemas.microsoft.com/office/powerpoint/2010/main" val="214416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369" y="475670"/>
            <a:ext cx="11734800" cy="2800767"/>
          </a:xfrm>
          <a:prstGeom prst="rect">
            <a:avLst/>
          </a:prstGeom>
        </p:spPr>
        <p:txBody>
          <a:bodyPr wrap="square">
            <a:spAutoFit/>
          </a:bodyPr>
          <a:lstStyle/>
          <a:p>
            <a:pPr algn="just"/>
            <a:r>
              <a:rPr lang="en-AU" sz="2400" b="1" dirty="0">
                <a:solidFill>
                  <a:srgbClr val="FFC000">
                    <a:lumMod val="40000"/>
                    <a:lumOff val="60000"/>
                  </a:srgbClr>
                </a:solidFill>
              </a:rPr>
              <a:t>6 </a:t>
            </a:r>
            <a:r>
              <a:rPr lang="en-AU" sz="2400" b="1" dirty="0">
                <a:solidFill>
                  <a:srgbClr val="FFC000">
                    <a:lumMod val="20000"/>
                    <a:lumOff val="80000"/>
                  </a:srgbClr>
                </a:solidFill>
              </a:rPr>
              <a:t>This is he that </a:t>
            </a:r>
            <a:r>
              <a:rPr lang="en-AU" sz="2400" b="1" i="1" u="sng" dirty="0">
                <a:solidFill>
                  <a:srgbClr val="FFC000">
                    <a:lumMod val="20000"/>
                    <a:lumOff val="80000"/>
                  </a:srgbClr>
                </a:solidFill>
              </a:rPr>
              <a:t>came by water and blood</a:t>
            </a:r>
            <a:r>
              <a:rPr lang="en-AU" sz="2400" b="1" dirty="0">
                <a:solidFill>
                  <a:srgbClr val="FFC000">
                    <a:lumMod val="20000"/>
                    <a:lumOff val="80000"/>
                  </a:srgbClr>
                </a:solidFill>
              </a:rPr>
              <a:t>, even Jesus Christ; </a:t>
            </a:r>
            <a:r>
              <a:rPr lang="en-AU" sz="2400" b="1" i="1" u="sng" dirty="0">
                <a:solidFill>
                  <a:srgbClr val="FFC000">
                    <a:lumMod val="20000"/>
                    <a:lumOff val="80000"/>
                  </a:srgbClr>
                </a:solidFill>
              </a:rPr>
              <a:t>not by water only, but by water and blood.</a:t>
            </a:r>
            <a:r>
              <a:rPr lang="en-AU" sz="2400" b="1" dirty="0">
                <a:solidFill>
                  <a:srgbClr val="FFC000">
                    <a:lumMod val="20000"/>
                    <a:lumOff val="80000"/>
                  </a:srgbClr>
                </a:solidFill>
              </a:rPr>
              <a:t> And </a:t>
            </a:r>
            <a:r>
              <a:rPr lang="en-AU" sz="2400" b="1" i="1" u="sng" dirty="0">
                <a:solidFill>
                  <a:srgbClr val="FFC000">
                    <a:lumMod val="20000"/>
                    <a:lumOff val="80000"/>
                  </a:srgbClr>
                </a:solidFill>
              </a:rPr>
              <a:t>it is the Spirit that beared witness, because the Spirit is truth.</a:t>
            </a:r>
          </a:p>
          <a:p>
            <a:pPr algn="just"/>
            <a:r>
              <a:rPr lang="en-AU" sz="2400" b="1" dirty="0">
                <a:solidFill>
                  <a:srgbClr val="FFC000">
                    <a:lumMod val="40000"/>
                    <a:lumOff val="60000"/>
                  </a:srgbClr>
                </a:solidFill>
              </a:rPr>
              <a:t>7 For </a:t>
            </a:r>
            <a:r>
              <a:rPr lang="en-AU" sz="2400" b="1" i="1" u="sng" dirty="0">
                <a:solidFill>
                  <a:srgbClr val="FFC000">
                    <a:lumMod val="20000"/>
                    <a:lumOff val="80000"/>
                  </a:srgbClr>
                </a:solidFill>
              </a:rPr>
              <a:t>there are three that bear record in heaven, the Father, the Word, and the Holy Ghost: and these three are one.</a:t>
            </a:r>
          </a:p>
          <a:p>
            <a:pPr algn="just"/>
            <a:r>
              <a:rPr lang="en-AU" sz="2400" b="1" dirty="0">
                <a:solidFill>
                  <a:srgbClr val="FFC000">
                    <a:lumMod val="40000"/>
                    <a:lumOff val="60000"/>
                  </a:srgbClr>
                </a:solidFill>
              </a:rPr>
              <a:t>8 And </a:t>
            </a:r>
            <a:r>
              <a:rPr lang="en-AU" sz="2800" b="1" i="1" u="sng" dirty="0">
                <a:solidFill>
                  <a:srgbClr val="FFC000">
                    <a:lumMod val="20000"/>
                    <a:lumOff val="80000"/>
                  </a:srgbClr>
                </a:solidFill>
              </a:rPr>
              <a:t>there are three that bear witness in earth</a:t>
            </a:r>
            <a:r>
              <a:rPr lang="en-AU" sz="2400" b="1" dirty="0">
                <a:solidFill>
                  <a:srgbClr val="FFC000">
                    <a:lumMod val="40000"/>
                    <a:lumOff val="60000"/>
                  </a:srgbClr>
                </a:solidFill>
              </a:rPr>
              <a:t>, </a:t>
            </a:r>
            <a:r>
              <a:rPr lang="en-AU" sz="2800" b="1" i="1" u="sng" dirty="0">
                <a:solidFill>
                  <a:srgbClr val="FFC000">
                    <a:lumMod val="20000"/>
                    <a:lumOff val="80000"/>
                  </a:srgbClr>
                </a:solidFill>
              </a:rPr>
              <a:t>the Spirit, and the water, and the blood</a:t>
            </a:r>
            <a:r>
              <a:rPr lang="en-AU" sz="2400" b="1" dirty="0">
                <a:solidFill>
                  <a:srgbClr val="FFC000">
                    <a:lumMod val="40000"/>
                    <a:lumOff val="60000"/>
                  </a:srgbClr>
                </a:solidFill>
              </a:rPr>
              <a:t>: and </a:t>
            </a:r>
            <a:r>
              <a:rPr lang="en-AU" sz="2800" b="1" i="1" u="sng" dirty="0">
                <a:solidFill>
                  <a:srgbClr val="FFC000">
                    <a:lumMod val="20000"/>
                    <a:lumOff val="80000"/>
                  </a:srgbClr>
                </a:solidFill>
              </a:rPr>
              <a:t>these three agree in one</a:t>
            </a:r>
            <a:r>
              <a:rPr lang="en-AU" sz="2400" b="1" dirty="0">
                <a:solidFill>
                  <a:srgbClr val="FFC000">
                    <a:lumMod val="40000"/>
                    <a:lumOff val="60000"/>
                  </a:srgbClr>
                </a:solidFill>
              </a:rPr>
              <a:t>. 9 If we receive the witness of men, the witness of God is greater: for this is the witness of God which he hath testified of his Son. 1</a:t>
            </a:r>
            <a:endParaRPr lang="en-AU" sz="2400" b="1" dirty="0">
              <a:solidFill>
                <a:srgbClr val="FFC000">
                  <a:lumMod val="20000"/>
                  <a:lumOff val="80000"/>
                </a:srgbClr>
              </a:solidFill>
            </a:endParaRPr>
          </a:p>
        </p:txBody>
      </p:sp>
      <p:sp>
        <p:nvSpPr>
          <p:cNvPr id="5" name="Rectangle 4"/>
          <p:cNvSpPr/>
          <p:nvPr/>
        </p:nvSpPr>
        <p:spPr>
          <a:xfrm>
            <a:off x="76200" y="0"/>
            <a:ext cx="12039599" cy="646331"/>
          </a:xfrm>
          <a:prstGeom prst="rect">
            <a:avLst/>
          </a:prstGeom>
        </p:spPr>
        <p:txBody>
          <a:bodyPr wrap="square">
            <a:spAutoFit/>
          </a:bodyPr>
          <a:lstStyle/>
          <a:p>
            <a:pPr algn="ctr"/>
            <a:r>
              <a:rPr lang="en-AU" sz="3600" b="1" dirty="0">
                <a:solidFill>
                  <a:srgbClr val="FFC000">
                    <a:lumMod val="20000"/>
                    <a:lumOff val="80000"/>
                  </a:srgbClr>
                </a:solidFill>
                <a:latin typeface="Arial" panose="020B0604020202020204" pitchFamily="34" charset="0"/>
                <a:cs typeface="Arial" panose="020B0604020202020204" pitchFamily="34" charset="0"/>
              </a:rPr>
              <a:t>THERE ARE THREE - </a:t>
            </a:r>
            <a:r>
              <a:rPr lang="en-AU" sz="3600" b="1" dirty="0">
                <a:solidFill>
                  <a:srgbClr val="FFC000">
                    <a:lumMod val="20000"/>
                    <a:lumOff val="80000"/>
                  </a:srgbClr>
                </a:solidFill>
              </a:rPr>
              <a:t>JOHN 5:6-8</a:t>
            </a:r>
            <a:r>
              <a:rPr lang="en-AU" sz="3600" dirty="0">
                <a:solidFill>
                  <a:srgbClr val="FFC000">
                    <a:lumMod val="20000"/>
                    <a:lumOff val="80000"/>
                  </a:srgbClr>
                </a:solidFill>
                <a:latin typeface="system-ui"/>
              </a:rPr>
              <a:t> </a:t>
            </a:r>
            <a:endParaRPr lang="en-AU" sz="3600" dirty="0">
              <a:solidFill>
                <a:srgbClr val="FFC000">
                  <a:lumMod val="20000"/>
                  <a:lumOff val="80000"/>
                </a:srgbClr>
              </a:solidFill>
            </a:endParaRPr>
          </a:p>
        </p:txBody>
      </p:sp>
      <p:pic>
        <p:nvPicPr>
          <p:cNvPr id="6" name="Picture 2" descr="Image result for Bible pictures Daniel 12: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04" y="3813662"/>
            <a:ext cx="2614209" cy="2891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Bible pictures REVELATION 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601" y="3813662"/>
            <a:ext cx="2853291" cy="28919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570" y="3228887"/>
            <a:ext cx="12192000" cy="584775"/>
          </a:xfrm>
          <a:prstGeom prst="rect">
            <a:avLst/>
          </a:prstGeom>
        </p:spPr>
        <p:txBody>
          <a:bodyPr wrap="square">
            <a:spAutoFit/>
          </a:bodyPr>
          <a:lstStyle/>
          <a:p>
            <a:pPr algn="ctr"/>
            <a:r>
              <a:rPr lang="en-AU" sz="3200" b="1" dirty="0">
                <a:solidFill>
                  <a:srgbClr val="FFC000">
                    <a:lumMod val="20000"/>
                    <a:lumOff val="80000"/>
                  </a:srgbClr>
                </a:solidFill>
              </a:rPr>
              <a:t>THREE MAIN STAGES OF EXPERIENCES</a:t>
            </a:r>
          </a:p>
        </p:txBody>
      </p:sp>
      <p:pic>
        <p:nvPicPr>
          <p:cNvPr id="9"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90201" y="3813662"/>
            <a:ext cx="1257608" cy="1522166"/>
          </a:xfrm>
          <a:prstGeom prst="rect">
            <a:avLst/>
          </a:prstGeom>
        </p:spPr>
      </p:pic>
      <p:pic>
        <p:nvPicPr>
          <p:cNvPr id="10" name="Picture 9"/>
          <p:cNvPicPr>
            <a:picLocks noChangeAspect="1"/>
          </p:cNvPicPr>
          <p:nvPr/>
        </p:nvPicPr>
        <p:blipFill>
          <a:blip r:embed="rId5"/>
          <a:stretch>
            <a:fillRect/>
          </a:stretch>
        </p:blipFill>
        <p:spPr>
          <a:xfrm flipH="1">
            <a:off x="6238614" y="3841016"/>
            <a:ext cx="2293173" cy="1503931"/>
          </a:xfrm>
          <a:prstGeom prst="rect">
            <a:avLst/>
          </a:prstGeom>
        </p:spPr>
      </p:pic>
      <p:sp>
        <p:nvSpPr>
          <p:cNvPr id="11" name="Rectangle 10"/>
          <p:cNvSpPr/>
          <p:nvPr/>
        </p:nvSpPr>
        <p:spPr>
          <a:xfrm>
            <a:off x="2890387" y="5335828"/>
            <a:ext cx="2748413" cy="1477328"/>
          </a:xfrm>
          <a:prstGeom prst="rect">
            <a:avLst/>
          </a:prstGeom>
        </p:spPr>
        <p:txBody>
          <a:bodyPr wrap="square">
            <a:spAutoFit/>
          </a:bodyPr>
          <a:lstStyle/>
          <a:p>
            <a:pPr algn="just"/>
            <a:r>
              <a:rPr lang="en-AU" sz="1400" b="1" dirty="0">
                <a:solidFill>
                  <a:srgbClr val="FFC000">
                    <a:lumMod val="20000"/>
                    <a:lumOff val="80000"/>
                  </a:srgbClr>
                </a:solidFill>
              </a:rPr>
              <a:t>“</a:t>
            </a:r>
            <a:r>
              <a:rPr lang="en-AU" sz="1400" dirty="0">
                <a:solidFill>
                  <a:srgbClr val="FFC000">
                    <a:lumMod val="20000"/>
                    <a:lumOff val="80000"/>
                  </a:srgbClr>
                </a:solidFill>
              </a:rPr>
              <a:t>Another parable spake he unto them; </a:t>
            </a:r>
            <a:r>
              <a:rPr lang="en-AU" sz="1400" b="1" dirty="0">
                <a:solidFill>
                  <a:srgbClr val="FFC000">
                    <a:lumMod val="20000"/>
                    <a:lumOff val="80000"/>
                  </a:srgbClr>
                </a:solidFill>
              </a:rPr>
              <a:t>The kingdom of heaven is like unto leaven, </a:t>
            </a:r>
            <a:r>
              <a:rPr lang="en-AU" sz="1400" dirty="0">
                <a:solidFill>
                  <a:srgbClr val="FFC000">
                    <a:lumMod val="20000"/>
                    <a:lumOff val="80000"/>
                  </a:srgbClr>
                </a:solidFill>
              </a:rPr>
              <a:t>which a woman took</a:t>
            </a:r>
            <a:r>
              <a:rPr lang="en-AU" sz="1400" b="1" dirty="0">
                <a:solidFill>
                  <a:srgbClr val="FFC000">
                    <a:lumMod val="20000"/>
                    <a:lumOff val="80000"/>
                  </a:srgbClr>
                </a:solidFill>
              </a:rPr>
              <a:t>, and </a:t>
            </a:r>
            <a:r>
              <a:rPr lang="en-AU" sz="1600" b="1" dirty="0">
                <a:solidFill>
                  <a:srgbClr val="FFC000">
                    <a:lumMod val="20000"/>
                    <a:lumOff val="80000"/>
                  </a:srgbClr>
                </a:solidFill>
              </a:rPr>
              <a:t>hid in </a:t>
            </a:r>
            <a:r>
              <a:rPr lang="en-AU" b="1" dirty="0">
                <a:solidFill>
                  <a:srgbClr val="FFC000">
                    <a:lumMod val="20000"/>
                    <a:lumOff val="80000"/>
                  </a:srgbClr>
                </a:solidFill>
              </a:rPr>
              <a:t>three</a:t>
            </a:r>
            <a:r>
              <a:rPr lang="en-AU" sz="1600" b="1" dirty="0">
                <a:solidFill>
                  <a:srgbClr val="FFC000">
                    <a:lumMod val="20000"/>
                    <a:lumOff val="80000"/>
                  </a:srgbClr>
                </a:solidFill>
              </a:rPr>
              <a:t> measures of meal</a:t>
            </a:r>
            <a:r>
              <a:rPr lang="en-AU" sz="1400" b="1" dirty="0">
                <a:solidFill>
                  <a:srgbClr val="FFC000">
                    <a:lumMod val="20000"/>
                    <a:lumOff val="80000"/>
                  </a:srgbClr>
                </a:solidFill>
              </a:rPr>
              <a:t>, till the whole was leavened.”</a:t>
            </a:r>
            <a:r>
              <a:rPr lang="en-AU" sz="1400" dirty="0">
                <a:solidFill>
                  <a:srgbClr val="FFC000">
                    <a:lumMod val="20000"/>
                    <a:lumOff val="80000"/>
                  </a:srgbClr>
                </a:solidFill>
              </a:rPr>
              <a:t> </a:t>
            </a:r>
            <a:r>
              <a:rPr lang="en-AU" sz="1200" b="1" dirty="0">
                <a:solidFill>
                  <a:srgbClr val="FFC000">
                    <a:lumMod val="20000"/>
                    <a:lumOff val="80000"/>
                  </a:srgbClr>
                </a:solidFill>
              </a:rPr>
              <a:t>MATTHEW 13:33</a:t>
            </a:r>
          </a:p>
        </p:txBody>
      </p:sp>
      <p:pic>
        <p:nvPicPr>
          <p:cNvPr id="12" name="Picture 11"/>
          <p:cNvPicPr>
            <a:picLocks noChangeAspect="1"/>
          </p:cNvPicPr>
          <p:nvPr/>
        </p:nvPicPr>
        <p:blipFill>
          <a:blip r:embed="rId6"/>
          <a:stretch>
            <a:fillRect/>
          </a:stretch>
        </p:blipFill>
        <p:spPr>
          <a:xfrm>
            <a:off x="6238614" y="5372301"/>
            <a:ext cx="2293173" cy="1333299"/>
          </a:xfrm>
          <a:prstGeom prst="rect">
            <a:avLst/>
          </a:prstGeom>
        </p:spPr>
      </p:pic>
    </p:spTree>
    <p:extLst>
      <p:ext uri="{BB962C8B-B14F-4D97-AF65-F5344CB8AC3E}">
        <p14:creationId xmlns:p14="http://schemas.microsoft.com/office/powerpoint/2010/main" val="395516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998041"/>
            <a:ext cx="12268200" cy="1077218"/>
          </a:xfrm>
          <a:prstGeom prst="rect">
            <a:avLst/>
          </a:prstGeom>
        </p:spPr>
        <p:txBody>
          <a:bodyPr wrap="square">
            <a:spAutoFit/>
          </a:bodyPr>
          <a:lstStyle/>
          <a:p>
            <a:pPr algn="ctr"/>
            <a:r>
              <a:rPr lang="en-AU" sz="3200" b="1" dirty="0">
                <a:solidFill>
                  <a:srgbClr val="FFC000">
                    <a:lumMod val="20000"/>
                    <a:lumOff val="80000"/>
                  </a:srgbClr>
                </a:solidFill>
                <a:latin typeface="Exo" panose="02000303000000000000" pitchFamily="50" charset="0"/>
              </a:rPr>
              <a:t>THE HOLY SPIRIT, SENT TO </a:t>
            </a:r>
          </a:p>
          <a:p>
            <a:pPr algn="ctr"/>
            <a:r>
              <a:rPr lang="en-AU" sz="3200" b="1" dirty="0">
                <a:solidFill>
                  <a:srgbClr val="FFC000">
                    <a:lumMod val="40000"/>
                    <a:lumOff val="60000"/>
                  </a:srgbClr>
                </a:solidFill>
                <a:latin typeface="Exo" panose="02000303000000000000" pitchFamily="50" charset="0"/>
              </a:rPr>
              <a:t>ENLIGHTEN, CONVERT</a:t>
            </a:r>
            <a:r>
              <a:rPr lang="en-AU" sz="3200" b="1" dirty="0">
                <a:solidFill>
                  <a:srgbClr val="FFC000">
                    <a:lumMod val="20000"/>
                    <a:lumOff val="80000"/>
                  </a:srgbClr>
                </a:solidFill>
                <a:latin typeface="Exo" panose="02000303000000000000" pitchFamily="50" charset="0"/>
              </a:rPr>
              <a:t>, </a:t>
            </a:r>
            <a:r>
              <a:rPr lang="en-AU" sz="3200" b="1" dirty="0">
                <a:solidFill>
                  <a:srgbClr val="FFC000">
                    <a:lumMod val="40000"/>
                    <a:lumOff val="60000"/>
                  </a:srgbClr>
                </a:solidFill>
                <a:latin typeface="Exo" panose="02000303000000000000" pitchFamily="50" charset="0"/>
              </a:rPr>
              <a:t>AND SANCTIFY </a:t>
            </a:r>
            <a:r>
              <a:rPr lang="en-AU" sz="3200" b="1" dirty="0">
                <a:solidFill>
                  <a:srgbClr val="FFC000">
                    <a:lumMod val="20000"/>
                    <a:lumOff val="80000"/>
                  </a:srgbClr>
                </a:solidFill>
                <a:latin typeface="Exo" panose="02000303000000000000" pitchFamily="50" charset="0"/>
              </a:rPr>
              <a:t>THE SOUL</a:t>
            </a:r>
            <a:endParaRPr lang="en-AU" sz="2400" dirty="0">
              <a:solidFill>
                <a:srgbClr val="FFC000">
                  <a:lumMod val="20000"/>
                  <a:lumOff val="80000"/>
                </a:srgbClr>
              </a:solidFill>
            </a:endParaRPr>
          </a:p>
        </p:txBody>
      </p:sp>
      <p:sp>
        <p:nvSpPr>
          <p:cNvPr id="6" name="Rectangle 5"/>
          <p:cNvSpPr/>
          <p:nvPr/>
        </p:nvSpPr>
        <p:spPr>
          <a:xfrm>
            <a:off x="76200" y="2133600"/>
            <a:ext cx="12039600" cy="2308324"/>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en-AU" sz="3200" b="1" dirty="0">
                <a:solidFill>
                  <a:srgbClr val="FFC000">
                    <a:lumMod val="20000"/>
                    <a:lumOff val="80000"/>
                  </a:srgbClr>
                </a:solidFill>
                <a:latin typeface="Exo" panose="02000303000000000000" pitchFamily="50" charset="0"/>
              </a:rPr>
              <a:t>The Holy Spirit, sent to 1/ </a:t>
            </a:r>
            <a:r>
              <a:rPr lang="en-AU" sz="3200" b="1" dirty="0">
                <a:solidFill>
                  <a:srgbClr val="FFC000">
                    <a:lumMod val="40000"/>
                    <a:lumOff val="60000"/>
                  </a:srgbClr>
                </a:solidFill>
                <a:latin typeface="Exo" panose="02000303000000000000" pitchFamily="50" charset="0"/>
              </a:rPr>
              <a:t>enlighten, 2/ convert, and 3/ sanctify the soul. </a:t>
            </a:r>
            <a:r>
              <a:rPr lang="en-AU" sz="3200" b="1" dirty="0">
                <a:solidFill>
                  <a:srgbClr val="FFC000">
                    <a:lumMod val="20000"/>
                    <a:lumOff val="80000"/>
                  </a:srgbClr>
                </a:solidFill>
                <a:latin typeface="Exo" panose="02000303000000000000" pitchFamily="50" charset="0"/>
              </a:rPr>
              <a:t>God would give all gifts in one; therefore He sent the Holy Spirit. Then why should not we expect the fulfilment of this promise, </a:t>
            </a:r>
            <a:r>
              <a:rPr lang="en-AU" sz="3200" b="1" i="1" u="sng" dirty="0">
                <a:solidFill>
                  <a:srgbClr val="FFC000">
                    <a:lumMod val="20000"/>
                    <a:lumOff val="80000"/>
                  </a:srgbClr>
                </a:solidFill>
                <a:latin typeface="Exo" panose="02000303000000000000" pitchFamily="50" charset="0"/>
              </a:rPr>
              <a:t>“</a:t>
            </a:r>
            <a:r>
              <a:rPr lang="en-AU" sz="3200" b="1" i="1" u="sng" dirty="0">
                <a:solidFill>
                  <a:srgbClr val="FFC000">
                    <a:lumMod val="40000"/>
                    <a:lumOff val="60000"/>
                  </a:srgbClr>
                </a:solidFill>
                <a:latin typeface="Exo" panose="02000303000000000000" pitchFamily="50" charset="0"/>
              </a:rPr>
              <a:t>These signs shall follow them that believe”? </a:t>
            </a:r>
            <a:r>
              <a:rPr lang="en-AU" sz="3200" b="1" u="sng" dirty="0">
                <a:solidFill>
                  <a:srgbClr val="FFC000">
                    <a:lumMod val="40000"/>
                    <a:lumOff val="60000"/>
                  </a:srgbClr>
                </a:solidFill>
                <a:latin typeface="Exo" panose="02000303000000000000" pitchFamily="50" charset="0"/>
              </a:rPr>
              <a:t>Why do we not look for the gift of God in its fullness</a:t>
            </a:r>
            <a:r>
              <a:rPr lang="en-AU" sz="3200" b="1" u="sng" dirty="0">
                <a:solidFill>
                  <a:srgbClr val="FFC000">
                    <a:lumMod val="20000"/>
                    <a:lumOff val="80000"/>
                  </a:srgbClr>
                </a:solidFill>
                <a:latin typeface="Exo" panose="02000303000000000000" pitchFamily="50" charset="0"/>
              </a:rPr>
              <a:t>?</a:t>
            </a:r>
            <a:r>
              <a:rPr lang="en-AU" sz="2800" b="1" dirty="0">
                <a:solidFill>
                  <a:srgbClr val="FFC000">
                    <a:lumMod val="20000"/>
                    <a:lumOff val="80000"/>
                  </a:srgbClr>
                </a:solidFill>
                <a:latin typeface="Exo" panose="02000303000000000000" pitchFamily="50" charset="0"/>
              </a:rPr>
              <a:t> </a:t>
            </a:r>
            <a:r>
              <a:rPr lang="en-AU" b="1" dirty="0">
                <a:solidFill>
                  <a:srgbClr val="FFC000">
                    <a:lumMod val="20000"/>
                    <a:lumOff val="80000"/>
                  </a:srgbClr>
                </a:solidFill>
                <a:latin typeface="Exo" panose="02000303000000000000" pitchFamily="50" charset="0"/>
              </a:rPr>
              <a:t>{5MR 336.1}</a:t>
            </a:r>
          </a:p>
        </p:txBody>
      </p:sp>
      <p:pic>
        <p:nvPicPr>
          <p:cNvPr id="7" name="Picture 6"/>
          <p:cNvPicPr>
            <a:picLocks noChangeAspect="1"/>
          </p:cNvPicPr>
          <p:nvPr/>
        </p:nvPicPr>
        <p:blipFill>
          <a:blip r:embed="rId2"/>
          <a:stretch>
            <a:fillRect/>
          </a:stretch>
        </p:blipFill>
        <p:spPr>
          <a:xfrm>
            <a:off x="3362586" y="4502709"/>
            <a:ext cx="5324214" cy="2269321"/>
          </a:xfrm>
          <a:prstGeom prst="rect">
            <a:avLst/>
          </a:prstGeom>
        </p:spPr>
      </p:pic>
      <p:sp>
        <p:nvSpPr>
          <p:cNvPr id="2" name="Rectangle 1"/>
          <p:cNvSpPr/>
          <p:nvPr/>
        </p:nvSpPr>
        <p:spPr>
          <a:xfrm>
            <a:off x="0" y="228600"/>
            <a:ext cx="12192000" cy="769441"/>
          </a:xfrm>
          <a:prstGeom prst="rect">
            <a:avLst/>
          </a:prstGeom>
        </p:spPr>
        <p:txBody>
          <a:bodyPr wrap="square">
            <a:spAutoFit/>
          </a:bodyPr>
          <a:lstStyle/>
          <a:p>
            <a:pPr algn="ctr"/>
            <a:r>
              <a:rPr lang="en-AU" sz="4400" b="1" dirty="0">
                <a:solidFill>
                  <a:prstClr val="white"/>
                </a:solidFill>
                <a:latin typeface="Exo" panose="02000303000000000000" pitchFamily="50" charset="0"/>
              </a:rPr>
              <a:t>“ENLIGHTEN” STAGES OF SPIRITUAL GROWTH” </a:t>
            </a:r>
            <a:endParaRPr lang="en-AU" sz="4400" dirty="0">
              <a:solidFill>
                <a:prstClr val="white"/>
              </a:solidFill>
            </a:endParaRPr>
          </a:p>
        </p:txBody>
      </p:sp>
    </p:spTree>
    <p:extLst>
      <p:ext uri="{BB962C8B-B14F-4D97-AF65-F5344CB8AC3E}">
        <p14:creationId xmlns:p14="http://schemas.microsoft.com/office/powerpoint/2010/main" val="419314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descr="John Bunyan by Thomas Sadler 1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1880325"/>
            <a:ext cx="1643185" cy="1801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c/Pilgrim%27s_Progress_first_edition_1678.jpg/800px-Pilgrim%27s_Progress_first_edition_16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399" y="3886200"/>
            <a:ext cx="1643185" cy="280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76199"/>
            <a:ext cx="8763000" cy="2062103"/>
          </a:xfrm>
          <a:prstGeom prst="rect">
            <a:avLst/>
          </a:prstGeom>
        </p:spPr>
        <p:txBody>
          <a:bodyPr wrap="square">
            <a:spAutoFit/>
          </a:bodyPr>
          <a:lstStyle/>
          <a:p>
            <a:pPr algn="ctr"/>
            <a:r>
              <a:rPr lang="en-AU" sz="3200" b="1" dirty="0">
                <a:solidFill>
                  <a:srgbClr val="FFC000">
                    <a:lumMod val="20000"/>
                    <a:lumOff val="80000"/>
                  </a:srgbClr>
                </a:solidFill>
                <a:latin typeface="Linux Libertine"/>
              </a:rPr>
              <a:t>THE PILGRIM'S PROGRESS</a:t>
            </a:r>
          </a:p>
          <a:p>
            <a:pPr algn="ctr"/>
            <a:r>
              <a:rPr lang="en-AU" sz="2800" b="1" dirty="0">
                <a:solidFill>
                  <a:srgbClr val="FFC000">
                    <a:lumMod val="20000"/>
                    <a:lumOff val="80000"/>
                  </a:srgbClr>
                </a:solidFill>
                <a:latin typeface="Linux Libertine"/>
              </a:rPr>
              <a:t>FROM THIS WORLD TO THAT WHICH IS TO COME</a:t>
            </a:r>
          </a:p>
          <a:p>
            <a:pPr algn="ctr"/>
            <a:r>
              <a:rPr lang="en-AU" sz="3200" b="1" dirty="0">
                <a:solidFill>
                  <a:srgbClr val="FFC000">
                    <a:lumMod val="20000"/>
                    <a:lumOff val="80000"/>
                  </a:srgbClr>
                </a:solidFill>
                <a:latin typeface="Linux Libertine"/>
              </a:rPr>
              <a:t>BY JOHN BUNYAN </a:t>
            </a:r>
          </a:p>
          <a:p>
            <a:pPr algn="ctr"/>
            <a:endParaRPr lang="en-AU" sz="3600" b="1" dirty="0">
              <a:solidFill>
                <a:srgbClr val="FFC000">
                  <a:lumMod val="20000"/>
                  <a:lumOff val="80000"/>
                </a:srgbClr>
              </a:solidFill>
              <a:latin typeface="Linux Libertine"/>
            </a:endParaRPr>
          </a:p>
        </p:txBody>
      </p:sp>
      <p:sp>
        <p:nvSpPr>
          <p:cNvPr id="6" name="Rectangle 5"/>
          <p:cNvSpPr/>
          <p:nvPr/>
        </p:nvSpPr>
        <p:spPr>
          <a:xfrm>
            <a:off x="76200" y="1371600"/>
            <a:ext cx="10134600" cy="5632311"/>
          </a:xfrm>
          <a:prstGeom prst="rect">
            <a:avLst/>
          </a:prstGeom>
        </p:spPr>
        <p:txBody>
          <a:bodyPr wrap="square">
            <a:spAutoFit/>
          </a:bodyPr>
          <a:lstStyle/>
          <a:p>
            <a:pPr eaLnBrk="0" fontAlgn="base" hangingPunct="0">
              <a:spcBef>
                <a:spcPct val="0"/>
              </a:spcBef>
              <a:spcAft>
                <a:spcPct val="0"/>
              </a:spcAft>
            </a:pPr>
            <a:r>
              <a:rPr lang="en-US" altLang="en-US" sz="1000" b="1" dirty="0">
                <a:solidFill>
                  <a:srgbClr val="FFC000">
                    <a:lumMod val="20000"/>
                    <a:lumOff val="80000"/>
                  </a:srgbClr>
                </a:solidFill>
                <a:cs typeface="Arial" panose="020B0604020202020204" pitchFamily="34" charset="0"/>
              </a:rPr>
              <a:t>A map of the places Pilgrim travels through on his progress; a fold-out map from an edition printed in England in 1778</a:t>
            </a:r>
            <a:endParaRPr lang="en-US" altLang="en-US" sz="1000" b="1" dirty="0">
              <a:solidFill>
                <a:srgbClr val="FFC000">
                  <a:lumMod val="20000"/>
                  <a:lumOff val="80000"/>
                </a:srgbClr>
              </a:solidFill>
            </a:endParaRP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City of Destruction, Christian's home, representative of the world (cf. Isaiah 19:18)</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Slough of Despond, the miry swamp on the way to the Wicket Gate; one of the hazards of the journey to the Celestial City. In the First Part, Christian falling into it, sank further under the weight of his sins (his burden) and his sense of their guilt.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Mount Sinai, a frightening mountain near the Village of Morality that threatens all who would go there.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Wicket Gate, the entry point of the straight and narrow way to the Celestial City. Pilgrims are required to enter by way of the Wicket Gate. Beelzebub's castle was built not very far from the Gate.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of the Interpreter, a type of spiritual museum to guide the pilgrims to the Celestial City, emblematic of Calvary and the tomb of Christ.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Difficulty, both the hill and the road up is called "Difficulty"; it is flanked by two treacherous byways "Danger" and "Destruction." There are three choices: Christian takes "Difficulty" (the right way), and Formalist and Hypocrisy take the two other ways, which prove to be fatal dead ends.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Beautiful, a palace that serves as a rest stop for pilgrims to the Celestial City. It apparently sits atop the Hill Difficulty. From the House Beautiful one can see forward to the Delectable Mountains. It represents the Christian congregation, and Bunyan takes its name from a gate of the Jerusalem temple (Acts 3:2, 10).</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Humiliation, the Valley on the other side of the Hill Difficulty, going down into which is said to be extremely slippery by the House </a:t>
            </a:r>
            <a:r>
              <a:rPr lang="en-US" altLang="en-US" sz="1000" b="1" dirty="0" err="1">
                <a:solidFill>
                  <a:srgbClr val="FFC000">
                    <a:lumMod val="20000"/>
                    <a:lumOff val="80000"/>
                  </a:srgbClr>
                </a:solidFill>
                <a:cs typeface="Arial" panose="020B0604020202020204" pitchFamily="34" charset="0"/>
              </a:rPr>
              <a:t>Beautiful's</a:t>
            </a:r>
            <a:r>
              <a:rPr lang="en-US" altLang="en-US" sz="1000" b="1" dirty="0">
                <a:solidFill>
                  <a:srgbClr val="FFC000">
                    <a:lumMod val="20000"/>
                    <a:lumOff val="80000"/>
                  </a:srgbClr>
                </a:solidFill>
                <a:cs typeface="Arial" panose="020B0604020202020204" pitchFamily="34" charset="0"/>
              </a:rPr>
              <a:t> damsel Prudence. It is where Christian, protected by God's Armor, meets Apollyon and they had that dreadful, long fight where Christian was victorious over his enemy by impaling Apollyon on his Sword of the Spirit (Word of God) which caused the Foul Fiend to fly away. Apollyon met Christian in the place known as "Forgetful Green." This Valley had been a delight to the "Lord of the Hill", Jesus Christ, in his "state of humiliation."</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the Shadow of Death, a treacherous, devilish Valley filled with demons, dragons, fiends, satyrs, goblins, hobgoblins, monsters, creatures from the bottomless pit, beasts from the mouth of Hell, darkness, terror, and horror with a Slough of Despond,  bog on one side and a deep chasm/ditch on the other side of the King's Highway going through it (cf. Psalm 23:4).</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Gaius' Inn, a rest stop in the Second Part of the Pilgrim's Progress.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Vanity Fair, a city through which the King's Highway passes and the yearlong Fair that is held there.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Plain Ease, a pleasant area traversed by the pilgrims.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Lucre, location of a reputed silver mine that proves to be the place where By-Ends and his companions are lost.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Pillar of Salt, which was Lot's wife, who was turned into a pillar of salt when Sodom and Gomorrah were destroyed. The pilgrim's note that its location near the Hill Lucre is a fitting warning to those who are tempted by Demas to go into the Lucre silver mine.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River of God or River of the Water of Life, a place of solace for the pilgrims. It flows through a meadow, green all year long and filled with lush fruit trees. In the Second Part the Good Shepherd is found there to whom Christiana's grandchildren are entrusted.</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By-Path Meadow, the place leading to the grounds of Doubting Castle.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Doubting Castle, the home of Giant Despair and his Giantess wife, Diffidence; only one key could open its doors and gates, the key Promise.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Delectable Mountains, known as "Immanuel's Land." Lush country from whose heights one can see many delights and curiosities. It is inhabited by sheep and their shepherds, and from Mount Clear one can see the Celestial City.</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Enchanted Ground, an area through which the King's Highway passes that has air that makes pilgrims want to stop to sleep. If one goes to sleep in this place, one never wakes up. The shepherds of the Delectable Mountains warn pilgrims about this.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Land of Beulah, a lush garden area just this side of the River of Death.</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River of Death, the dreadful river that surrounds Mount Zion, deeper or shallower depending on the faith of the one traversing it.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Celestial City, the "Desired Country" of pilgrims, heaven, the dwelling place of the "Lord of the Hill", God. It is situated on Mount Zion.</a:t>
            </a:r>
          </a:p>
        </p:txBody>
      </p:sp>
      <p:pic>
        <p:nvPicPr>
          <p:cNvPr id="2058" name="Picture 10" descr="https://upload.wikimedia.org/wikipedia/commons/thumb/c/cc/Pilgrim%27s_Progress_map_small.JPG/220px-Pilgrim%27s_Progress_map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61" y="129317"/>
            <a:ext cx="316718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Bible pictures I 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6"/>
            <a:ext cx="12192000" cy="7252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4539837"/>
            <a:ext cx="5867400" cy="830997"/>
          </a:xfrm>
          <a:prstGeom prst="rect">
            <a:avLst/>
          </a:prstGeom>
        </p:spPr>
        <p:txBody>
          <a:bodyPr wrap="square">
            <a:spAutoFit/>
          </a:bodyPr>
          <a:lstStyle/>
          <a:p>
            <a:r>
              <a:rPr lang="en-AU" sz="4800" b="1" dirty="0">
                <a:solidFill>
                  <a:srgbClr val="FFC000">
                    <a:lumMod val="20000"/>
                    <a:lumOff val="80000"/>
                  </a:srgbClr>
                </a:solidFill>
                <a:latin typeface="Lucida Handwriting" panose="03010101010101010101" pitchFamily="66" charset="0"/>
              </a:rPr>
              <a:t>WILL CONTINUE </a:t>
            </a:r>
          </a:p>
        </p:txBody>
      </p:sp>
    </p:spTree>
    <p:extLst>
      <p:ext uri="{BB962C8B-B14F-4D97-AF65-F5344CB8AC3E}">
        <p14:creationId xmlns:p14="http://schemas.microsoft.com/office/powerpoint/2010/main" val="33247966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736" y="802104"/>
            <a:ext cx="11213432" cy="986591"/>
          </a:xfrm>
        </p:spPr>
        <p:txBody>
          <a:bodyPr>
            <a:normAutofit fontScale="90000"/>
          </a:bodyPr>
          <a:lstStyle/>
          <a:p>
            <a:pPr marL="0" lvl="0" defTabSz="457200">
              <a:spcBef>
                <a:spcPts val="0"/>
              </a:spcBef>
            </a:pPr>
            <a:r>
              <a:rPr lang="en-AU" sz="4400" b="1" dirty="0">
                <a:solidFill>
                  <a:schemeClr val="accent2">
                    <a:lumMod val="40000"/>
                    <a:lumOff val="60000"/>
                  </a:schemeClr>
                </a:solidFill>
                <a:effectLst/>
                <a:latin typeface="Arial" panose="020B0604020202020204" pitchFamily="34" charset="0"/>
                <a:ea typeface="+mn-ea"/>
                <a:cs typeface="Arial" panose="020B0604020202020204" pitchFamily="34" charset="0"/>
              </a:rPr>
              <a:t>METHODS OF WORK </a:t>
            </a:r>
            <a:r>
              <a:rPr lang="en-AU" sz="4400" b="1" dirty="0" smtClean="0">
                <a:solidFill>
                  <a:schemeClr val="accent2">
                    <a:lumMod val="40000"/>
                    <a:lumOff val="60000"/>
                  </a:schemeClr>
                </a:solidFill>
                <a:effectLst/>
                <a:latin typeface="Arial" panose="020B0604020202020204" pitchFamily="34" charset="0"/>
                <a:ea typeface="+mn-ea"/>
                <a:cs typeface="Arial" panose="020B0604020202020204" pitchFamily="34" charset="0"/>
              </a:rPr>
              <a:t>BY </a:t>
            </a:r>
            <a:r>
              <a:rPr lang="en-AU" sz="4400" b="1" dirty="0">
                <a:solidFill>
                  <a:schemeClr val="accent2">
                    <a:lumMod val="40000"/>
                    <a:lumOff val="60000"/>
                  </a:schemeClr>
                </a:solidFill>
                <a:effectLst/>
                <a:latin typeface="Arial" panose="020B0604020202020204" pitchFamily="34" charset="0"/>
                <a:ea typeface="+mn-ea"/>
                <a:cs typeface="Arial" panose="020B0604020202020204" pitchFamily="34" charset="0"/>
              </a:rPr>
              <a:t>THE HOLY </a:t>
            </a:r>
            <a:r>
              <a:rPr lang="en-AU" sz="4400" b="1" dirty="0" smtClean="0">
                <a:solidFill>
                  <a:schemeClr val="accent2">
                    <a:lumMod val="40000"/>
                    <a:lumOff val="60000"/>
                  </a:schemeClr>
                </a:solidFill>
                <a:effectLst/>
                <a:latin typeface="Arial" panose="020B0604020202020204" pitchFamily="34" charset="0"/>
                <a:ea typeface="+mn-ea"/>
                <a:cs typeface="Arial" panose="020B0604020202020204" pitchFamily="34" charset="0"/>
              </a:rPr>
              <a:t>SPIRIT</a:t>
            </a:r>
            <a:r>
              <a:rPr lang="en-AU" sz="2400" b="1" dirty="0">
                <a:solidFill>
                  <a:srgbClr val="DE7E18">
                    <a:lumMod val="50000"/>
                  </a:srgbClr>
                </a:solidFill>
                <a:effectLst/>
                <a:latin typeface="Arial" panose="020B0604020202020204" pitchFamily="34" charset="0"/>
                <a:ea typeface="+mn-ea"/>
                <a:cs typeface="Arial" panose="020B0604020202020204" pitchFamily="34" charset="0"/>
              </a:rPr>
              <a:t/>
            </a:r>
            <a:br>
              <a:rPr lang="en-AU" sz="2400" b="1" dirty="0">
                <a:solidFill>
                  <a:srgbClr val="DE7E18">
                    <a:lumMod val="50000"/>
                  </a:srgbClr>
                </a:solidFill>
                <a:effectLst/>
                <a:latin typeface="Arial" panose="020B0604020202020204" pitchFamily="34" charset="0"/>
                <a:ea typeface="+mn-ea"/>
                <a:cs typeface="Arial" panose="020B0604020202020204" pitchFamily="34" charset="0"/>
              </a:rPr>
            </a:br>
            <a:endParaRPr lang="en-AU" dirty="0">
              <a:latin typeface="Arial" panose="020B0604020202020204" pitchFamily="34" charset="0"/>
              <a:cs typeface="Arial" panose="020B0604020202020204" pitchFamily="34" charset="0"/>
            </a:endParaRPr>
          </a:p>
        </p:txBody>
      </p:sp>
      <p:sp>
        <p:nvSpPr>
          <p:cNvPr id="6" name="Rectangle 5"/>
          <p:cNvSpPr/>
          <p:nvPr/>
        </p:nvSpPr>
        <p:spPr>
          <a:xfrm>
            <a:off x="280736" y="1572126"/>
            <a:ext cx="5406191" cy="4465375"/>
          </a:xfrm>
          <a:prstGeom prst="rect">
            <a:avLst/>
          </a:prstGeom>
        </p:spPr>
        <p:txBody>
          <a:bodyPr wrap="square">
            <a:spAutoFit/>
          </a:bodyPr>
          <a:lstStyle/>
          <a:p>
            <a:pPr algn="ctr"/>
            <a:r>
              <a:rPr lang="en-AU" sz="3200" b="1" dirty="0">
                <a:solidFill>
                  <a:schemeClr val="accent2">
                    <a:lumMod val="40000"/>
                    <a:lumOff val="60000"/>
                  </a:schemeClr>
                </a:solidFill>
                <a:latin typeface="Arial" panose="020B0604020202020204" pitchFamily="34" charset="0"/>
                <a:cs typeface="Arial" panose="020B0604020202020204" pitchFamily="34" charset="0"/>
              </a:rPr>
              <a:t>INDIVIDUAL WORK </a:t>
            </a:r>
            <a:br>
              <a:rPr lang="en-AU" sz="3200" b="1" dirty="0">
                <a:solidFill>
                  <a:schemeClr val="accent2">
                    <a:lumMod val="40000"/>
                    <a:lumOff val="60000"/>
                  </a:schemeClr>
                </a:solidFill>
                <a:latin typeface="Arial" panose="020B0604020202020204" pitchFamily="34" charset="0"/>
                <a:cs typeface="Arial" panose="020B0604020202020204" pitchFamily="34" charset="0"/>
              </a:rPr>
            </a:br>
            <a:r>
              <a:rPr lang="en-AU" sz="3200" b="1" dirty="0">
                <a:solidFill>
                  <a:schemeClr val="accent2">
                    <a:lumMod val="40000"/>
                    <a:lumOff val="60000"/>
                  </a:schemeClr>
                </a:solidFill>
                <a:latin typeface="Arial" panose="020B0604020202020204" pitchFamily="34" charset="0"/>
                <a:cs typeface="Arial" panose="020B0604020202020204" pitchFamily="34" charset="0"/>
              </a:rPr>
              <a:t>OF THE HOLY </a:t>
            </a:r>
            <a:r>
              <a:rPr lang="en-AU" sz="3200" b="1" dirty="0" smtClean="0">
                <a:solidFill>
                  <a:schemeClr val="accent2">
                    <a:lumMod val="40000"/>
                    <a:lumOff val="60000"/>
                  </a:schemeClr>
                </a:solidFill>
                <a:latin typeface="Arial" panose="020B0604020202020204" pitchFamily="34" charset="0"/>
                <a:cs typeface="Arial" panose="020B0604020202020204" pitchFamily="34" charset="0"/>
              </a:rPr>
              <a:t>SPIRIT</a:t>
            </a:r>
          </a:p>
          <a:p>
            <a:pPr algn="ctr"/>
            <a:r>
              <a:rPr lang="en-AU" b="1" dirty="0">
                <a:solidFill>
                  <a:schemeClr val="accent2">
                    <a:lumMod val="40000"/>
                    <a:lumOff val="60000"/>
                  </a:schemeClr>
                </a:solidFill>
                <a:latin typeface="Arial" panose="020B0604020202020204" pitchFamily="34" charset="0"/>
                <a:cs typeface="Arial" panose="020B0604020202020204" pitchFamily="34" charset="0"/>
              </a:rPr>
              <a:t/>
            </a:r>
            <a:br>
              <a:rPr lang="en-AU" b="1" dirty="0">
                <a:solidFill>
                  <a:schemeClr val="accent2">
                    <a:lumMod val="40000"/>
                    <a:lumOff val="60000"/>
                  </a:schemeClr>
                </a:solidFill>
                <a:latin typeface="Arial" panose="020B0604020202020204" pitchFamily="34" charset="0"/>
                <a:cs typeface="Arial" panose="020B0604020202020204" pitchFamily="34" charset="0"/>
              </a:rPr>
            </a:br>
            <a:r>
              <a:rPr lang="en-AU" b="1" dirty="0">
                <a:solidFill>
                  <a:schemeClr val="accent2">
                    <a:lumMod val="40000"/>
                    <a:lumOff val="60000"/>
                  </a:schemeClr>
                </a:solidFill>
                <a:latin typeface="Arial" panose="020B0604020202020204" pitchFamily="34" charset="0"/>
                <a:cs typeface="Arial" panose="020B0604020202020204" pitchFamily="34" charset="0"/>
              </a:rPr>
              <a:t/>
            </a:r>
            <a:br>
              <a:rPr lang="en-AU" b="1" dirty="0">
                <a:solidFill>
                  <a:schemeClr val="accent2">
                    <a:lumMod val="40000"/>
                    <a:lumOff val="60000"/>
                  </a:schemeClr>
                </a:solidFill>
                <a:latin typeface="Arial" panose="020B0604020202020204" pitchFamily="34" charset="0"/>
                <a:cs typeface="Arial" panose="020B0604020202020204" pitchFamily="34" charset="0"/>
              </a:rPr>
            </a:br>
            <a:r>
              <a:rPr lang="en-AU" b="1" dirty="0">
                <a:solidFill>
                  <a:schemeClr val="accent2">
                    <a:lumMod val="40000"/>
                    <a:lumOff val="60000"/>
                  </a:schemeClr>
                </a:solidFill>
                <a:latin typeface="Arial" panose="020B0604020202020204" pitchFamily="34" charset="0"/>
                <a:cs typeface="Arial" panose="020B0604020202020204" pitchFamily="34" charset="0"/>
              </a:rPr>
              <a:t>“The Holy Spirit seeks to abide in each soul. If it is welcomed as an honoured guest, those who receive it will be made complete in Christ. The good work begun will be finished; 1.THE HOLY THOUGHTS, 2.HEAVENLY AFFECTIONS, and </a:t>
            </a:r>
            <a:endParaRPr lang="en-AU" b="1" dirty="0" smtClean="0">
              <a:solidFill>
                <a:schemeClr val="accent2">
                  <a:lumMod val="40000"/>
                  <a:lumOff val="60000"/>
                </a:schemeClr>
              </a:solidFill>
              <a:latin typeface="Arial" panose="020B0604020202020204" pitchFamily="34" charset="0"/>
              <a:cs typeface="Arial" panose="020B0604020202020204" pitchFamily="34" charset="0"/>
            </a:endParaRPr>
          </a:p>
          <a:p>
            <a:pPr algn="ctr"/>
            <a:r>
              <a:rPr lang="en-AU" b="1" dirty="0" smtClean="0">
                <a:solidFill>
                  <a:schemeClr val="accent2">
                    <a:lumMod val="40000"/>
                    <a:lumOff val="60000"/>
                  </a:schemeClr>
                </a:solidFill>
                <a:latin typeface="Arial" panose="020B0604020202020204" pitchFamily="34" charset="0"/>
                <a:cs typeface="Arial" panose="020B0604020202020204" pitchFamily="34" charset="0"/>
              </a:rPr>
              <a:t>1</a:t>
            </a:r>
            <a:r>
              <a:rPr lang="en-AU" b="1" dirty="0">
                <a:solidFill>
                  <a:schemeClr val="accent2">
                    <a:lumMod val="40000"/>
                    <a:lumOff val="60000"/>
                  </a:schemeClr>
                </a:solidFill>
                <a:latin typeface="Arial" panose="020B0604020202020204" pitchFamily="34" charset="0"/>
                <a:cs typeface="Arial" panose="020B0604020202020204" pitchFamily="34" charset="0"/>
              </a:rPr>
              <a:t>. CHRISTLIKE ACTIONS will take the place </a:t>
            </a:r>
            <a:br>
              <a:rPr lang="en-AU" b="1" dirty="0">
                <a:solidFill>
                  <a:schemeClr val="accent2">
                    <a:lumMod val="40000"/>
                    <a:lumOff val="60000"/>
                  </a:schemeClr>
                </a:solidFill>
                <a:latin typeface="Arial" panose="020B0604020202020204" pitchFamily="34" charset="0"/>
                <a:cs typeface="Arial" panose="020B0604020202020204" pitchFamily="34" charset="0"/>
              </a:rPr>
            </a:br>
            <a:r>
              <a:rPr lang="en-AU" b="1" dirty="0">
                <a:solidFill>
                  <a:schemeClr val="accent2">
                    <a:lumMod val="40000"/>
                    <a:lumOff val="60000"/>
                  </a:schemeClr>
                </a:solidFill>
                <a:latin typeface="Arial" panose="020B0604020202020204" pitchFamily="34" charset="0"/>
                <a:cs typeface="Arial" panose="020B0604020202020204" pitchFamily="34" charset="0"/>
              </a:rPr>
              <a:t>1.Of impure thoughts,</a:t>
            </a:r>
            <a:br>
              <a:rPr lang="en-AU" b="1" dirty="0">
                <a:solidFill>
                  <a:schemeClr val="accent2">
                    <a:lumMod val="40000"/>
                    <a:lumOff val="60000"/>
                  </a:schemeClr>
                </a:solidFill>
                <a:latin typeface="Arial" panose="020B0604020202020204" pitchFamily="34" charset="0"/>
                <a:cs typeface="Arial" panose="020B0604020202020204" pitchFamily="34" charset="0"/>
              </a:rPr>
            </a:br>
            <a:r>
              <a:rPr lang="en-AU" b="1" dirty="0">
                <a:solidFill>
                  <a:schemeClr val="accent2">
                    <a:lumMod val="40000"/>
                    <a:lumOff val="60000"/>
                  </a:schemeClr>
                </a:solidFill>
                <a:latin typeface="Arial" panose="020B0604020202020204" pitchFamily="34" charset="0"/>
                <a:cs typeface="Arial" panose="020B0604020202020204" pitchFamily="34" charset="0"/>
              </a:rPr>
              <a:t>2.perverse sentiments, and </a:t>
            </a:r>
            <a:br>
              <a:rPr lang="en-AU" b="1" dirty="0">
                <a:solidFill>
                  <a:schemeClr val="accent2">
                    <a:lumMod val="40000"/>
                    <a:lumOff val="60000"/>
                  </a:schemeClr>
                </a:solidFill>
                <a:latin typeface="Arial" panose="020B0604020202020204" pitchFamily="34" charset="0"/>
                <a:cs typeface="Arial" panose="020B0604020202020204" pitchFamily="34" charset="0"/>
              </a:rPr>
            </a:br>
            <a:r>
              <a:rPr lang="en-AU" b="1" dirty="0">
                <a:solidFill>
                  <a:schemeClr val="accent2">
                    <a:lumMod val="40000"/>
                    <a:lumOff val="60000"/>
                  </a:schemeClr>
                </a:solidFill>
                <a:latin typeface="Arial" panose="020B0604020202020204" pitchFamily="34" charset="0"/>
                <a:cs typeface="Arial" panose="020B0604020202020204" pitchFamily="34" charset="0"/>
              </a:rPr>
              <a:t>3. rebellious acts.</a:t>
            </a:r>
            <a:br>
              <a:rPr lang="en-AU" b="1" dirty="0">
                <a:solidFill>
                  <a:schemeClr val="accent2">
                    <a:lumMod val="40000"/>
                    <a:lumOff val="60000"/>
                  </a:schemeClr>
                </a:solidFill>
                <a:latin typeface="Arial" panose="020B0604020202020204" pitchFamily="34" charset="0"/>
                <a:cs typeface="Arial" panose="020B0604020202020204" pitchFamily="34" charset="0"/>
              </a:rPr>
            </a:br>
            <a:r>
              <a:rPr lang="en-AU" b="1" dirty="0">
                <a:solidFill>
                  <a:schemeClr val="accent2">
                    <a:lumMod val="40000"/>
                    <a:lumOff val="60000"/>
                  </a:schemeClr>
                </a:solidFill>
                <a:latin typeface="Arial" panose="020B0604020202020204" pitchFamily="34" charset="0"/>
                <a:cs typeface="Arial" panose="020B0604020202020204" pitchFamily="34" charset="0"/>
              </a:rPr>
              <a:t>Counsels on Health, 561 (1896). {LDE 187.2}</a:t>
            </a:r>
            <a:endParaRPr lang="en-AU" dirty="0"/>
          </a:p>
        </p:txBody>
      </p:sp>
      <p:sp>
        <p:nvSpPr>
          <p:cNvPr id="7" name="Rectangle 6"/>
          <p:cNvSpPr/>
          <p:nvPr/>
        </p:nvSpPr>
        <p:spPr>
          <a:xfrm>
            <a:off x="5791199" y="1572126"/>
            <a:ext cx="6104021" cy="4955203"/>
          </a:xfrm>
          <a:prstGeom prst="rect">
            <a:avLst/>
          </a:prstGeom>
        </p:spPr>
        <p:txBody>
          <a:bodyPr wrap="square">
            <a:spAutoFit/>
          </a:bodyPr>
          <a:lstStyle/>
          <a:p>
            <a:pPr algn="ctr" defTabSz="457200"/>
            <a:r>
              <a:rPr lang="en-AU" sz="2800" b="1" dirty="0">
                <a:solidFill>
                  <a:schemeClr val="accent2">
                    <a:lumMod val="40000"/>
                    <a:lumOff val="60000"/>
                  </a:schemeClr>
                </a:solidFill>
                <a:latin typeface="Arial" panose="020B0604020202020204" pitchFamily="34" charset="0"/>
                <a:cs typeface="Arial" panose="020B0604020202020204" pitchFamily="34" charset="0"/>
              </a:rPr>
              <a:t>HOLY SPIRIT GUIDES MANY MEMBERS OF THE GOD”S CHURCH TO GROW IN CHRIST</a:t>
            </a:r>
            <a:endParaRPr lang="en-AU" dirty="0">
              <a:solidFill>
                <a:schemeClr val="accent2">
                  <a:lumMod val="40000"/>
                  <a:lumOff val="60000"/>
                </a:schemeClr>
              </a:solidFill>
              <a:latin typeface="Arial" panose="020B0604020202020204" pitchFamily="34" charset="0"/>
              <a:cs typeface="Arial" panose="020B0604020202020204" pitchFamily="34" charset="0"/>
            </a:endParaRPr>
          </a:p>
          <a:p>
            <a:pPr algn="just" defTabSz="457200"/>
            <a:r>
              <a:rPr lang="en-AU" dirty="0">
                <a:solidFill>
                  <a:schemeClr val="accent2">
                    <a:lumMod val="40000"/>
                    <a:lumOff val="60000"/>
                  </a:schemeClr>
                </a:solidFill>
                <a:latin typeface="Arial" panose="020B0604020202020204" pitchFamily="34" charset="0"/>
                <a:cs typeface="Arial" panose="020B0604020202020204" pitchFamily="34" charset="0"/>
              </a:rPr>
              <a:t>“</a:t>
            </a:r>
            <a:r>
              <a:rPr lang="en-AU" sz="2000" i="1" dirty="0">
                <a:solidFill>
                  <a:schemeClr val="accent2">
                    <a:lumMod val="40000"/>
                    <a:lumOff val="60000"/>
                  </a:schemeClr>
                </a:solidFill>
                <a:latin typeface="Arial" panose="020B0604020202020204" pitchFamily="34" charset="0"/>
                <a:cs typeface="Arial" panose="020B0604020202020204" pitchFamily="34" charset="0"/>
              </a:rPr>
              <a:t>The convocations of the church</a:t>
            </a:r>
            <a:r>
              <a:rPr lang="en-AU" dirty="0">
                <a:solidFill>
                  <a:schemeClr val="accent2">
                    <a:lumMod val="40000"/>
                    <a:lumOff val="60000"/>
                  </a:schemeClr>
                </a:solidFill>
                <a:latin typeface="Arial" panose="020B0604020202020204" pitchFamily="34" charset="0"/>
                <a:cs typeface="Arial" panose="020B0604020202020204" pitchFamily="34" charset="0"/>
              </a:rPr>
              <a:t>, as in camp meetings, </a:t>
            </a:r>
            <a:r>
              <a:rPr lang="en-AU" i="1" dirty="0">
                <a:solidFill>
                  <a:schemeClr val="accent2">
                    <a:lumMod val="40000"/>
                    <a:lumOff val="60000"/>
                  </a:schemeClr>
                </a:solidFill>
                <a:latin typeface="Arial" panose="020B0604020202020204" pitchFamily="34" charset="0"/>
                <a:cs typeface="Arial" panose="020B0604020202020204" pitchFamily="34" charset="0"/>
              </a:rPr>
              <a:t>the assemblies of the home church</a:t>
            </a:r>
            <a:r>
              <a:rPr lang="en-AU" dirty="0">
                <a:solidFill>
                  <a:schemeClr val="accent2">
                    <a:lumMod val="40000"/>
                    <a:lumOff val="60000"/>
                  </a:schemeClr>
                </a:solidFill>
                <a:latin typeface="Arial" panose="020B0604020202020204" pitchFamily="34" charset="0"/>
                <a:cs typeface="Arial" panose="020B0604020202020204" pitchFamily="34" charset="0"/>
              </a:rPr>
              <a:t>, and all occasions where there </a:t>
            </a:r>
            <a:r>
              <a:rPr lang="en-AU" i="1" dirty="0">
                <a:solidFill>
                  <a:schemeClr val="accent2">
                    <a:lumMod val="40000"/>
                    <a:lumOff val="60000"/>
                  </a:schemeClr>
                </a:solidFill>
                <a:latin typeface="Arial" panose="020B0604020202020204" pitchFamily="34" charset="0"/>
                <a:cs typeface="Arial" panose="020B0604020202020204" pitchFamily="34" charset="0"/>
              </a:rPr>
              <a:t>is personal labour for souls</a:t>
            </a:r>
            <a:r>
              <a:rPr lang="en-AU" dirty="0">
                <a:solidFill>
                  <a:schemeClr val="accent2">
                    <a:lumMod val="40000"/>
                    <a:lumOff val="60000"/>
                  </a:schemeClr>
                </a:solidFill>
                <a:latin typeface="Arial" panose="020B0604020202020204" pitchFamily="34" charset="0"/>
                <a:cs typeface="Arial" panose="020B0604020202020204" pitchFamily="34" charset="0"/>
              </a:rPr>
              <a:t>, are </a:t>
            </a:r>
            <a:r>
              <a:rPr lang="en-AU" sz="2000" b="1" i="1" dirty="0">
                <a:solidFill>
                  <a:schemeClr val="accent2">
                    <a:lumMod val="40000"/>
                    <a:lumOff val="60000"/>
                  </a:schemeClr>
                </a:solidFill>
                <a:latin typeface="Arial" panose="020B0604020202020204" pitchFamily="34" charset="0"/>
                <a:cs typeface="Arial" panose="020B0604020202020204" pitchFamily="34" charset="0"/>
              </a:rPr>
              <a:t>God’s appointed opportunities for giving the early and the latter </a:t>
            </a:r>
            <a:r>
              <a:rPr lang="en-AU" sz="2000" b="1" i="1" dirty="0" smtClean="0">
                <a:solidFill>
                  <a:schemeClr val="accent2">
                    <a:lumMod val="40000"/>
                    <a:lumOff val="60000"/>
                  </a:schemeClr>
                </a:solidFill>
                <a:latin typeface="Arial" panose="020B0604020202020204" pitchFamily="34" charset="0"/>
                <a:cs typeface="Arial" panose="020B0604020202020204" pitchFamily="34" charset="0"/>
              </a:rPr>
              <a:t>rain</a:t>
            </a:r>
            <a:r>
              <a:rPr lang="en-AU" dirty="0" smtClean="0">
                <a:solidFill>
                  <a:schemeClr val="accent2">
                    <a:lumMod val="40000"/>
                    <a:lumOff val="60000"/>
                  </a:schemeClr>
                </a:solidFill>
                <a:latin typeface="Arial" panose="020B0604020202020204" pitchFamily="34" charset="0"/>
                <a:cs typeface="Arial" panose="020B0604020202020204" pitchFamily="34" charset="0"/>
              </a:rPr>
              <a:t>. </a:t>
            </a:r>
            <a:r>
              <a:rPr lang="en-AU" sz="1000" b="1" dirty="0" smtClean="0">
                <a:solidFill>
                  <a:schemeClr val="accent2">
                    <a:lumMod val="40000"/>
                    <a:lumOff val="60000"/>
                  </a:schemeClr>
                </a:solidFill>
                <a:latin typeface="Arial" panose="020B0604020202020204" pitchFamily="34" charset="0"/>
                <a:cs typeface="Arial" panose="020B0604020202020204" pitchFamily="34" charset="0"/>
              </a:rPr>
              <a:t>Testimonies </a:t>
            </a:r>
            <a:r>
              <a:rPr lang="en-AU" sz="1000" b="1" dirty="0">
                <a:solidFill>
                  <a:schemeClr val="accent2">
                    <a:lumMod val="40000"/>
                    <a:lumOff val="60000"/>
                  </a:schemeClr>
                </a:solidFill>
                <a:latin typeface="Arial" panose="020B0604020202020204" pitchFamily="34" charset="0"/>
                <a:cs typeface="Arial" panose="020B0604020202020204" pitchFamily="34" charset="0"/>
              </a:rPr>
              <a:t>to Ministers and Gospel Workers, 508 (1897). {LDE 188.1}</a:t>
            </a:r>
          </a:p>
          <a:p>
            <a:pPr algn="just" defTabSz="457200"/>
            <a:endParaRPr lang="en-AU" dirty="0">
              <a:solidFill>
                <a:schemeClr val="accent2">
                  <a:lumMod val="40000"/>
                  <a:lumOff val="60000"/>
                </a:schemeClr>
              </a:solidFill>
              <a:latin typeface="Arial" panose="020B0604020202020204" pitchFamily="34" charset="0"/>
              <a:cs typeface="Arial" panose="020B0604020202020204" pitchFamily="34" charset="0"/>
            </a:endParaRPr>
          </a:p>
          <a:p>
            <a:pPr algn="just" defTabSz="457200"/>
            <a:r>
              <a:rPr lang="en-AU" dirty="0">
                <a:solidFill>
                  <a:schemeClr val="accent2">
                    <a:lumMod val="40000"/>
                    <a:lumOff val="60000"/>
                  </a:schemeClr>
                </a:solidFill>
                <a:latin typeface="Arial" panose="020B0604020202020204" pitchFamily="34" charset="0"/>
                <a:cs typeface="Arial" panose="020B0604020202020204" pitchFamily="34" charset="0"/>
              </a:rPr>
              <a:t>“</a:t>
            </a:r>
            <a:r>
              <a:rPr lang="en-AU" b="1" i="1" dirty="0">
                <a:solidFill>
                  <a:schemeClr val="accent2">
                    <a:lumMod val="40000"/>
                    <a:lumOff val="60000"/>
                  </a:schemeClr>
                </a:solidFill>
                <a:latin typeface="Arial" panose="020B0604020202020204" pitchFamily="34" charset="0"/>
                <a:cs typeface="Arial" panose="020B0604020202020204" pitchFamily="34" charset="0"/>
              </a:rPr>
              <a:t>When the way is prepared for the Spirit of God, the blessing will come</a:t>
            </a:r>
            <a:r>
              <a:rPr lang="en-AU" dirty="0">
                <a:solidFill>
                  <a:schemeClr val="accent2">
                    <a:lumMod val="40000"/>
                    <a:lumOff val="60000"/>
                  </a:schemeClr>
                </a:solidFill>
                <a:latin typeface="Arial" panose="020B0604020202020204" pitchFamily="34" charset="0"/>
                <a:cs typeface="Arial" panose="020B0604020202020204" pitchFamily="34" charset="0"/>
              </a:rPr>
              <a:t>. </a:t>
            </a:r>
            <a:r>
              <a:rPr lang="en-AU" i="1" dirty="0">
                <a:solidFill>
                  <a:schemeClr val="accent2">
                    <a:lumMod val="40000"/>
                    <a:lumOff val="60000"/>
                  </a:schemeClr>
                </a:solidFill>
                <a:latin typeface="Arial" panose="020B0604020202020204" pitchFamily="34" charset="0"/>
                <a:cs typeface="Arial" panose="020B0604020202020204" pitchFamily="34" charset="0"/>
              </a:rPr>
              <a:t>Satan can no more hinder a shower of blessing from descending upon God’s people than he can close the windows of heaven that rain cannot come upon the earth.”</a:t>
            </a:r>
          </a:p>
          <a:p>
            <a:pPr algn="ctr" defTabSz="457200"/>
            <a:r>
              <a:rPr lang="en-AU" sz="1600" b="1" dirty="0">
                <a:solidFill>
                  <a:schemeClr val="accent2">
                    <a:lumMod val="40000"/>
                    <a:lumOff val="60000"/>
                  </a:schemeClr>
                </a:solidFill>
                <a:latin typeface="Arial" panose="020B0604020202020204" pitchFamily="34" charset="0"/>
                <a:cs typeface="Arial" panose="020B0604020202020204" pitchFamily="34" charset="0"/>
              </a:rPr>
              <a:t>Selected Messages 1:124 (1887). {LDE 188.2}</a:t>
            </a:r>
            <a:endParaRPr lang="en-AU" sz="2400" b="1" dirty="0">
              <a:solidFill>
                <a:schemeClr val="accent2">
                  <a:lumMod val="40000"/>
                  <a:lumOff val="6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5160652" y="1683584"/>
            <a:ext cx="903264" cy="999356"/>
          </a:xfrm>
          <a:prstGeom prst="rect">
            <a:avLst/>
          </a:prstGeom>
        </p:spPr>
      </p:pic>
    </p:spTree>
    <p:extLst>
      <p:ext uri="{BB962C8B-B14F-4D97-AF65-F5344CB8AC3E}">
        <p14:creationId xmlns:p14="http://schemas.microsoft.com/office/powerpoint/2010/main" val="1111150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568" y="0"/>
            <a:ext cx="11365832" cy="1179095"/>
          </a:xfrm>
        </p:spPr>
        <p:txBody>
          <a:bodyPr>
            <a:noAutofit/>
          </a:bodyPr>
          <a:lstStyle/>
          <a:p>
            <a:r>
              <a:rPr lang="en-AU" sz="4000" b="1" dirty="0">
                <a:solidFill>
                  <a:srgbClr val="B0CCB0">
                    <a:lumMod val="40000"/>
                    <a:lumOff val="60000"/>
                  </a:srgbClr>
                </a:solidFill>
                <a:effectLst/>
                <a:latin typeface="Arial" panose="020B0604020202020204" pitchFamily="34" charset="0"/>
                <a:cs typeface="Arial" panose="020B0604020202020204" pitchFamily="34" charset="0"/>
              </a:rPr>
              <a:t>METHODS OF WORK </a:t>
            </a:r>
            <a:r>
              <a:rPr lang="en-AU" sz="4000" b="1" dirty="0" smtClean="0">
                <a:solidFill>
                  <a:srgbClr val="B0CCB0">
                    <a:lumMod val="40000"/>
                    <a:lumOff val="60000"/>
                  </a:srgbClr>
                </a:solidFill>
                <a:effectLst/>
                <a:latin typeface="Arial" panose="020B0604020202020204" pitchFamily="34" charset="0"/>
                <a:cs typeface="Arial" panose="020B0604020202020204" pitchFamily="34" charset="0"/>
              </a:rPr>
              <a:t>BY </a:t>
            </a:r>
            <a:r>
              <a:rPr lang="en-AU" sz="4000" b="1" dirty="0">
                <a:solidFill>
                  <a:srgbClr val="B0CCB0">
                    <a:lumMod val="40000"/>
                    <a:lumOff val="60000"/>
                  </a:srgbClr>
                </a:solidFill>
                <a:effectLst/>
                <a:latin typeface="Arial" panose="020B0604020202020204" pitchFamily="34" charset="0"/>
                <a:cs typeface="Arial" panose="020B0604020202020204" pitchFamily="34" charset="0"/>
              </a:rPr>
              <a:t>THE HOLY SPIRIT</a:t>
            </a:r>
            <a:endParaRPr lang="en-AU" sz="4400" dirty="0"/>
          </a:p>
        </p:txBody>
      </p:sp>
      <p:sp>
        <p:nvSpPr>
          <p:cNvPr id="7" name="Rectangle 6"/>
          <p:cNvSpPr/>
          <p:nvPr/>
        </p:nvSpPr>
        <p:spPr>
          <a:xfrm>
            <a:off x="320842" y="2245895"/>
            <a:ext cx="5092141" cy="3785652"/>
          </a:xfrm>
          <a:prstGeom prst="rect">
            <a:avLst/>
          </a:prstGeom>
        </p:spPr>
        <p:txBody>
          <a:bodyPr wrap="square">
            <a:spAutoFit/>
          </a:bodyPr>
          <a:lstStyle/>
          <a:p>
            <a:pPr algn="ctr" defTabSz="457200"/>
            <a:r>
              <a:rPr lang="en-AU" sz="2000" b="1" dirty="0">
                <a:solidFill>
                  <a:srgbClr val="B0CCB0">
                    <a:lumMod val="40000"/>
                    <a:lumOff val="60000"/>
                  </a:srgbClr>
                </a:solidFill>
                <a:latin typeface="Arial" panose="020B0604020202020204" pitchFamily="34" charset="0"/>
                <a:cs typeface="Arial" panose="020B0604020202020204" pitchFamily="34" charset="0"/>
              </a:rPr>
              <a:t>OUR PETITIONS FOR RECEIVING </a:t>
            </a:r>
          </a:p>
          <a:p>
            <a:pPr algn="ctr" defTabSz="457200"/>
            <a:r>
              <a:rPr lang="en-AU" sz="2000" b="1" dirty="0">
                <a:solidFill>
                  <a:srgbClr val="B0CCB0">
                    <a:lumMod val="40000"/>
                    <a:lumOff val="60000"/>
                  </a:srgbClr>
                </a:solidFill>
                <a:latin typeface="Arial" panose="020B0604020202020204" pitchFamily="34" charset="0"/>
                <a:cs typeface="Arial" panose="020B0604020202020204" pitchFamily="34" charset="0"/>
              </a:rPr>
              <a:t>THE HOLY SPIRIT!</a:t>
            </a:r>
          </a:p>
          <a:p>
            <a:pPr algn="ctr" defTabSz="457200"/>
            <a:endParaRPr lang="en-AU" sz="2000" dirty="0">
              <a:solidFill>
                <a:srgbClr val="B0CCB0">
                  <a:lumMod val="40000"/>
                  <a:lumOff val="60000"/>
                </a:srgbClr>
              </a:solidFill>
              <a:latin typeface="Arial" panose="020B0604020202020204" pitchFamily="34" charset="0"/>
              <a:cs typeface="Arial" panose="020B0604020202020204" pitchFamily="34" charset="0"/>
            </a:endParaRPr>
          </a:p>
          <a:p>
            <a:pPr algn="just" defTabSz="457200"/>
            <a:r>
              <a:rPr lang="en-AU" sz="2400" dirty="0">
                <a:solidFill>
                  <a:srgbClr val="B0CCB0">
                    <a:lumMod val="40000"/>
                    <a:lumOff val="60000"/>
                  </a:srgbClr>
                </a:solidFill>
                <a:latin typeface="Arial" panose="020B0604020202020204" pitchFamily="34" charset="0"/>
                <a:cs typeface="Arial" panose="020B0604020202020204" pitchFamily="34" charset="0"/>
              </a:rPr>
              <a:t>“</a:t>
            </a:r>
            <a:r>
              <a:rPr lang="en-AU" sz="2400" b="1" dirty="0">
                <a:solidFill>
                  <a:srgbClr val="B0CCB0">
                    <a:lumMod val="40000"/>
                    <a:lumOff val="60000"/>
                  </a:srgbClr>
                </a:solidFill>
                <a:latin typeface="Arial" panose="020B0604020202020204" pitchFamily="34" charset="0"/>
                <a:cs typeface="Arial" panose="020B0604020202020204" pitchFamily="34" charset="0"/>
              </a:rPr>
              <a:t>We are not willing enough to trouble the Lord with our petitions, and to ask Him for the gift of the Holy Spirit. </a:t>
            </a:r>
            <a:r>
              <a:rPr lang="en-AU" sz="2400" b="1" u="sng" dirty="0">
                <a:solidFill>
                  <a:srgbClr val="B0CCB0">
                    <a:lumMod val="40000"/>
                    <a:lumOff val="60000"/>
                  </a:srgbClr>
                </a:solidFill>
                <a:latin typeface="Arial" panose="020B0604020202020204" pitchFamily="34" charset="0"/>
                <a:cs typeface="Arial" panose="020B0604020202020204" pitchFamily="34" charset="0"/>
              </a:rPr>
              <a:t>The Lord wants us to trouble Him in this matter. He wants us to press our petitions to the throne</a:t>
            </a:r>
            <a:r>
              <a:rPr lang="en-AU" sz="2400" u="sng" dirty="0">
                <a:solidFill>
                  <a:srgbClr val="B0CCB0">
                    <a:lumMod val="40000"/>
                    <a:lumOff val="60000"/>
                  </a:srgbClr>
                </a:solidFill>
                <a:latin typeface="Arial" panose="020B0604020202020204" pitchFamily="34" charset="0"/>
                <a:cs typeface="Arial" panose="020B0604020202020204" pitchFamily="34" charset="0"/>
              </a:rPr>
              <a:t>.”</a:t>
            </a:r>
            <a:r>
              <a:rPr lang="en-AU" sz="2400" dirty="0">
                <a:solidFill>
                  <a:srgbClr val="B0CCB0">
                    <a:lumMod val="40000"/>
                    <a:lumOff val="60000"/>
                  </a:srgbClr>
                </a:solidFill>
                <a:latin typeface="Arial" panose="020B0604020202020204" pitchFamily="34" charset="0"/>
                <a:cs typeface="Arial" panose="020B0604020202020204" pitchFamily="34" charset="0"/>
              </a:rPr>
              <a:t> </a:t>
            </a:r>
            <a:r>
              <a:rPr lang="en-AU" sz="1200" dirty="0">
                <a:solidFill>
                  <a:srgbClr val="B0CCB0">
                    <a:lumMod val="40000"/>
                    <a:lumOff val="60000"/>
                  </a:srgbClr>
                </a:solidFill>
                <a:latin typeface="Arial" panose="020B0604020202020204" pitchFamily="34" charset="0"/>
                <a:cs typeface="Arial" panose="020B0604020202020204" pitchFamily="34" charset="0"/>
              </a:rPr>
              <a:t>537 (1909). {LDE 188.6}</a:t>
            </a:r>
          </a:p>
        </p:txBody>
      </p:sp>
      <p:sp>
        <p:nvSpPr>
          <p:cNvPr id="8" name="Rectangle 7"/>
          <p:cNvSpPr/>
          <p:nvPr/>
        </p:nvSpPr>
        <p:spPr>
          <a:xfrm>
            <a:off x="5590675" y="2245895"/>
            <a:ext cx="6248400" cy="4401205"/>
          </a:xfrm>
          <a:prstGeom prst="rect">
            <a:avLst/>
          </a:prstGeom>
        </p:spPr>
        <p:txBody>
          <a:bodyPr wrap="square">
            <a:spAutoFit/>
          </a:bodyPr>
          <a:lstStyle/>
          <a:p>
            <a:pPr algn="ctr" defTabSz="457200"/>
            <a:r>
              <a:rPr lang="en-AU" sz="2000" b="1" dirty="0">
                <a:solidFill>
                  <a:srgbClr val="B0CCB0">
                    <a:lumMod val="40000"/>
                    <a:lumOff val="60000"/>
                  </a:srgbClr>
                </a:solidFill>
                <a:latin typeface="Arial" panose="020B0604020202020204" pitchFamily="34" charset="0"/>
                <a:cs typeface="Arial" panose="020B0604020202020204" pitchFamily="34" charset="0"/>
              </a:rPr>
              <a:t>THE MEASURE OF THE HOLY SPIRIT</a:t>
            </a:r>
          </a:p>
          <a:p>
            <a:pPr algn="just" defTabSz="457200"/>
            <a:r>
              <a:rPr lang="en-AU" sz="2000" dirty="0">
                <a:solidFill>
                  <a:srgbClr val="B0CCB0">
                    <a:lumMod val="40000"/>
                    <a:lumOff val="60000"/>
                  </a:srgbClr>
                </a:solidFill>
                <a:latin typeface="Arial" panose="020B0604020202020204" pitchFamily="34" charset="0"/>
                <a:cs typeface="Arial" panose="020B0604020202020204" pitchFamily="34" charset="0"/>
              </a:rPr>
              <a:t>“We may have had a measure of the Spirit of God, </a:t>
            </a:r>
            <a:r>
              <a:rPr lang="en-AU" sz="2000" b="1" i="1" u="sng" dirty="0">
                <a:solidFill>
                  <a:srgbClr val="B0CCB0">
                    <a:lumMod val="40000"/>
                    <a:lumOff val="60000"/>
                  </a:srgbClr>
                </a:solidFill>
                <a:latin typeface="Arial" panose="020B0604020202020204" pitchFamily="34" charset="0"/>
                <a:cs typeface="Arial" panose="020B0604020202020204" pitchFamily="34" charset="0"/>
              </a:rPr>
              <a:t>but by prayer and faith we are continually to seek more of the Spirit</a:t>
            </a:r>
            <a:r>
              <a:rPr lang="en-AU" dirty="0">
                <a:solidFill>
                  <a:srgbClr val="B0CCB0">
                    <a:lumMod val="40000"/>
                    <a:lumOff val="60000"/>
                  </a:srgbClr>
                </a:solidFill>
                <a:latin typeface="Arial" panose="020B0604020202020204" pitchFamily="34" charset="0"/>
                <a:cs typeface="Arial" panose="020B0604020202020204" pitchFamily="34" charset="0"/>
              </a:rPr>
              <a:t>. </a:t>
            </a:r>
            <a:r>
              <a:rPr lang="en-AU" sz="2000" dirty="0">
                <a:solidFill>
                  <a:srgbClr val="B0CCB0">
                    <a:lumMod val="40000"/>
                    <a:lumOff val="60000"/>
                  </a:srgbClr>
                </a:solidFill>
                <a:latin typeface="Arial" panose="020B0604020202020204" pitchFamily="34" charset="0"/>
                <a:cs typeface="Arial" panose="020B0604020202020204" pitchFamily="34" charset="0"/>
              </a:rPr>
              <a:t>It will never do to cease our efforts. </a:t>
            </a:r>
            <a:r>
              <a:rPr lang="en-AU" sz="2000" b="1" dirty="0">
                <a:solidFill>
                  <a:srgbClr val="B0CCB0">
                    <a:lumMod val="40000"/>
                    <a:lumOff val="60000"/>
                  </a:srgbClr>
                </a:solidFill>
                <a:latin typeface="Arial" panose="020B0604020202020204" pitchFamily="34" charset="0"/>
                <a:cs typeface="Arial" panose="020B0604020202020204" pitchFamily="34" charset="0"/>
              </a:rPr>
              <a:t>If we do not progress,</a:t>
            </a:r>
            <a:r>
              <a:rPr lang="en-AU" sz="2000" dirty="0">
                <a:solidFill>
                  <a:srgbClr val="B0CCB0">
                    <a:lumMod val="40000"/>
                    <a:lumOff val="60000"/>
                  </a:srgbClr>
                </a:solidFill>
                <a:latin typeface="Arial" panose="020B0604020202020204" pitchFamily="34" charset="0"/>
                <a:cs typeface="Arial" panose="020B0604020202020204" pitchFamily="34" charset="0"/>
              </a:rPr>
              <a:t> </a:t>
            </a:r>
            <a:r>
              <a:rPr lang="en-AU" sz="2000" b="1" dirty="0">
                <a:solidFill>
                  <a:srgbClr val="B0CCB0">
                    <a:lumMod val="40000"/>
                    <a:lumOff val="60000"/>
                  </a:srgbClr>
                </a:solidFill>
                <a:latin typeface="Arial" panose="020B0604020202020204" pitchFamily="34" charset="0"/>
                <a:cs typeface="Arial" panose="020B0604020202020204" pitchFamily="34" charset="0"/>
              </a:rPr>
              <a:t>if we do not place ourselves in an attitude to receive both the former and the latter rain, </a:t>
            </a:r>
            <a:r>
              <a:rPr lang="en-AU" sz="2000" dirty="0">
                <a:solidFill>
                  <a:srgbClr val="B0CCB0">
                    <a:lumMod val="40000"/>
                    <a:lumOff val="60000"/>
                  </a:srgbClr>
                </a:solidFill>
                <a:latin typeface="Arial" panose="020B0604020202020204" pitchFamily="34" charset="0"/>
                <a:cs typeface="Arial" panose="020B0604020202020204" pitchFamily="34" charset="0"/>
              </a:rPr>
              <a:t>we shall lose our souls, and the responsibility will lie at our own door..” </a:t>
            </a:r>
            <a:r>
              <a:rPr lang="en-AU" sz="1100" dirty="0">
                <a:solidFill>
                  <a:srgbClr val="B0CCB0">
                    <a:lumMod val="40000"/>
                    <a:lumOff val="60000"/>
                  </a:srgbClr>
                </a:solidFill>
                <a:latin typeface="Arial" panose="020B0604020202020204" pitchFamily="34" charset="0"/>
                <a:cs typeface="Arial" panose="020B0604020202020204" pitchFamily="34" charset="0"/>
              </a:rPr>
              <a:t>{LDE 187.3}</a:t>
            </a:r>
            <a:endParaRPr lang="en-AU" sz="2000" dirty="0">
              <a:solidFill>
                <a:srgbClr val="B0CCB0">
                  <a:lumMod val="40000"/>
                  <a:lumOff val="60000"/>
                </a:srgbClr>
              </a:solidFill>
              <a:latin typeface="Arial" panose="020B0604020202020204" pitchFamily="34" charset="0"/>
              <a:cs typeface="Arial" panose="020B0604020202020204" pitchFamily="34" charset="0"/>
            </a:endParaRPr>
          </a:p>
          <a:p>
            <a:pPr algn="ctr" defTabSz="457200"/>
            <a:r>
              <a:rPr lang="en-AU" sz="2000" b="1" dirty="0">
                <a:solidFill>
                  <a:srgbClr val="B0CCB0">
                    <a:lumMod val="40000"/>
                    <a:lumOff val="60000"/>
                  </a:srgbClr>
                </a:solidFill>
                <a:latin typeface="Arial" panose="020B0604020202020204" pitchFamily="34" charset="0"/>
                <a:cs typeface="Arial" panose="020B0604020202020204" pitchFamily="34" charset="0"/>
              </a:rPr>
              <a:t>DO NOT FORGET IT</a:t>
            </a:r>
          </a:p>
          <a:p>
            <a:pPr algn="just" defTabSz="457200"/>
            <a:r>
              <a:rPr lang="en-AU" sz="2000" dirty="0">
                <a:solidFill>
                  <a:srgbClr val="B0CCB0">
                    <a:lumMod val="40000"/>
                    <a:lumOff val="60000"/>
                  </a:srgbClr>
                </a:solidFill>
                <a:latin typeface="Arial" panose="020B0604020202020204" pitchFamily="34" charset="0"/>
                <a:cs typeface="Arial" panose="020B0604020202020204" pitchFamily="34" charset="0"/>
              </a:rPr>
              <a:t>“</a:t>
            </a:r>
            <a:r>
              <a:rPr lang="en-AU" sz="2000" b="1" u="sng" dirty="0">
                <a:solidFill>
                  <a:srgbClr val="B0CCB0">
                    <a:lumMod val="40000"/>
                    <a:lumOff val="60000"/>
                  </a:srgbClr>
                </a:solidFill>
                <a:latin typeface="Arial" panose="020B0604020202020204" pitchFamily="34" charset="0"/>
                <a:cs typeface="Arial" panose="020B0604020202020204" pitchFamily="34" charset="0"/>
              </a:rPr>
              <a:t>The measure of the Holy Spirit we receive will be proportioned to the measure of our desire and the faith exercised for it, and the use we shall make of the light and knowledge that shall be given to us</a:t>
            </a:r>
            <a:r>
              <a:rPr lang="en-AU" sz="2000" u="sng" dirty="0">
                <a:solidFill>
                  <a:srgbClr val="B0CCB0">
                    <a:lumMod val="40000"/>
                    <a:lumOff val="60000"/>
                  </a:srgbClr>
                </a:solidFill>
                <a:latin typeface="Arial" panose="020B0604020202020204" pitchFamily="34" charset="0"/>
                <a:cs typeface="Arial" panose="020B0604020202020204" pitchFamily="34" charset="0"/>
              </a:rPr>
              <a:t>.</a:t>
            </a:r>
            <a:r>
              <a:rPr lang="en-AU" sz="2000" dirty="0">
                <a:solidFill>
                  <a:srgbClr val="B0CCB0">
                    <a:lumMod val="40000"/>
                    <a:lumOff val="60000"/>
                  </a:srgbClr>
                </a:solidFill>
                <a:latin typeface="Arial" panose="020B0604020202020204" pitchFamily="34" charset="0"/>
                <a:cs typeface="Arial" panose="020B0604020202020204" pitchFamily="34" charset="0"/>
              </a:rPr>
              <a:t>”</a:t>
            </a:r>
            <a:r>
              <a:rPr lang="en-AU" sz="1600" dirty="0">
                <a:solidFill>
                  <a:srgbClr val="B0CCB0">
                    <a:lumMod val="40000"/>
                    <a:lumOff val="60000"/>
                  </a:srgbClr>
                </a:solidFill>
                <a:latin typeface="Arial" panose="020B0604020202020204" pitchFamily="34" charset="0"/>
                <a:cs typeface="Arial" panose="020B0604020202020204" pitchFamily="34" charset="0"/>
              </a:rPr>
              <a:t>{</a:t>
            </a:r>
            <a:r>
              <a:rPr lang="en-AU" sz="1400" dirty="0">
                <a:solidFill>
                  <a:srgbClr val="B0CCB0">
                    <a:lumMod val="40000"/>
                    <a:lumOff val="60000"/>
                  </a:srgbClr>
                </a:solidFill>
                <a:latin typeface="Arial" panose="020B0604020202020204" pitchFamily="34" charset="0"/>
                <a:cs typeface="Arial" panose="020B0604020202020204" pitchFamily="34" charset="0"/>
              </a:rPr>
              <a:t>LDE 188.5}</a:t>
            </a:r>
          </a:p>
        </p:txBody>
      </p:sp>
      <p:pic>
        <p:nvPicPr>
          <p:cNvPr id="11" name="Picture 10"/>
          <p:cNvPicPr>
            <a:picLocks noChangeAspect="1"/>
          </p:cNvPicPr>
          <p:nvPr/>
        </p:nvPicPr>
        <p:blipFill>
          <a:blip r:embed="rId3"/>
          <a:stretch>
            <a:fillRect/>
          </a:stretch>
        </p:blipFill>
        <p:spPr>
          <a:xfrm>
            <a:off x="5070533" y="1451811"/>
            <a:ext cx="1040284" cy="1150952"/>
          </a:xfrm>
          <a:prstGeom prst="rect">
            <a:avLst/>
          </a:prstGeom>
        </p:spPr>
      </p:pic>
    </p:spTree>
    <p:extLst>
      <p:ext uri="{BB962C8B-B14F-4D97-AF65-F5344CB8AC3E}">
        <p14:creationId xmlns:p14="http://schemas.microsoft.com/office/powerpoint/2010/main" val="4111797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42021" y="115514"/>
            <a:ext cx="6686944" cy="461665"/>
          </a:xfrm>
          <a:prstGeom prst="rect">
            <a:avLst/>
          </a:prstGeom>
        </p:spPr>
        <p:txBody>
          <a:bodyPr wrap="square">
            <a:spAutoFit/>
          </a:bodyPr>
          <a:lstStyle/>
          <a:p>
            <a:r>
              <a:rPr lang="en-AU" sz="2400" b="1" kern="1800" spc="-35"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WHY YOU ACT THE WAY YOU DO? </a:t>
            </a:r>
            <a:endParaRPr lang="en-AU" sz="2400" b="1" dirty="0">
              <a:solidFill>
                <a:prstClr val="white"/>
              </a:solidFill>
            </a:endParaRPr>
          </a:p>
        </p:txBody>
      </p:sp>
      <p:sp>
        <p:nvSpPr>
          <p:cNvPr id="6" name="Rectangle 5"/>
          <p:cNvSpPr/>
          <p:nvPr/>
        </p:nvSpPr>
        <p:spPr>
          <a:xfrm>
            <a:off x="3624237" y="641685"/>
            <a:ext cx="5359343" cy="2954655"/>
          </a:xfrm>
          <a:prstGeom prst="rect">
            <a:avLst/>
          </a:prstGeom>
        </p:spPr>
        <p:txBody>
          <a:bodyPr wrap="square">
            <a:spAutoFit/>
          </a:bodyPr>
          <a:lstStyle/>
          <a:p>
            <a:pPr algn="ctr"/>
            <a:r>
              <a:rPr lang="en-AU" sz="2000" dirty="0">
                <a:solidFill>
                  <a:prstClr val="white"/>
                </a:solidFill>
              </a:rPr>
              <a:t>           </a:t>
            </a:r>
            <a:r>
              <a:rPr lang="en-AU" sz="2000" b="1" dirty="0">
                <a:solidFill>
                  <a:prstClr val="black"/>
                </a:solidFill>
              </a:rPr>
              <a:t>WHAT IS TEMPERAMENTS </a:t>
            </a:r>
          </a:p>
          <a:p>
            <a:pPr algn="just"/>
            <a:r>
              <a:rPr lang="en-AU" b="1" dirty="0">
                <a:solidFill>
                  <a:prstClr val="black"/>
                </a:solidFill>
              </a:rPr>
              <a:t>They are our patterns of behaviour… the ways we usually respond to situations. According to Psychologists, the innate aspects of an individual’s personality </a:t>
            </a:r>
            <a:r>
              <a:rPr lang="en-AU" sz="2000" b="1" dirty="0">
                <a:solidFill>
                  <a:prstClr val="black"/>
                </a:solidFill>
              </a:rPr>
              <a:t>such as introversion or extroversion is termed Temperament</a:t>
            </a:r>
            <a:r>
              <a:rPr lang="en-AU" dirty="0">
                <a:solidFill>
                  <a:prstClr val="black"/>
                </a:solidFill>
              </a:rPr>
              <a:t>. </a:t>
            </a:r>
            <a:r>
              <a:rPr lang="en-AU" b="1" dirty="0">
                <a:solidFill>
                  <a:prstClr val="black"/>
                </a:solidFill>
              </a:rPr>
              <a:t>It is also defined as a persons nature, ones usual way of thinking or acting. They are instinctive or natural behaviours, rather than learned behaviours.</a:t>
            </a:r>
          </a:p>
        </p:txBody>
      </p:sp>
      <p:sp>
        <p:nvSpPr>
          <p:cNvPr id="7" name="Rectangle 6"/>
          <p:cNvSpPr/>
          <p:nvPr/>
        </p:nvSpPr>
        <p:spPr>
          <a:xfrm>
            <a:off x="3874168" y="3599291"/>
            <a:ext cx="4676274" cy="3077766"/>
          </a:xfrm>
          <a:prstGeom prst="rect">
            <a:avLst/>
          </a:prstGeom>
        </p:spPr>
        <p:txBody>
          <a:bodyPr wrap="square">
            <a:spAutoFit/>
          </a:bodyPr>
          <a:lstStyle/>
          <a:p>
            <a:pPr algn="ctr"/>
            <a:r>
              <a:rPr lang="en-AU" sz="2000" b="1" dirty="0">
                <a:solidFill>
                  <a:prstClr val="black"/>
                </a:solidFill>
              </a:rPr>
              <a:t>THE TEMPERAMENT TYPES</a:t>
            </a:r>
            <a:endParaRPr lang="en-AU" b="1" dirty="0">
              <a:solidFill>
                <a:prstClr val="black"/>
              </a:solidFill>
            </a:endParaRPr>
          </a:p>
          <a:p>
            <a:pPr algn="ctr"/>
            <a:endParaRPr lang="en-AU" dirty="0">
              <a:solidFill>
                <a:prstClr val="black"/>
              </a:solidFill>
            </a:endParaRPr>
          </a:p>
          <a:p>
            <a:pPr algn="ctr"/>
            <a:r>
              <a:rPr lang="en-AU" b="1" dirty="0">
                <a:solidFill>
                  <a:prstClr val="black"/>
                </a:solidFill>
              </a:rPr>
              <a:t>Four types of temperament </a:t>
            </a:r>
          </a:p>
          <a:p>
            <a:pPr algn="ctr"/>
            <a:r>
              <a:rPr lang="en-AU" b="1" dirty="0">
                <a:solidFill>
                  <a:prstClr val="black"/>
                </a:solidFill>
              </a:rPr>
              <a:t>have been identified </a:t>
            </a:r>
          </a:p>
          <a:p>
            <a:pPr algn="ctr"/>
            <a:r>
              <a:rPr lang="en-AU" sz="2400" b="1" dirty="0">
                <a:solidFill>
                  <a:srgbClr val="FFFF00"/>
                </a:solidFill>
              </a:rPr>
              <a:t>SANGUINE</a:t>
            </a:r>
          </a:p>
          <a:p>
            <a:pPr algn="ctr"/>
            <a:r>
              <a:rPr lang="en-AU" sz="2400" b="1" dirty="0">
                <a:solidFill>
                  <a:srgbClr val="FFFF00"/>
                </a:solidFill>
              </a:rPr>
              <a:t>CHOLERIC </a:t>
            </a:r>
          </a:p>
          <a:p>
            <a:pPr algn="ctr"/>
            <a:r>
              <a:rPr lang="en-AU" sz="2400" b="1" dirty="0">
                <a:solidFill>
                  <a:srgbClr val="FFFF00"/>
                </a:solidFill>
              </a:rPr>
              <a:t>MELANCHOLIC </a:t>
            </a:r>
          </a:p>
          <a:p>
            <a:pPr algn="ctr"/>
            <a:r>
              <a:rPr lang="en-AU" sz="2400" b="1" dirty="0">
                <a:solidFill>
                  <a:srgbClr val="FFFF00"/>
                </a:solidFill>
              </a:rPr>
              <a:t>PHLEGMATIC  </a:t>
            </a:r>
          </a:p>
          <a:p>
            <a:pPr algn="ctr"/>
            <a:r>
              <a:rPr lang="en-AU" sz="2400" b="1" dirty="0">
                <a:solidFill>
                  <a:prstClr val="black"/>
                </a:solidFill>
              </a:rPr>
              <a:t>– recently discovered </a:t>
            </a:r>
          </a:p>
        </p:txBody>
      </p:sp>
      <p:pic>
        <p:nvPicPr>
          <p:cNvPr id="1028" name="Picture 4" descr="Image result for BIBLE PICTURES TEMPERA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58" y="3599291"/>
            <a:ext cx="3385338" cy="31103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580" y="1135841"/>
            <a:ext cx="3101474" cy="49269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14" y="641685"/>
            <a:ext cx="3468923" cy="2235899"/>
          </a:xfrm>
          <a:prstGeom prst="rect">
            <a:avLst/>
          </a:prstGeom>
        </p:spPr>
      </p:pic>
    </p:spTree>
    <p:extLst>
      <p:ext uri="{BB962C8B-B14F-4D97-AF65-F5344CB8AC3E}">
        <p14:creationId xmlns:p14="http://schemas.microsoft.com/office/powerpoint/2010/main" val="41000267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568" y="0"/>
            <a:ext cx="11365832" cy="1179095"/>
          </a:xfrm>
        </p:spPr>
        <p:txBody>
          <a:bodyPr>
            <a:noAutofit/>
          </a:bodyPr>
          <a:lstStyle/>
          <a:p>
            <a:r>
              <a:rPr lang="en-AU" sz="4000" b="1" dirty="0">
                <a:solidFill>
                  <a:srgbClr val="B0CCB0">
                    <a:lumMod val="40000"/>
                    <a:lumOff val="60000"/>
                  </a:srgbClr>
                </a:solidFill>
                <a:effectLst/>
                <a:latin typeface="Arial" panose="020B0604020202020204" pitchFamily="34" charset="0"/>
                <a:cs typeface="Arial" panose="020B0604020202020204" pitchFamily="34" charset="0"/>
              </a:rPr>
              <a:t>METHODS OF WORK </a:t>
            </a:r>
            <a:r>
              <a:rPr lang="en-AU" sz="4000" b="1" dirty="0" smtClean="0">
                <a:solidFill>
                  <a:srgbClr val="B0CCB0">
                    <a:lumMod val="40000"/>
                    <a:lumOff val="60000"/>
                  </a:srgbClr>
                </a:solidFill>
                <a:effectLst/>
                <a:latin typeface="Arial" panose="020B0604020202020204" pitchFamily="34" charset="0"/>
                <a:cs typeface="Arial" panose="020B0604020202020204" pitchFamily="34" charset="0"/>
              </a:rPr>
              <a:t>BY </a:t>
            </a:r>
            <a:r>
              <a:rPr lang="en-AU" sz="4000" b="1" dirty="0">
                <a:solidFill>
                  <a:srgbClr val="B0CCB0">
                    <a:lumMod val="40000"/>
                    <a:lumOff val="60000"/>
                  </a:srgbClr>
                </a:solidFill>
                <a:effectLst/>
                <a:latin typeface="Arial" panose="020B0604020202020204" pitchFamily="34" charset="0"/>
                <a:cs typeface="Arial" panose="020B0604020202020204" pitchFamily="34" charset="0"/>
              </a:rPr>
              <a:t>THE HOLY SPIRIT</a:t>
            </a:r>
            <a:endParaRPr lang="en-AU" sz="4400" dirty="0"/>
          </a:p>
        </p:txBody>
      </p:sp>
      <p:sp>
        <p:nvSpPr>
          <p:cNvPr id="7" name="Rectangle 6"/>
          <p:cNvSpPr/>
          <p:nvPr/>
        </p:nvSpPr>
        <p:spPr>
          <a:xfrm>
            <a:off x="320842" y="2245895"/>
            <a:ext cx="5092141" cy="3785652"/>
          </a:xfrm>
          <a:prstGeom prst="rect">
            <a:avLst/>
          </a:prstGeom>
        </p:spPr>
        <p:txBody>
          <a:bodyPr wrap="square">
            <a:spAutoFit/>
          </a:bodyPr>
          <a:lstStyle/>
          <a:p>
            <a:pPr lvl="0" algn="ctr" defTabSz="457200"/>
            <a:r>
              <a:rPr lang="en-AU" sz="2000" b="1" dirty="0">
                <a:solidFill>
                  <a:schemeClr val="accent2">
                    <a:lumMod val="40000"/>
                    <a:lumOff val="60000"/>
                  </a:schemeClr>
                </a:solidFill>
                <a:latin typeface="Arial" panose="020B0604020202020204" pitchFamily="34" charset="0"/>
                <a:cs typeface="Arial" panose="020B0604020202020204" pitchFamily="34" charset="0"/>
              </a:rPr>
              <a:t>OUR PETITIONS FOR RECEIVING </a:t>
            </a:r>
            <a:endParaRPr lang="en-AU" sz="2000" b="1" dirty="0" smtClean="0">
              <a:solidFill>
                <a:schemeClr val="accent2">
                  <a:lumMod val="40000"/>
                  <a:lumOff val="60000"/>
                </a:schemeClr>
              </a:solidFill>
              <a:latin typeface="Arial" panose="020B0604020202020204" pitchFamily="34" charset="0"/>
              <a:cs typeface="Arial" panose="020B0604020202020204" pitchFamily="34" charset="0"/>
            </a:endParaRPr>
          </a:p>
          <a:p>
            <a:pPr lvl="0" algn="ctr" defTabSz="457200"/>
            <a:r>
              <a:rPr lang="en-AU" sz="2000" b="1" dirty="0" smtClean="0">
                <a:solidFill>
                  <a:schemeClr val="accent2">
                    <a:lumMod val="40000"/>
                    <a:lumOff val="60000"/>
                  </a:schemeClr>
                </a:solidFill>
                <a:latin typeface="Arial" panose="020B0604020202020204" pitchFamily="34" charset="0"/>
                <a:cs typeface="Arial" panose="020B0604020202020204" pitchFamily="34" charset="0"/>
              </a:rPr>
              <a:t>THE </a:t>
            </a:r>
            <a:r>
              <a:rPr lang="en-AU" sz="2000" b="1" dirty="0">
                <a:solidFill>
                  <a:schemeClr val="accent2">
                    <a:lumMod val="40000"/>
                    <a:lumOff val="60000"/>
                  </a:schemeClr>
                </a:solidFill>
                <a:latin typeface="Arial" panose="020B0604020202020204" pitchFamily="34" charset="0"/>
                <a:cs typeface="Arial" panose="020B0604020202020204" pitchFamily="34" charset="0"/>
              </a:rPr>
              <a:t>HOLY SPIRIT</a:t>
            </a:r>
            <a:r>
              <a:rPr lang="en-AU" sz="2000" b="1" dirty="0" smtClean="0">
                <a:solidFill>
                  <a:schemeClr val="accent2">
                    <a:lumMod val="40000"/>
                    <a:lumOff val="60000"/>
                  </a:schemeClr>
                </a:solidFill>
                <a:latin typeface="Arial" panose="020B0604020202020204" pitchFamily="34" charset="0"/>
                <a:cs typeface="Arial" panose="020B0604020202020204" pitchFamily="34" charset="0"/>
              </a:rPr>
              <a:t>!</a:t>
            </a:r>
          </a:p>
          <a:p>
            <a:pPr lvl="0" algn="ctr" defTabSz="457200"/>
            <a:endParaRPr lang="en-AU" sz="2000" dirty="0">
              <a:solidFill>
                <a:schemeClr val="accent2">
                  <a:lumMod val="40000"/>
                  <a:lumOff val="60000"/>
                </a:schemeClr>
              </a:solidFill>
              <a:latin typeface="Arial" panose="020B0604020202020204" pitchFamily="34" charset="0"/>
              <a:cs typeface="Arial" panose="020B0604020202020204" pitchFamily="34" charset="0"/>
            </a:endParaRPr>
          </a:p>
          <a:p>
            <a:pPr lvl="0" algn="just" defTabSz="457200"/>
            <a:r>
              <a:rPr lang="en-AU" sz="2400" dirty="0">
                <a:solidFill>
                  <a:schemeClr val="accent2">
                    <a:lumMod val="40000"/>
                    <a:lumOff val="60000"/>
                  </a:schemeClr>
                </a:solidFill>
                <a:latin typeface="Arial" panose="020B0604020202020204" pitchFamily="34" charset="0"/>
                <a:cs typeface="Arial" panose="020B0604020202020204" pitchFamily="34" charset="0"/>
              </a:rPr>
              <a:t>“</a:t>
            </a:r>
            <a:r>
              <a:rPr lang="en-AU" sz="2400" b="1" dirty="0">
                <a:solidFill>
                  <a:schemeClr val="accent2">
                    <a:lumMod val="40000"/>
                    <a:lumOff val="60000"/>
                  </a:schemeClr>
                </a:solidFill>
                <a:latin typeface="Arial" panose="020B0604020202020204" pitchFamily="34" charset="0"/>
                <a:cs typeface="Arial" panose="020B0604020202020204" pitchFamily="34" charset="0"/>
              </a:rPr>
              <a:t>We are not willing enough to trouble the Lord with our petitions, and to ask Him for the gift of the Holy Spirit. </a:t>
            </a:r>
            <a:r>
              <a:rPr lang="en-AU" sz="2400" b="1" u="sng" dirty="0">
                <a:solidFill>
                  <a:schemeClr val="accent2">
                    <a:lumMod val="40000"/>
                    <a:lumOff val="60000"/>
                  </a:schemeClr>
                </a:solidFill>
                <a:latin typeface="Arial" panose="020B0604020202020204" pitchFamily="34" charset="0"/>
                <a:cs typeface="Arial" panose="020B0604020202020204" pitchFamily="34" charset="0"/>
              </a:rPr>
              <a:t>The Lord wants us to trouble Him in this matter. He wants us to press our petitions to the throne</a:t>
            </a:r>
            <a:r>
              <a:rPr lang="en-AU" sz="2400" u="sng" dirty="0">
                <a:solidFill>
                  <a:schemeClr val="accent2">
                    <a:lumMod val="40000"/>
                    <a:lumOff val="60000"/>
                  </a:schemeClr>
                </a:solidFill>
                <a:latin typeface="Arial" panose="020B0604020202020204" pitchFamily="34" charset="0"/>
                <a:cs typeface="Arial" panose="020B0604020202020204" pitchFamily="34" charset="0"/>
              </a:rPr>
              <a:t>.”</a:t>
            </a:r>
            <a:r>
              <a:rPr lang="en-AU" sz="2400" dirty="0">
                <a:solidFill>
                  <a:schemeClr val="accent2">
                    <a:lumMod val="40000"/>
                    <a:lumOff val="60000"/>
                  </a:schemeClr>
                </a:solidFill>
                <a:latin typeface="Arial" panose="020B0604020202020204" pitchFamily="34" charset="0"/>
                <a:cs typeface="Arial" panose="020B0604020202020204" pitchFamily="34" charset="0"/>
              </a:rPr>
              <a:t> </a:t>
            </a:r>
            <a:r>
              <a:rPr lang="en-AU" sz="1200" dirty="0" smtClean="0">
                <a:solidFill>
                  <a:schemeClr val="accent2">
                    <a:lumMod val="40000"/>
                    <a:lumOff val="60000"/>
                  </a:schemeClr>
                </a:solidFill>
                <a:latin typeface="Arial" panose="020B0604020202020204" pitchFamily="34" charset="0"/>
                <a:cs typeface="Arial" panose="020B0604020202020204" pitchFamily="34" charset="0"/>
              </a:rPr>
              <a:t>537 </a:t>
            </a:r>
            <a:r>
              <a:rPr lang="en-AU" sz="1200" dirty="0">
                <a:solidFill>
                  <a:schemeClr val="accent2">
                    <a:lumMod val="40000"/>
                    <a:lumOff val="60000"/>
                  </a:schemeClr>
                </a:solidFill>
                <a:latin typeface="Arial" panose="020B0604020202020204" pitchFamily="34" charset="0"/>
                <a:cs typeface="Arial" panose="020B0604020202020204" pitchFamily="34" charset="0"/>
              </a:rPr>
              <a:t>(1909). {LDE 188.6}</a:t>
            </a:r>
          </a:p>
        </p:txBody>
      </p:sp>
      <p:sp>
        <p:nvSpPr>
          <p:cNvPr id="8" name="Rectangle 7"/>
          <p:cNvSpPr/>
          <p:nvPr/>
        </p:nvSpPr>
        <p:spPr>
          <a:xfrm>
            <a:off x="5590675" y="2245895"/>
            <a:ext cx="6248400" cy="4401205"/>
          </a:xfrm>
          <a:prstGeom prst="rect">
            <a:avLst/>
          </a:prstGeom>
        </p:spPr>
        <p:txBody>
          <a:bodyPr wrap="square">
            <a:spAutoFit/>
          </a:bodyPr>
          <a:lstStyle/>
          <a:p>
            <a:pPr lvl="0" algn="ctr" defTabSz="457200"/>
            <a:r>
              <a:rPr lang="en-AU" sz="2000" b="1" dirty="0">
                <a:solidFill>
                  <a:schemeClr val="accent2">
                    <a:lumMod val="40000"/>
                    <a:lumOff val="60000"/>
                  </a:schemeClr>
                </a:solidFill>
                <a:latin typeface="Arial" panose="020B0604020202020204" pitchFamily="34" charset="0"/>
                <a:cs typeface="Arial" panose="020B0604020202020204" pitchFamily="34" charset="0"/>
              </a:rPr>
              <a:t>THE MEASURE OF THE HOLY SPIRIT</a:t>
            </a:r>
          </a:p>
          <a:p>
            <a:pPr lvl="0" algn="just" defTabSz="457200"/>
            <a:r>
              <a:rPr lang="en-AU" sz="2000" dirty="0">
                <a:solidFill>
                  <a:schemeClr val="accent2">
                    <a:lumMod val="40000"/>
                    <a:lumOff val="60000"/>
                  </a:schemeClr>
                </a:solidFill>
                <a:latin typeface="Arial" panose="020B0604020202020204" pitchFamily="34" charset="0"/>
                <a:cs typeface="Arial" panose="020B0604020202020204" pitchFamily="34" charset="0"/>
              </a:rPr>
              <a:t>“We may have had a measure of the Spirit of God, </a:t>
            </a:r>
            <a:r>
              <a:rPr lang="en-AU" sz="2000" b="1" i="1" u="sng" dirty="0">
                <a:solidFill>
                  <a:schemeClr val="accent2">
                    <a:lumMod val="40000"/>
                    <a:lumOff val="60000"/>
                  </a:schemeClr>
                </a:solidFill>
                <a:latin typeface="Arial" panose="020B0604020202020204" pitchFamily="34" charset="0"/>
                <a:cs typeface="Arial" panose="020B0604020202020204" pitchFamily="34" charset="0"/>
              </a:rPr>
              <a:t>but by prayer and faith we are continually to seek more of the Spirit</a:t>
            </a:r>
            <a:r>
              <a:rPr lang="en-AU" dirty="0">
                <a:solidFill>
                  <a:schemeClr val="accent2">
                    <a:lumMod val="40000"/>
                    <a:lumOff val="60000"/>
                  </a:schemeClr>
                </a:solidFill>
                <a:latin typeface="Arial" panose="020B0604020202020204" pitchFamily="34" charset="0"/>
                <a:cs typeface="Arial" panose="020B0604020202020204" pitchFamily="34" charset="0"/>
              </a:rPr>
              <a:t>. </a:t>
            </a:r>
            <a:r>
              <a:rPr lang="en-AU" sz="2000" dirty="0">
                <a:solidFill>
                  <a:schemeClr val="accent2">
                    <a:lumMod val="40000"/>
                    <a:lumOff val="60000"/>
                  </a:schemeClr>
                </a:solidFill>
                <a:latin typeface="Arial" panose="020B0604020202020204" pitchFamily="34" charset="0"/>
                <a:cs typeface="Arial" panose="020B0604020202020204" pitchFamily="34" charset="0"/>
              </a:rPr>
              <a:t>It will never do to cease our efforts. </a:t>
            </a:r>
            <a:r>
              <a:rPr lang="en-AU" sz="2000" b="1" dirty="0">
                <a:solidFill>
                  <a:schemeClr val="accent2">
                    <a:lumMod val="40000"/>
                    <a:lumOff val="60000"/>
                  </a:schemeClr>
                </a:solidFill>
                <a:latin typeface="Arial" panose="020B0604020202020204" pitchFamily="34" charset="0"/>
                <a:cs typeface="Arial" panose="020B0604020202020204" pitchFamily="34" charset="0"/>
              </a:rPr>
              <a:t>If we do not progress,</a:t>
            </a:r>
            <a:r>
              <a:rPr lang="en-AU" sz="2000" dirty="0">
                <a:solidFill>
                  <a:schemeClr val="accent2">
                    <a:lumMod val="40000"/>
                    <a:lumOff val="60000"/>
                  </a:schemeClr>
                </a:solidFill>
                <a:latin typeface="Arial" panose="020B0604020202020204" pitchFamily="34" charset="0"/>
                <a:cs typeface="Arial" panose="020B0604020202020204" pitchFamily="34" charset="0"/>
              </a:rPr>
              <a:t> </a:t>
            </a:r>
            <a:r>
              <a:rPr lang="en-AU" sz="2000" b="1" dirty="0">
                <a:solidFill>
                  <a:schemeClr val="accent2">
                    <a:lumMod val="40000"/>
                    <a:lumOff val="60000"/>
                  </a:schemeClr>
                </a:solidFill>
                <a:latin typeface="Arial" panose="020B0604020202020204" pitchFamily="34" charset="0"/>
                <a:cs typeface="Arial" panose="020B0604020202020204" pitchFamily="34" charset="0"/>
              </a:rPr>
              <a:t>if we do not place ourselves in an attitude to receive both the former and the latter rain, </a:t>
            </a:r>
            <a:r>
              <a:rPr lang="en-AU" sz="2000" dirty="0">
                <a:solidFill>
                  <a:schemeClr val="accent2">
                    <a:lumMod val="40000"/>
                    <a:lumOff val="60000"/>
                  </a:schemeClr>
                </a:solidFill>
                <a:latin typeface="Arial" panose="020B0604020202020204" pitchFamily="34" charset="0"/>
                <a:cs typeface="Arial" panose="020B0604020202020204" pitchFamily="34" charset="0"/>
              </a:rPr>
              <a:t>we shall lose our souls, and the responsibility will lie at our own door..” </a:t>
            </a:r>
            <a:r>
              <a:rPr lang="en-AU" sz="1100" dirty="0">
                <a:solidFill>
                  <a:schemeClr val="accent2">
                    <a:lumMod val="40000"/>
                    <a:lumOff val="60000"/>
                  </a:schemeClr>
                </a:solidFill>
                <a:latin typeface="Arial" panose="020B0604020202020204" pitchFamily="34" charset="0"/>
                <a:cs typeface="Arial" panose="020B0604020202020204" pitchFamily="34" charset="0"/>
              </a:rPr>
              <a:t>{LDE 187.3</a:t>
            </a:r>
            <a:r>
              <a:rPr lang="en-AU" sz="1100" dirty="0" smtClean="0">
                <a:solidFill>
                  <a:schemeClr val="accent2">
                    <a:lumMod val="40000"/>
                    <a:lumOff val="60000"/>
                  </a:schemeClr>
                </a:solidFill>
                <a:latin typeface="Arial" panose="020B0604020202020204" pitchFamily="34" charset="0"/>
                <a:cs typeface="Arial" panose="020B0604020202020204" pitchFamily="34" charset="0"/>
              </a:rPr>
              <a:t>}</a:t>
            </a:r>
            <a:endParaRPr lang="en-AU" sz="2000" dirty="0">
              <a:solidFill>
                <a:schemeClr val="accent2">
                  <a:lumMod val="40000"/>
                  <a:lumOff val="60000"/>
                </a:schemeClr>
              </a:solidFill>
              <a:latin typeface="Arial" panose="020B0604020202020204" pitchFamily="34" charset="0"/>
              <a:cs typeface="Arial" panose="020B0604020202020204" pitchFamily="34" charset="0"/>
            </a:endParaRPr>
          </a:p>
          <a:p>
            <a:pPr lvl="0" algn="ctr" defTabSz="457200"/>
            <a:r>
              <a:rPr lang="en-AU" sz="2000" b="1" dirty="0">
                <a:solidFill>
                  <a:schemeClr val="accent2">
                    <a:lumMod val="40000"/>
                    <a:lumOff val="60000"/>
                  </a:schemeClr>
                </a:solidFill>
                <a:latin typeface="Arial" panose="020B0604020202020204" pitchFamily="34" charset="0"/>
                <a:cs typeface="Arial" panose="020B0604020202020204" pitchFamily="34" charset="0"/>
              </a:rPr>
              <a:t>DO NOT FORGET IT</a:t>
            </a:r>
          </a:p>
          <a:p>
            <a:pPr lvl="0" algn="just" defTabSz="457200"/>
            <a:r>
              <a:rPr lang="en-AU" sz="2000" dirty="0">
                <a:solidFill>
                  <a:schemeClr val="accent2">
                    <a:lumMod val="40000"/>
                    <a:lumOff val="60000"/>
                  </a:schemeClr>
                </a:solidFill>
                <a:latin typeface="Arial" panose="020B0604020202020204" pitchFamily="34" charset="0"/>
                <a:cs typeface="Arial" panose="020B0604020202020204" pitchFamily="34" charset="0"/>
              </a:rPr>
              <a:t>“</a:t>
            </a:r>
            <a:r>
              <a:rPr lang="en-AU" sz="2000" b="1" u="sng" dirty="0">
                <a:solidFill>
                  <a:schemeClr val="accent2">
                    <a:lumMod val="40000"/>
                    <a:lumOff val="60000"/>
                  </a:schemeClr>
                </a:solidFill>
                <a:latin typeface="Arial" panose="020B0604020202020204" pitchFamily="34" charset="0"/>
                <a:cs typeface="Arial" panose="020B0604020202020204" pitchFamily="34" charset="0"/>
              </a:rPr>
              <a:t>The measure of the Holy Spirit we receive will be proportioned to the measure of our desire and the faith exercised for it, and the use we shall make of the light and knowledge that shall be given to us</a:t>
            </a:r>
            <a:r>
              <a:rPr lang="en-AU" sz="2000" u="sng" dirty="0">
                <a:solidFill>
                  <a:schemeClr val="accent2">
                    <a:lumMod val="40000"/>
                    <a:lumOff val="60000"/>
                  </a:schemeClr>
                </a:solidFill>
                <a:latin typeface="Arial" panose="020B0604020202020204" pitchFamily="34" charset="0"/>
                <a:cs typeface="Arial" panose="020B0604020202020204" pitchFamily="34" charset="0"/>
              </a:rPr>
              <a:t>.</a:t>
            </a:r>
            <a:r>
              <a:rPr lang="en-AU" sz="2000" dirty="0">
                <a:solidFill>
                  <a:schemeClr val="accent2">
                    <a:lumMod val="40000"/>
                    <a:lumOff val="60000"/>
                  </a:schemeClr>
                </a:solidFill>
                <a:latin typeface="Arial" panose="020B0604020202020204" pitchFamily="34" charset="0"/>
                <a:cs typeface="Arial" panose="020B0604020202020204" pitchFamily="34" charset="0"/>
              </a:rPr>
              <a:t>”</a:t>
            </a:r>
            <a:r>
              <a:rPr lang="en-AU" sz="1600" dirty="0">
                <a:solidFill>
                  <a:schemeClr val="accent2">
                    <a:lumMod val="40000"/>
                    <a:lumOff val="60000"/>
                  </a:schemeClr>
                </a:solidFill>
                <a:latin typeface="Arial" panose="020B0604020202020204" pitchFamily="34" charset="0"/>
                <a:cs typeface="Arial" panose="020B0604020202020204" pitchFamily="34" charset="0"/>
              </a:rPr>
              <a:t>{</a:t>
            </a:r>
            <a:r>
              <a:rPr lang="en-AU" sz="1400" dirty="0">
                <a:solidFill>
                  <a:schemeClr val="accent2">
                    <a:lumMod val="40000"/>
                    <a:lumOff val="60000"/>
                  </a:schemeClr>
                </a:solidFill>
                <a:latin typeface="Arial" panose="020B0604020202020204" pitchFamily="34" charset="0"/>
                <a:cs typeface="Arial" panose="020B0604020202020204" pitchFamily="34" charset="0"/>
              </a:rPr>
              <a:t>LDE 188.5}</a:t>
            </a:r>
          </a:p>
        </p:txBody>
      </p:sp>
      <p:pic>
        <p:nvPicPr>
          <p:cNvPr id="11" name="Picture 10"/>
          <p:cNvPicPr>
            <a:picLocks noChangeAspect="1"/>
          </p:cNvPicPr>
          <p:nvPr/>
        </p:nvPicPr>
        <p:blipFill>
          <a:blip r:embed="rId3"/>
          <a:stretch>
            <a:fillRect/>
          </a:stretch>
        </p:blipFill>
        <p:spPr>
          <a:xfrm>
            <a:off x="5070533" y="1451811"/>
            <a:ext cx="1040284" cy="1150952"/>
          </a:xfrm>
          <a:prstGeom prst="rect">
            <a:avLst/>
          </a:prstGeom>
        </p:spPr>
      </p:pic>
    </p:spTree>
    <p:extLst>
      <p:ext uri="{BB962C8B-B14F-4D97-AF65-F5344CB8AC3E}">
        <p14:creationId xmlns:p14="http://schemas.microsoft.com/office/powerpoint/2010/main" val="3761347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7832" y="120316"/>
            <a:ext cx="10884568" cy="778042"/>
          </a:xfrm>
        </p:spPr>
        <p:txBody>
          <a:bodyPr>
            <a:normAutofit fontScale="90000"/>
          </a:bodyPr>
          <a:lstStyle/>
          <a:p>
            <a:pPr marL="0" lvl="0" algn="ctr" defTabSz="457200">
              <a:spcBef>
                <a:spcPts val="0"/>
              </a:spcBef>
            </a:pPr>
            <a:r>
              <a:rPr lang="en-AU" sz="4800" b="1" dirty="0">
                <a:solidFill>
                  <a:schemeClr val="accent2">
                    <a:lumMod val="40000"/>
                    <a:lumOff val="60000"/>
                  </a:schemeClr>
                </a:solidFill>
                <a:effectLst/>
                <a:latin typeface="Arial" panose="020B0604020202020204" pitchFamily="34" charset="0"/>
                <a:ea typeface="+mn-ea"/>
                <a:cs typeface="+mn-cs"/>
              </a:rPr>
              <a:t>IMPORTANT WARNINGS</a:t>
            </a:r>
          </a:p>
        </p:txBody>
      </p:sp>
      <p:sp>
        <p:nvSpPr>
          <p:cNvPr id="6" name="Rectangle 5"/>
          <p:cNvSpPr/>
          <p:nvPr/>
        </p:nvSpPr>
        <p:spPr>
          <a:xfrm>
            <a:off x="64168" y="898358"/>
            <a:ext cx="12127831" cy="584775"/>
          </a:xfrm>
          <a:prstGeom prst="rect">
            <a:avLst/>
          </a:prstGeom>
        </p:spPr>
        <p:txBody>
          <a:bodyPr wrap="square">
            <a:spAutoFit/>
          </a:bodyPr>
          <a:lstStyle/>
          <a:p>
            <a:pPr lvl="0" algn="ctr" defTabSz="457200"/>
            <a:r>
              <a:rPr lang="en-AU" sz="2400" b="1" dirty="0">
                <a:solidFill>
                  <a:schemeClr val="accent2">
                    <a:lumMod val="40000"/>
                    <a:lumOff val="60000"/>
                  </a:schemeClr>
                </a:solidFill>
                <a:latin typeface="Arial" panose="020B0604020202020204" pitchFamily="34" charset="0"/>
              </a:rPr>
              <a:t>ARE WE WAITING GOD TO OUTPOUR THE HOLY SPIRIT OR HE </a:t>
            </a:r>
            <a:r>
              <a:rPr lang="en-AU" sz="2400" b="1" dirty="0" smtClean="0">
                <a:solidFill>
                  <a:schemeClr val="accent2">
                    <a:lumMod val="40000"/>
                    <a:lumOff val="60000"/>
                  </a:schemeClr>
                </a:solidFill>
                <a:latin typeface="Arial" panose="020B0604020202020204" pitchFamily="34" charset="0"/>
              </a:rPr>
              <a:t>IS WAITING </a:t>
            </a:r>
            <a:r>
              <a:rPr lang="en-AU" sz="2400" b="1" dirty="0">
                <a:solidFill>
                  <a:schemeClr val="accent2">
                    <a:lumMod val="40000"/>
                    <a:lumOff val="60000"/>
                  </a:schemeClr>
                </a:solidFill>
                <a:latin typeface="Arial" panose="020B0604020202020204" pitchFamily="34" charset="0"/>
              </a:rPr>
              <a:t>US</a:t>
            </a:r>
            <a:r>
              <a:rPr lang="en-AU" sz="3200" b="1" dirty="0">
                <a:solidFill>
                  <a:schemeClr val="accent2">
                    <a:lumMod val="40000"/>
                    <a:lumOff val="60000"/>
                  </a:schemeClr>
                </a:solidFill>
                <a:latin typeface="Arial" panose="020B0604020202020204" pitchFamily="34" charset="0"/>
              </a:rPr>
              <a:t>?</a:t>
            </a:r>
            <a:endParaRPr lang="en-AU" sz="3200" b="1" dirty="0">
              <a:solidFill>
                <a:schemeClr val="accent2">
                  <a:lumMod val="40000"/>
                  <a:lumOff val="60000"/>
                </a:schemeClr>
              </a:solidFill>
              <a:latin typeface="Arial" panose="020B0604020202020204" pitchFamily="34" charset="0"/>
              <a:cs typeface="Arial" panose="020B0604020202020204" pitchFamily="34" charset="0"/>
            </a:endParaRPr>
          </a:p>
        </p:txBody>
      </p:sp>
      <p:sp>
        <p:nvSpPr>
          <p:cNvPr id="7" name="Rectangle 6"/>
          <p:cNvSpPr/>
          <p:nvPr/>
        </p:nvSpPr>
        <p:spPr>
          <a:xfrm>
            <a:off x="986590" y="1890590"/>
            <a:ext cx="3866147" cy="461665"/>
          </a:xfrm>
          <a:prstGeom prst="rect">
            <a:avLst/>
          </a:prstGeom>
        </p:spPr>
        <p:txBody>
          <a:bodyPr wrap="square">
            <a:spAutoFit/>
          </a:bodyPr>
          <a:lstStyle/>
          <a:p>
            <a:pPr defTabSz="457200"/>
            <a:r>
              <a:rPr lang="en-AU" sz="2400" b="1"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WE NEED MORE TODAY</a:t>
            </a:r>
            <a:endParaRPr lang="en-AU" sz="2800" dirty="0">
              <a:solidFill>
                <a:schemeClr val="accent2">
                  <a:lumMod val="40000"/>
                  <a:lumOff val="60000"/>
                </a:schemeClr>
              </a:solidFill>
            </a:endParaRPr>
          </a:p>
        </p:txBody>
      </p:sp>
      <p:sp>
        <p:nvSpPr>
          <p:cNvPr id="8" name="Rectangle 7"/>
          <p:cNvSpPr/>
          <p:nvPr/>
        </p:nvSpPr>
        <p:spPr>
          <a:xfrm>
            <a:off x="457200" y="2398295"/>
            <a:ext cx="4844716" cy="1804789"/>
          </a:xfrm>
          <a:prstGeom prst="rect">
            <a:avLst/>
          </a:prstGeom>
        </p:spPr>
        <p:txBody>
          <a:bodyPr wrap="square">
            <a:spAutoFit/>
          </a:bodyPr>
          <a:lstStyle/>
          <a:p>
            <a:pPr lvl="0" indent="190500" algn="just" defTabSz="457200">
              <a:lnSpc>
                <a:spcPct val="107000"/>
              </a:lnSpc>
            </a:pPr>
            <a:r>
              <a:rPr lang="en-AU" sz="2000" b="1"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“We should pray as earnestly for the descent of the Holy Spirit as the disciples prayed on the Day of Pentecost. </a:t>
            </a:r>
            <a:r>
              <a:rPr lang="en-AU" sz="1600" b="1" i="1"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IF THEY NEEDED IT AT THAT TIME, WE NEED IT MORE TODAY</a:t>
            </a:r>
            <a:r>
              <a:rPr lang="en-AU" sz="2400" b="1"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a:t>
            </a:r>
            <a:r>
              <a:rPr lang="en-AU" sz="2000"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n-AU" sz="1400"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{LDE 188.3}</a:t>
            </a:r>
            <a:endParaRPr lang="en-AU" sz="1400"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57200" y="4298810"/>
            <a:ext cx="5374105" cy="400110"/>
          </a:xfrm>
          <a:prstGeom prst="rect">
            <a:avLst/>
          </a:prstGeom>
        </p:spPr>
        <p:txBody>
          <a:bodyPr wrap="square">
            <a:spAutoFit/>
          </a:bodyPr>
          <a:lstStyle/>
          <a:p>
            <a:pPr lvl="0" algn="ctr" defTabSz="457200"/>
            <a:r>
              <a:rPr lang="en-AU" sz="2000" b="1" dirty="0">
                <a:solidFill>
                  <a:schemeClr val="accent2">
                    <a:lumMod val="40000"/>
                    <a:lumOff val="60000"/>
                  </a:schemeClr>
                </a:solidFill>
                <a:latin typeface="Arial" panose="020B0604020202020204" pitchFamily="34" charset="0"/>
                <a:cs typeface="Arial" panose="020B0604020202020204" pitchFamily="34" charset="0"/>
              </a:rPr>
              <a:t>HEAVEN IS WAITING TO BESTOW IT</a:t>
            </a:r>
            <a:endParaRPr lang="en-AU" sz="2000" dirty="0">
              <a:solidFill>
                <a:schemeClr val="accent2">
                  <a:lumMod val="40000"/>
                  <a:lumOff val="60000"/>
                </a:schemeClr>
              </a:solidFill>
              <a:latin typeface="Century Gothic" panose="020B0502020202020204"/>
            </a:endParaRPr>
          </a:p>
        </p:txBody>
      </p:sp>
      <p:sp>
        <p:nvSpPr>
          <p:cNvPr id="10" name="Rectangle 9"/>
          <p:cNvSpPr/>
          <p:nvPr/>
        </p:nvSpPr>
        <p:spPr>
          <a:xfrm>
            <a:off x="457200" y="4720897"/>
            <a:ext cx="5053263" cy="1908215"/>
          </a:xfrm>
          <a:prstGeom prst="rect">
            <a:avLst/>
          </a:prstGeom>
        </p:spPr>
        <p:txBody>
          <a:bodyPr wrap="square">
            <a:spAutoFit/>
          </a:bodyPr>
          <a:lstStyle/>
          <a:p>
            <a:pPr lvl="0" algn="just" defTabSz="457200"/>
            <a:r>
              <a:rPr lang="en-AU" b="1" i="1" dirty="0">
                <a:solidFill>
                  <a:schemeClr val="accent2">
                    <a:lumMod val="40000"/>
                    <a:lumOff val="60000"/>
                  </a:schemeClr>
                </a:solidFill>
                <a:latin typeface="Arial" panose="020B0604020202020204" pitchFamily="34" charset="0"/>
                <a:cs typeface="Arial" panose="020B0604020202020204" pitchFamily="34" charset="0"/>
              </a:rPr>
              <a:t>The descent of the Holy Spirit upon the church is looked forward to as in the future, </a:t>
            </a:r>
            <a:r>
              <a:rPr lang="en-AU" sz="2000" b="1" i="1" dirty="0">
                <a:solidFill>
                  <a:schemeClr val="accent2">
                    <a:lumMod val="40000"/>
                    <a:lumOff val="60000"/>
                  </a:schemeClr>
                </a:solidFill>
                <a:latin typeface="Arial" panose="020B0604020202020204" pitchFamily="34" charset="0"/>
                <a:cs typeface="Arial" panose="020B0604020202020204" pitchFamily="34" charset="0"/>
              </a:rPr>
              <a:t>but it is the privilege of the church to have it now.</a:t>
            </a:r>
            <a:r>
              <a:rPr lang="en-AU" b="1" i="1" dirty="0">
                <a:solidFill>
                  <a:schemeClr val="accent2">
                    <a:lumMod val="40000"/>
                    <a:lumOff val="60000"/>
                  </a:schemeClr>
                </a:solidFill>
                <a:latin typeface="Arial" panose="020B0604020202020204" pitchFamily="34" charset="0"/>
                <a:cs typeface="Arial" panose="020B0604020202020204" pitchFamily="34" charset="0"/>
              </a:rPr>
              <a:t> </a:t>
            </a:r>
            <a:r>
              <a:rPr lang="en-AU" sz="2000" b="1" dirty="0">
                <a:solidFill>
                  <a:schemeClr val="accent2">
                    <a:lumMod val="40000"/>
                    <a:lumOff val="60000"/>
                  </a:schemeClr>
                </a:solidFill>
                <a:latin typeface="Arial" panose="020B0604020202020204" pitchFamily="34" charset="0"/>
                <a:cs typeface="Arial" panose="020B0604020202020204" pitchFamily="34" charset="0"/>
              </a:rPr>
              <a:t>Seek for it, pray for it and believe for it. We must have it, and Heaven is waiting to bestow it</a:t>
            </a:r>
            <a:r>
              <a:rPr lang="en-AU" sz="1600" b="1" dirty="0">
                <a:solidFill>
                  <a:schemeClr val="accent2">
                    <a:lumMod val="40000"/>
                    <a:lumOff val="60000"/>
                  </a:schemeClr>
                </a:solidFill>
                <a:latin typeface="Arial" panose="020B0604020202020204" pitchFamily="34" charset="0"/>
                <a:cs typeface="Arial" panose="020B0604020202020204" pitchFamily="34" charset="0"/>
              </a:rPr>
              <a:t>.”</a:t>
            </a:r>
            <a:r>
              <a:rPr lang="en-AU" sz="1400" dirty="0">
                <a:solidFill>
                  <a:schemeClr val="accent2">
                    <a:lumMod val="40000"/>
                    <a:lumOff val="60000"/>
                  </a:schemeClr>
                </a:solidFill>
                <a:latin typeface="Arial" panose="020B0604020202020204" pitchFamily="34" charset="0"/>
                <a:cs typeface="Arial" panose="020B0604020202020204" pitchFamily="34" charset="0"/>
              </a:rPr>
              <a:t>{LDE 188.4}</a:t>
            </a:r>
          </a:p>
        </p:txBody>
      </p:sp>
      <p:sp>
        <p:nvSpPr>
          <p:cNvPr id="11" name="Rectangle 10"/>
          <p:cNvSpPr/>
          <p:nvPr/>
        </p:nvSpPr>
        <p:spPr>
          <a:xfrm>
            <a:off x="5694947" y="1890590"/>
            <a:ext cx="6152148" cy="2554545"/>
          </a:xfrm>
          <a:prstGeom prst="rect">
            <a:avLst/>
          </a:prstGeom>
        </p:spPr>
        <p:txBody>
          <a:bodyPr wrap="square">
            <a:spAutoFit/>
          </a:bodyPr>
          <a:lstStyle/>
          <a:p>
            <a:pPr algn="ctr" defTabSz="457200"/>
            <a:r>
              <a:rPr lang="en-AU" sz="2300" b="1" dirty="0">
                <a:solidFill>
                  <a:schemeClr val="accent2">
                    <a:lumMod val="40000"/>
                    <a:lumOff val="60000"/>
                  </a:schemeClr>
                </a:solidFill>
                <a:latin typeface="Arial" panose="020B0604020202020204" pitchFamily="34" charset="0"/>
              </a:rPr>
              <a:t>WHO WILL APPRECIATE THE EARLY </a:t>
            </a:r>
            <a:r>
              <a:rPr lang="en-AU" sz="2300" b="1" dirty="0" smtClean="0">
                <a:solidFill>
                  <a:schemeClr val="accent2">
                    <a:lumMod val="40000"/>
                    <a:lumOff val="60000"/>
                  </a:schemeClr>
                </a:solidFill>
                <a:latin typeface="Arial" panose="020B0604020202020204" pitchFamily="34" charset="0"/>
              </a:rPr>
              <a:t>RAIN</a:t>
            </a:r>
            <a:r>
              <a:rPr lang="en-AU" sz="2400" dirty="0" smtClean="0">
                <a:solidFill>
                  <a:schemeClr val="accent2">
                    <a:lumMod val="40000"/>
                    <a:lumOff val="60000"/>
                  </a:schemeClr>
                </a:solidFill>
                <a:latin typeface="Arial" panose="020B0604020202020204" pitchFamily="34" charset="0"/>
              </a:rPr>
              <a:t> </a:t>
            </a:r>
          </a:p>
          <a:p>
            <a:pPr algn="just" defTabSz="457200"/>
            <a:endParaRPr lang="en-AU" sz="2200" dirty="0" smtClean="0">
              <a:solidFill>
                <a:schemeClr val="accent2">
                  <a:lumMod val="40000"/>
                  <a:lumOff val="60000"/>
                </a:schemeClr>
              </a:solidFill>
              <a:latin typeface="Arial" panose="020B0604020202020204" pitchFamily="34" charset="0"/>
            </a:endParaRPr>
          </a:p>
          <a:p>
            <a:pPr algn="just" defTabSz="457200"/>
            <a:r>
              <a:rPr lang="en-AU" sz="2200" dirty="0" smtClean="0">
                <a:solidFill>
                  <a:schemeClr val="accent2">
                    <a:lumMod val="40000"/>
                    <a:lumOff val="60000"/>
                  </a:schemeClr>
                </a:solidFill>
                <a:latin typeface="Arial" panose="020B0604020202020204" pitchFamily="34" charset="0"/>
              </a:rPr>
              <a:t>“</a:t>
            </a:r>
            <a:r>
              <a:rPr lang="en-AU" sz="2200" b="1" dirty="0">
                <a:solidFill>
                  <a:schemeClr val="accent2">
                    <a:lumMod val="40000"/>
                    <a:lumOff val="60000"/>
                  </a:schemeClr>
                </a:solidFill>
                <a:latin typeface="Arial" panose="020B0604020202020204" pitchFamily="34" charset="0"/>
              </a:rPr>
              <a:t>We may be sure that when the Holy Spirit is poured out</a:t>
            </a:r>
            <a:r>
              <a:rPr lang="en-AU" sz="2200" dirty="0">
                <a:solidFill>
                  <a:schemeClr val="accent2">
                    <a:lumMod val="40000"/>
                    <a:lumOff val="60000"/>
                  </a:schemeClr>
                </a:solidFill>
                <a:latin typeface="Arial" panose="020B0604020202020204" pitchFamily="34" charset="0"/>
              </a:rPr>
              <a:t>, </a:t>
            </a:r>
            <a:r>
              <a:rPr lang="en-AU" sz="2200" b="1" dirty="0">
                <a:solidFill>
                  <a:schemeClr val="accent2">
                    <a:lumMod val="40000"/>
                    <a:lumOff val="60000"/>
                  </a:schemeClr>
                </a:solidFill>
                <a:latin typeface="Arial" panose="020B0604020202020204" pitchFamily="34" charset="0"/>
              </a:rPr>
              <a:t>those</a:t>
            </a:r>
            <a:r>
              <a:rPr lang="en-AU" sz="2200" dirty="0">
                <a:solidFill>
                  <a:schemeClr val="accent2">
                    <a:lumMod val="40000"/>
                    <a:lumOff val="60000"/>
                  </a:schemeClr>
                </a:solidFill>
                <a:latin typeface="Arial" panose="020B0604020202020204" pitchFamily="34" charset="0"/>
              </a:rPr>
              <a:t> </a:t>
            </a:r>
            <a:r>
              <a:rPr lang="en-AU" sz="2200" b="1" dirty="0">
                <a:solidFill>
                  <a:schemeClr val="accent2">
                    <a:lumMod val="40000"/>
                    <a:lumOff val="60000"/>
                  </a:schemeClr>
                </a:solidFill>
                <a:latin typeface="Arial" panose="020B0604020202020204" pitchFamily="34" charset="0"/>
              </a:rPr>
              <a:t>who did not receive and appreciate the early rain will </a:t>
            </a:r>
            <a:r>
              <a:rPr lang="en-AU" sz="2200" b="1" i="1" dirty="0">
                <a:solidFill>
                  <a:schemeClr val="accent2">
                    <a:lumMod val="40000"/>
                    <a:lumOff val="60000"/>
                  </a:schemeClr>
                </a:solidFill>
                <a:latin typeface="Arial" panose="020B0604020202020204" pitchFamily="34" charset="0"/>
              </a:rPr>
              <a:t>not see or understand the value of the latter rain</a:t>
            </a:r>
            <a:r>
              <a:rPr lang="en-AU" sz="2200" b="1" dirty="0">
                <a:solidFill>
                  <a:schemeClr val="accent2">
                    <a:lumMod val="40000"/>
                    <a:lumOff val="60000"/>
                  </a:schemeClr>
                </a:solidFill>
                <a:latin typeface="Arial" panose="020B0604020202020204" pitchFamily="34" charset="0"/>
              </a:rPr>
              <a:t>.</a:t>
            </a:r>
            <a:r>
              <a:rPr lang="en-AU" sz="2200" dirty="0">
                <a:solidFill>
                  <a:schemeClr val="accent2">
                    <a:lumMod val="40000"/>
                    <a:lumOff val="60000"/>
                  </a:schemeClr>
                </a:solidFill>
                <a:latin typeface="Arial" panose="020B0604020202020204" pitchFamily="34" charset="0"/>
              </a:rPr>
              <a:t>”</a:t>
            </a:r>
            <a:r>
              <a:rPr lang="en-AU" sz="2400" dirty="0">
                <a:solidFill>
                  <a:schemeClr val="accent2">
                    <a:lumMod val="40000"/>
                    <a:lumOff val="60000"/>
                  </a:schemeClr>
                </a:solidFill>
                <a:latin typeface="Arial" panose="020B0604020202020204" pitchFamily="34" charset="0"/>
              </a:rPr>
              <a:t> </a:t>
            </a:r>
            <a:r>
              <a:rPr lang="en-AU" sz="900" dirty="0">
                <a:solidFill>
                  <a:schemeClr val="accent2">
                    <a:lumMod val="40000"/>
                    <a:lumOff val="60000"/>
                  </a:schemeClr>
                </a:solidFill>
                <a:latin typeface="Arial" panose="020B0604020202020204" pitchFamily="34" charset="0"/>
              </a:rPr>
              <a:t>{5MR 337.1}</a:t>
            </a:r>
          </a:p>
          <a:p>
            <a:pPr algn="just" defTabSz="457200"/>
            <a:endParaRPr lang="en-AU" sz="2400" dirty="0">
              <a:solidFill>
                <a:srgbClr val="9F8351">
                  <a:lumMod val="50000"/>
                </a:srgbClr>
              </a:solidFill>
              <a:latin typeface="Arial" panose="020B0604020202020204" pitchFamily="34" charset="0"/>
              <a:cs typeface="Arial" panose="020B0604020202020204" pitchFamily="34" charset="0"/>
            </a:endParaRPr>
          </a:p>
        </p:txBody>
      </p:sp>
      <p:sp>
        <p:nvSpPr>
          <p:cNvPr id="12" name="Rectangle 11"/>
          <p:cNvSpPr/>
          <p:nvPr/>
        </p:nvSpPr>
        <p:spPr>
          <a:xfrm>
            <a:off x="5694947" y="4298809"/>
            <a:ext cx="6152148" cy="2298771"/>
          </a:xfrm>
          <a:prstGeom prst="rect">
            <a:avLst/>
          </a:prstGeom>
        </p:spPr>
        <p:txBody>
          <a:bodyPr wrap="square">
            <a:spAutoFit/>
          </a:bodyPr>
          <a:lstStyle/>
          <a:p>
            <a:pPr lvl="0" indent="190500" algn="ctr" defTabSz="457200">
              <a:lnSpc>
                <a:spcPct val="107000"/>
              </a:lnSpc>
            </a:pPr>
            <a:r>
              <a:rPr lang="en-AU" sz="2400" b="1"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THE MEASURE OF THE HOLY SPIRIT</a:t>
            </a:r>
          </a:p>
          <a:p>
            <a:pPr lvl="0" indent="190500" algn="just" defTabSz="457200">
              <a:lnSpc>
                <a:spcPct val="107000"/>
              </a:lnSpc>
            </a:pPr>
            <a:endParaRPr lang="en-AU" sz="200"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endParaRPr>
          </a:p>
          <a:p>
            <a:pPr lvl="0" indent="190500" algn="just" defTabSz="457200">
              <a:lnSpc>
                <a:spcPct val="107000"/>
              </a:lnSpc>
            </a:pPr>
            <a:r>
              <a:rPr lang="en-AU" sz="2400"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a:t>
            </a:r>
            <a:r>
              <a:rPr lang="en-AU" sz="2000" b="1" u="sng"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The measure of the Holy Spirit we receive will be proportioned to the measure of our desire and the faith exercised for it, </a:t>
            </a:r>
            <a:r>
              <a:rPr lang="en-AU" sz="2000" b="1"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and </a:t>
            </a:r>
            <a:r>
              <a:rPr lang="en-AU" sz="2000" b="1" u="sng"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the use we shall make of the light and knowledge that shall be given to us</a:t>
            </a:r>
            <a:r>
              <a:rPr lang="en-AU" sz="2000" b="1"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a:t>
            </a:r>
            <a:r>
              <a:rPr lang="en-AU" sz="1100" dirty="0">
                <a:solidFill>
                  <a:schemeClr val="accent2">
                    <a:lumMod val="40000"/>
                    <a:lumOff val="60000"/>
                  </a:schemeClr>
                </a:solidFill>
                <a:latin typeface="Arial" panose="020B0604020202020204" pitchFamily="34" charset="0"/>
                <a:ea typeface="Times New Roman" panose="02020603050405020304" pitchFamily="18" charset="0"/>
                <a:cs typeface="Times New Roman" panose="02020603050405020304" pitchFamily="18" charset="0"/>
              </a:rPr>
              <a:t> {LDE 188.5}</a:t>
            </a:r>
            <a:endParaRPr lang="en-AU" sz="1050"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24290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159897" y="1460978"/>
            <a:ext cx="6727303" cy="5182733"/>
          </a:xfrm>
        </p:spPr>
        <p:txBody>
          <a:bodyPr>
            <a:normAutofit fontScale="90000"/>
          </a:bodyPr>
          <a:lstStyle/>
          <a:p>
            <a:pPr algn="just"/>
            <a:r>
              <a:rPr lang="en-NZ" sz="2700" b="1" dirty="0"/>
              <a:t>God leads His people on, step by step.</a:t>
            </a:r>
            <a:r>
              <a:rPr lang="en-NZ" sz="2700" dirty="0"/>
              <a:t> He brings them up to different points calculated to manifest what is in the heart. </a:t>
            </a:r>
            <a:r>
              <a:rPr lang="en-NZ" sz="2700" i="1" dirty="0"/>
              <a:t>Some endure at one point, but fall off at the next.</a:t>
            </a:r>
            <a:r>
              <a:rPr lang="en-NZ" sz="2700" dirty="0"/>
              <a:t> </a:t>
            </a:r>
            <a:r>
              <a:rPr lang="en-NZ" sz="2700" b="1" i="1" dirty="0"/>
              <a:t>At every advanced point the heart is tested and tried a little closer </a:t>
            </a:r>
            <a:r>
              <a:rPr lang="en-NZ" sz="2700" dirty="0"/>
              <a:t>……</a:t>
            </a:r>
            <a:r>
              <a:rPr lang="en-NZ" sz="2700" b="1" dirty="0"/>
              <a:t>Those who come up to every point, and stand every test, and overcome</a:t>
            </a:r>
            <a:r>
              <a:rPr lang="en-NZ" sz="2700" dirty="0"/>
              <a:t>, be the price what it may, have heeded the counsel of the </a:t>
            </a:r>
            <a:r>
              <a:rPr lang="en-NZ" sz="2700" b="1" dirty="0"/>
              <a:t>True Witness, and they will receive the latter rain, and thus be fitted for translation.</a:t>
            </a:r>
            <a:r>
              <a:rPr lang="en-NZ" sz="2700" dirty="0"/>
              <a:t>  </a:t>
            </a:r>
            <a:r>
              <a:rPr lang="en-NZ" sz="1600" dirty="0"/>
              <a:t>{LHU 375.2}</a:t>
            </a:r>
            <a:r>
              <a:rPr lang="en-NZ" sz="2400" dirty="0"/>
              <a:t> </a:t>
            </a:r>
          </a:p>
        </p:txBody>
      </p:sp>
      <p:pic>
        <p:nvPicPr>
          <p:cNvPr id="1026" name="Picture 2" descr="T:\temi\latter rain\bn278110.jpg"/>
          <p:cNvPicPr>
            <a:picLocks noGrp="1" noChangeAspect="1" noChangeArrowheads="1"/>
          </p:cNvPicPr>
          <p:nvPr>
            <p:ph idx="1"/>
          </p:nvPr>
        </p:nvPicPr>
        <p:blipFill>
          <a:blip r:embed="rId3"/>
          <a:srcRect/>
          <a:stretch>
            <a:fillRect/>
          </a:stretch>
        </p:blipFill>
        <p:spPr bwMode="auto">
          <a:xfrm>
            <a:off x="1434898" y="1460978"/>
            <a:ext cx="2599691" cy="3271443"/>
          </a:xfrm>
          <a:prstGeom prst="rect">
            <a:avLst/>
          </a:prstGeom>
          <a:noFill/>
        </p:spPr>
      </p:pic>
      <p:sp>
        <p:nvSpPr>
          <p:cNvPr id="3" name="Rectangle 2"/>
          <p:cNvSpPr/>
          <p:nvPr/>
        </p:nvSpPr>
        <p:spPr>
          <a:xfrm>
            <a:off x="376989" y="4732421"/>
            <a:ext cx="4782907" cy="1938992"/>
          </a:xfrm>
          <a:prstGeom prst="rect">
            <a:avLst/>
          </a:prstGeom>
        </p:spPr>
        <p:txBody>
          <a:bodyPr wrap="square">
            <a:spAutoFit/>
          </a:bodyPr>
          <a:lstStyle/>
          <a:p>
            <a:pPr algn="just" fontAlgn="base">
              <a:spcBef>
                <a:spcPct val="0"/>
              </a:spcBef>
              <a:spcAft>
                <a:spcPct val="0"/>
              </a:spcAft>
            </a:pPr>
            <a:r>
              <a:rPr lang="en-NZ" sz="2400" b="1" dirty="0">
                <a:solidFill>
                  <a:srgbClr val="EAEBDE">
                    <a:lumMod val="90000"/>
                  </a:srgbClr>
                </a:solidFill>
                <a:cs typeface="Arial" charset="0"/>
              </a:rPr>
              <a:t>“The work that God has begun in the human heart in giving His light and knowledge must be continually going forward</a:t>
            </a:r>
            <a:r>
              <a:rPr lang="en-NZ" sz="2400" dirty="0">
                <a:solidFill>
                  <a:srgbClr val="EAEBDE">
                    <a:lumMod val="90000"/>
                  </a:srgbClr>
                </a:solidFill>
                <a:latin typeface="Arial" charset="0"/>
                <a:cs typeface="Arial" charset="0"/>
              </a:rPr>
              <a:t>. 		           </a:t>
            </a:r>
            <a:r>
              <a:rPr lang="en-NZ" sz="1600" dirty="0">
                <a:solidFill>
                  <a:srgbClr val="EAEBDE">
                    <a:lumMod val="90000"/>
                  </a:srgbClr>
                </a:solidFill>
                <a:latin typeface="Arial" charset="0"/>
                <a:cs typeface="Arial" charset="0"/>
              </a:rPr>
              <a:t>{TM 507.1}”</a:t>
            </a:r>
            <a:endParaRPr lang="en-NZ" dirty="0">
              <a:solidFill>
                <a:srgbClr val="EAEBDE">
                  <a:lumMod val="90000"/>
                </a:srgbClr>
              </a:solidFill>
              <a:latin typeface="Arial" charset="0"/>
              <a:cs typeface="Arial" charset="0"/>
            </a:endParaRPr>
          </a:p>
        </p:txBody>
      </p:sp>
      <p:sp>
        <p:nvSpPr>
          <p:cNvPr id="5" name="Rectangle 4"/>
          <p:cNvSpPr/>
          <p:nvPr/>
        </p:nvSpPr>
        <p:spPr>
          <a:xfrm>
            <a:off x="1847528" y="260649"/>
            <a:ext cx="8712968" cy="1200329"/>
          </a:xfrm>
          <a:prstGeom prst="rect">
            <a:avLst/>
          </a:prstGeom>
        </p:spPr>
        <p:txBody>
          <a:bodyPr wrap="square">
            <a:spAutoFit/>
          </a:bodyPr>
          <a:lstStyle/>
          <a:p>
            <a:pPr algn="ctr" fontAlgn="base">
              <a:spcBef>
                <a:spcPct val="0"/>
              </a:spcBef>
              <a:spcAft>
                <a:spcPct val="0"/>
              </a:spcAft>
            </a:pPr>
            <a:r>
              <a:rPr lang="en-NZ" sz="3600" b="1" dirty="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cs typeface="Arial" charset="0"/>
              </a:rPr>
              <a:t>GOD LEADS HIS PEOPLE ON,</a:t>
            </a:r>
          </a:p>
          <a:p>
            <a:pPr algn="ctr" fontAlgn="base">
              <a:spcBef>
                <a:spcPct val="0"/>
              </a:spcBef>
              <a:spcAft>
                <a:spcPct val="0"/>
              </a:spcAft>
            </a:pPr>
            <a:r>
              <a:rPr lang="en-NZ" sz="3600" b="1" dirty="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cs typeface="Arial" charset="0"/>
              </a:rPr>
              <a:t> STEP BY STEP</a:t>
            </a:r>
            <a:endParaRPr lang="en-AU" sz="2800" dirty="0">
              <a:solidFill>
                <a:prstClr val="white"/>
              </a:solidFill>
              <a:latin typeface="Arial" charset="0"/>
              <a:cs typeface="Arial" charset="0"/>
            </a:endParaRPr>
          </a:p>
        </p:txBody>
      </p:sp>
    </p:spTree>
    <p:extLst>
      <p:ext uri="{BB962C8B-B14F-4D97-AF65-F5344CB8AC3E}">
        <p14:creationId xmlns:p14="http://schemas.microsoft.com/office/powerpoint/2010/main" val="31546637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2133600"/>
            <a:ext cx="2743201" cy="453622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 name="Title 1"/>
          <p:cNvSpPr>
            <a:spLocks noGrp="1"/>
          </p:cNvSpPr>
          <p:nvPr>
            <p:ph type="title"/>
          </p:nvPr>
        </p:nvSpPr>
        <p:spPr>
          <a:xfrm>
            <a:off x="152400" y="2133600"/>
            <a:ext cx="2819400" cy="4536222"/>
          </a:xfrm>
        </p:spPr>
        <p:txBody>
          <a:bodyPr>
            <a:noAutofit/>
          </a:bodyPr>
          <a:lstStyle/>
          <a:p>
            <a:pPr algn="ctr"/>
            <a:r>
              <a:rPr lang="en-AU" sz="2800" b="1" dirty="0" smtClean="0">
                <a:solidFill>
                  <a:schemeClr val="tx2"/>
                </a:solidFill>
                <a:effectLst/>
              </a:rPr>
              <a:t/>
            </a:r>
            <a:br>
              <a:rPr lang="en-AU" sz="2800" b="1" dirty="0" smtClean="0">
                <a:solidFill>
                  <a:schemeClr val="tx2"/>
                </a:solidFill>
                <a:effectLst/>
              </a:rPr>
            </a:br>
            <a:r>
              <a:rPr lang="en-AU" sz="2800" b="1" dirty="0">
                <a:solidFill>
                  <a:schemeClr val="tx2"/>
                </a:solidFill>
                <a:effectLst/>
              </a:rPr>
              <a:t/>
            </a:r>
            <a:br>
              <a:rPr lang="en-AU" sz="2800" b="1" dirty="0">
                <a:solidFill>
                  <a:schemeClr val="tx2"/>
                </a:solidFill>
                <a:effectLst/>
              </a:rPr>
            </a:br>
            <a:r>
              <a:rPr lang="en-AU" sz="1800" dirty="0" smtClean="0">
                <a:effectLst/>
              </a:rPr>
              <a:t/>
            </a:r>
            <a:br>
              <a:rPr lang="en-AU" sz="1800" dirty="0" smtClean="0">
                <a:effectLst/>
              </a:rPr>
            </a:br>
            <a:r>
              <a:rPr lang="en-AU" sz="1800" dirty="0">
                <a:effectLst/>
              </a:rPr>
              <a:t/>
            </a:r>
            <a:br>
              <a:rPr lang="en-AU" sz="1800" dirty="0">
                <a:effectLst/>
              </a:rPr>
            </a:br>
            <a:r>
              <a:rPr lang="en-AU" sz="1400" b="1" dirty="0" smtClean="0">
                <a:solidFill>
                  <a:schemeClr val="accent1">
                    <a:lumMod val="50000"/>
                  </a:schemeClr>
                </a:solidFill>
                <a:effectLst/>
                <a:latin typeface="Times New Roman" panose="02020603050405020304" pitchFamily="18" charset="0"/>
                <a:cs typeface="Times New Roman" panose="02020603050405020304" pitchFamily="18" charset="0"/>
              </a:rPr>
              <a:t>FIRST ANGEL MESSAGE </a:t>
            </a:r>
            <a:r>
              <a:rPr lang="en-AU" sz="1800" b="1" dirty="0" smtClean="0">
                <a:solidFill>
                  <a:schemeClr val="tx2"/>
                </a:solidFill>
                <a:effectLst/>
              </a:rPr>
              <a:t/>
            </a:r>
            <a:br>
              <a:rPr lang="en-AU" sz="1800" b="1" dirty="0" smtClean="0">
                <a:solidFill>
                  <a:schemeClr val="tx2"/>
                </a:solidFill>
                <a:effectLst/>
              </a:rPr>
            </a:br>
            <a:r>
              <a:rPr lang="en-AU" sz="1800" b="1" dirty="0" smtClean="0">
                <a:solidFill>
                  <a:schemeClr val="tx2">
                    <a:lumMod val="50000"/>
                  </a:schemeClr>
                </a:solidFill>
                <a:effectLst/>
                <a:latin typeface="Times New Roman" panose="02020603050405020304" pitchFamily="18" charset="0"/>
                <a:cs typeface="Times New Roman" panose="02020603050405020304" pitchFamily="18" charset="0"/>
              </a:rPr>
              <a:t>Then I saw another angel flying in the midst of heaven, </a:t>
            </a:r>
            <a:r>
              <a:rPr lang="en-AU" sz="1800" b="1" i="1" dirty="0" smtClean="0">
                <a:solidFill>
                  <a:schemeClr val="tx2">
                    <a:lumMod val="50000"/>
                  </a:schemeClr>
                </a:solidFill>
                <a:effectLst/>
                <a:latin typeface="Times New Roman" panose="02020603050405020304" pitchFamily="18" charset="0"/>
                <a:cs typeface="Times New Roman" panose="02020603050405020304" pitchFamily="18" charset="0"/>
              </a:rPr>
              <a:t>having the everlasting gospel </a:t>
            </a:r>
            <a:r>
              <a:rPr lang="en-AU" sz="1800" b="1" dirty="0" smtClean="0">
                <a:solidFill>
                  <a:schemeClr val="tx2">
                    <a:lumMod val="50000"/>
                  </a:schemeClr>
                </a:solidFill>
                <a:effectLst/>
                <a:latin typeface="Times New Roman" panose="02020603050405020304" pitchFamily="18" charset="0"/>
                <a:cs typeface="Times New Roman" panose="02020603050405020304" pitchFamily="18" charset="0"/>
              </a:rPr>
              <a:t>to preach to those who dwell on the earth to every nation, tribe, tongue, and people  </a:t>
            </a:r>
            <a:r>
              <a:rPr lang="en-AU" sz="1800" b="1" baseline="30000" dirty="0" smtClean="0">
                <a:solidFill>
                  <a:schemeClr val="tx2">
                    <a:lumMod val="50000"/>
                  </a:schemeClr>
                </a:solidFill>
                <a:effectLst/>
                <a:latin typeface="Times New Roman" panose="02020603050405020304" pitchFamily="18" charset="0"/>
                <a:cs typeface="Times New Roman" panose="02020603050405020304" pitchFamily="18" charset="0"/>
              </a:rPr>
              <a:t>7 </a:t>
            </a:r>
            <a:r>
              <a:rPr lang="en-AU" sz="1800" b="1" dirty="0" smtClean="0">
                <a:solidFill>
                  <a:schemeClr val="tx2">
                    <a:lumMod val="50000"/>
                  </a:schemeClr>
                </a:solidFill>
                <a:effectLst/>
                <a:latin typeface="Times New Roman" panose="02020603050405020304" pitchFamily="18" charset="0"/>
                <a:cs typeface="Times New Roman" panose="02020603050405020304" pitchFamily="18" charset="0"/>
              </a:rPr>
              <a:t>saying with a loud voice, “</a:t>
            </a:r>
            <a:r>
              <a:rPr lang="en-AU" sz="1800" b="1" dirty="0" smtClean="0">
                <a:solidFill>
                  <a:schemeClr val="bg1"/>
                </a:solidFill>
                <a:effectLst/>
                <a:latin typeface="Times New Roman" panose="02020603050405020304" pitchFamily="18" charset="0"/>
                <a:cs typeface="Times New Roman" panose="02020603050405020304" pitchFamily="18" charset="0"/>
              </a:rPr>
              <a:t>1.</a:t>
            </a:r>
            <a:r>
              <a:rPr lang="en-AU" sz="1800" b="1" i="1" dirty="0" smtClean="0">
                <a:solidFill>
                  <a:schemeClr val="bg1"/>
                </a:solidFill>
                <a:effectLst/>
                <a:latin typeface="Times New Roman" panose="02020603050405020304" pitchFamily="18" charset="0"/>
                <a:cs typeface="Times New Roman" panose="02020603050405020304" pitchFamily="18" charset="0"/>
              </a:rPr>
              <a:t>Fear God and 2.give glory to Him, for the hour of His judgment has come; and 3.worship Him </a:t>
            </a:r>
            <a:r>
              <a:rPr lang="en-AU" sz="1800" b="1" i="1" dirty="0" smtClean="0">
                <a:solidFill>
                  <a:schemeClr val="tx2">
                    <a:lumMod val="50000"/>
                  </a:schemeClr>
                </a:solidFill>
                <a:effectLst/>
                <a:latin typeface="Times New Roman" panose="02020603050405020304" pitchFamily="18" charset="0"/>
                <a:cs typeface="Times New Roman" panose="02020603050405020304" pitchFamily="18" charset="0"/>
              </a:rPr>
              <a:t>who made heaven and earth, the sea and springs of </a:t>
            </a:r>
            <a:r>
              <a:rPr lang="en-AU" sz="1800" b="1" i="1" dirty="0">
                <a:solidFill>
                  <a:schemeClr val="tx2">
                    <a:lumMod val="50000"/>
                  </a:schemeClr>
                </a:solidFill>
                <a:effectLst/>
                <a:latin typeface="Times New Roman" panose="02020603050405020304" pitchFamily="18" charset="0"/>
                <a:cs typeface="Times New Roman" panose="02020603050405020304" pitchFamily="18" charset="0"/>
              </a:rPr>
              <a:t>water.”</a:t>
            </a:r>
            <a:r>
              <a:rPr lang="en-AU" sz="1800" b="1" dirty="0">
                <a:solidFill>
                  <a:schemeClr val="tx2">
                    <a:lumMod val="50000"/>
                  </a:schemeClr>
                </a:solidFill>
                <a:effectLst/>
                <a:latin typeface="Times New Roman" panose="02020603050405020304" pitchFamily="18" charset="0"/>
                <a:cs typeface="Times New Roman" panose="02020603050405020304" pitchFamily="18" charset="0"/>
              </a:rPr>
              <a:t> </a:t>
            </a:r>
            <a:r>
              <a:rPr lang="en-AU" sz="1050" b="1" dirty="0">
                <a:solidFill>
                  <a:schemeClr val="tx2">
                    <a:lumMod val="50000"/>
                  </a:schemeClr>
                </a:solidFill>
                <a:effectLst/>
                <a:latin typeface="Times New Roman" panose="02020603050405020304" pitchFamily="18" charset="0"/>
                <a:cs typeface="Times New Roman" panose="02020603050405020304" pitchFamily="18" charset="0"/>
              </a:rPr>
              <a:t>REVELATION </a:t>
            </a:r>
            <a:r>
              <a:rPr lang="en-AU" sz="1050" b="1" dirty="0" smtClean="0">
                <a:solidFill>
                  <a:schemeClr val="tx2">
                    <a:lumMod val="50000"/>
                  </a:schemeClr>
                </a:solidFill>
                <a:effectLst/>
                <a:latin typeface="Times New Roman" panose="02020603050405020304" pitchFamily="18" charset="0"/>
                <a:cs typeface="Times New Roman" panose="02020603050405020304" pitchFamily="18" charset="0"/>
              </a:rPr>
              <a:t>14:6-7</a:t>
            </a:r>
            <a:endParaRPr lang="en-AU" sz="105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48000" y="1905000"/>
            <a:ext cx="2326105" cy="390876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AU" sz="2400" b="1" baseline="30000" dirty="0">
                <a:solidFill>
                  <a:prstClr val="black"/>
                </a:solidFill>
                <a:latin typeface="Times New Roman" panose="02020603050405020304" pitchFamily="18" charset="0"/>
                <a:cs typeface="Times New Roman" panose="02020603050405020304" pitchFamily="18" charset="0"/>
              </a:rPr>
              <a:t>‘SECOND ANGEL </a:t>
            </a:r>
            <a:r>
              <a:rPr lang="en-AU" sz="2000" b="1" dirty="0">
                <a:solidFill>
                  <a:prstClr val="black"/>
                </a:solidFill>
                <a:latin typeface="Times New Roman" panose="02020603050405020304" pitchFamily="18" charset="0"/>
                <a:cs typeface="Times New Roman" panose="02020603050405020304" pitchFamily="18" charset="0"/>
              </a:rPr>
              <a:t> </a:t>
            </a:r>
            <a:r>
              <a:rPr lang="en-AU" sz="1600" b="1" dirty="0">
                <a:solidFill>
                  <a:prstClr val="black"/>
                </a:solidFill>
                <a:latin typeface="Times New Roman" panose="02020603050405020304" pitchFamily="18" charset="0"/>
                <a:cs typeface="Times New Roman" panose="02020603050405020304" pitchFamily="18" charset="0"/>
              </a:rPr>
              <a:t>MESSAGE</a:t>
            </a:r>
            <a:r>
              <a:rPr lang="en-AU" sz="2000" b="1" baseline="30000" dirty="0">
                <a:solidFill>
                  <a:prstClr val="black"/>
                </a:solidFill>
                <a:latin typeface="Times New Roman" panose="02020603050405020304" pitchFamily="18" charset="0"/>
                <a:cs typeface="Times New Roman" panose="02020603050405020304" pitchFamily="18" charset="0"/>
              </a:rPr>
              <a:t> </a:t>
            </a:r>
          </a:p>
          <a:p>
            <a:pPr algn="just"/>
            <a:r>
              <a:rPr lang="en-AU" sz="2000" b="1" dirty="0">
                <a:solidFill>
                  <a:prstClr val="black"/>
                </a:solidFill>
                <a:latin typeface="Times New Roman" panose="02020603050405020304" pitchFamily="18" charset="0"/>
                <a:cs typeface="Times New Roman" panose="02020603050405020304" pitchFamily="18" charset="0"/>
              </a:rPr>
              <a:t>And another angel followed, saying, </a:t>
            </a:r>
            <a:r>
              <a:rPr lang="en-AU" sz="2000" b="1" dirty="0" smtClean="0">
                <a:solidFill>
                  <a:prstClr val="black"/>
                </a:solidFill>
                <a:latin typeface="Times New Roman" panose="02020603050405020304" pitchFamily="18" charset="0"/>
                <a:cs typeface="Times New Roman" panose="02020603050405020304" pitchFamily="18" charset="0"/>
              </a:rPr>
              <a:t>“1.</a:t>
            </a:r>
            <a:r>
              <a:rPr lang="en-AU" sz="2000" b="1" i="1" dirty="0" smtClean="0">
                <a:solidFill>
                  <a:prstClr val="black"/>
                </a:solidFill>
                <a:latin typeface="Times New Roman" panose="02020603050405020304" pitchFamily="18" charset="0"/>
                <a:cs typeface="Times New Roman" panose="02020603050405020304" pitchFamily="18" charset="0"/>
              </a:rPr>
              <a:t>Babylon</a:t>
            </a:r>
            <a:r>
              <a:rPr lang="en-AU" sz="2000" b="1" i="1" dirty="0">
                <a:solidFill>
                  <a:prstClr val="black"/>
                </a:solidFill>
                <a:latin typeface="Times New Roman" panose="02020603050405020304" pitchFamily="18" charset="0"/>
                <a:cs typeface="Times New Roman" panose="02020603050405020304" pitchFamily="18" charset="0"/>
              </a:rPr>
              <a:t> is fallen, is fallen, that great city, </a:t>
            </a:r>
            <a:r>
              <a:rPr lang="en-AU" sz="2000" b="1" i="1" dirty="0" smtClean="0">
                <a:solidFill>
                  <a:prstClr val="black"/>
                </a:solidFill>
                <a:latin typeface="Times New Roman" panose="02020603050405020304" pitchFamily="18" charset="0"/>
                <a:cs typeface="Times New Roman" panose="02020603050405020304" pitchFamily="18" charset="0"/>
              </a:rPr>
              <a:t>2.because</a:t>
            </a:r>
            <a:r>
              <a:rPr lang="en-AU" sz="2000" b="1" i="1" dirty="0">
                <a:solidFill>
                  <a:prstClr val="black"/>
                </a:solidFill>
                <a:latin typeface="Times New Roman" panose="02020603050405020304" pitchFamily="18" charset="0"/>
                <a:cs typeface="Times New Roman" panose="02020603050405020304" pitchFamily="18" charset="0"/>
              </a:rPr>
              <a:t> she has made all nations drink of the wine </a:t>
            </a:r>
            <a:r>
              <a:rPr lang="en-AU" sz="2000" b="1" i="1" dirty="0" smtClean="0">
                <a:solidFill>
                  <a:prstClr val="black"/>
                </a:solidFill>
                <a:latin typeface="Times New Roman" panose="02020603050405020304" pitchFamily="18" charset="0"/>
                <a:cs typeface="Times New Roman" panose="02020603050405020304" pitchFamily="18" charset="0"/>
              </a:rPr>
              <a:t>3.of </a:t>
            </a:r>
            <a:r>
              <a:rPr lang="en-AU" sz="2000" b="1" i="1" dirty="0">
                <a:solidFill>
                  <a:prstClr val="black"/>
                </a:solidFill>
                <a:latin typeface="Times New Roman" panose="02020603050405020304" pitchFamily="18" charset="0"/>
                <a:cs typeface="Times New Roman" panose="02020603050405020304" pitchFamily="18" charset="0"/>
              </a:rPr>
              <a:t>the wrath of her fornication</a:t>
            </a:r>
            <a:r>
              <a:rPr lang="en-AU" sz="2000" b="1" dirty="0">
                <a:solidFill>
                  <a:prstClr val="black"/>
                </a:solidFill>
                <a:latin typeface="Times New Roman" panose="02020603050405020304" pitchFamily="18" charset="0"/>
                <a:cs typeface="Times New Roman" panose="02020603050405020304" pitchFamily="18" charset="0"/>
              </a:rPr>
              <a:t>.”</a:t>
            </a:r>
          </a:p>
          <a:p>
            <a:pPr algn="ctr"/>
            <a:r>
              <a:rPr lang="en-AU" sz="1200" b="1" dirty="0">
                <a:solidFill>
                  <a:prstClr val="black"/>
                </a:solidFill>
                <a:latin typeface="Times New Roman" panose="02020603050405020304" pitchFamily="18" charset="0"/>
                <a:cs typeface="Times New Roman" panose="02020603050405020304" pitchFamily="18" charset="0"/>
              </a:rPr>
              <a:t>REVELATION 14: 8ANGE</a:t>
            </a:r>
          </a:p>
        </p:txBody>
      </p:sp>
      <p:sp>
        <p:nvSpPr>
          <p:cNvPr id="9" name="Rectangle 8"/>
          <p:cNvSpPr/>
          <p:nvPr/>
        </p:nvSpPr>
        <p:spPr>
          <a:xfrm>
            <a:off x="8923214" y="32084"/>
            <a:ext cx="2980028" cy="661719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AU" sz="1400" b="1" dirty="0">
                <a:solidFill>
                  <a:prstClr val="black"/>
                </a:solidFill>
                <a:latin typeface="system-ui"/>
              </a:rPr>
              <a:t>REPETITION OF THE SECOND ANGEL  MESSAGE</a:t>
            </a:r>
          </a:p>
          <a:p>
            <a:pPr algn="just"/>
            <a:r>
              <a:rPr lang="en-AU" sz="1600" b="1" dirty="0">
                <a:solidFill>
                  <a:prstClr val="black"/>
                </a:solidFill>
                <a:latin typeface="system-ui"/>
              </a:rPr>
              <a:t>After these things I saw another angel coming down from heaven, </a:t>
            </a:r>
            <a:r>
              <a:rPr lang="en-AU" sz="1600" b="1" dirty="0">
                <a:solidFill>
                  <a:srgbClr val="7030A0"/>
                </a:solidFill>
                <a:latin typeface="system-ui"/>
              </a:rPr>
              <a:t>having great authority, and the earth was illuminated with his glory. </a:t>
            </a:r>
            <a:r>
              <a:rPr lang="en-AU" sz="1600" b="1" baseline="30000" dirty="0">
                <a:solidFill>
                  <a:srgbClr val="7030A0"/>
                </a:solidFill>
                <a:latin typeface="system-ui"/>
              </a:rPr>
              <a:t>2 </a:t>
            </a:r>
            <a:r>
              <a:rPr lang="en-AU" sz="1600" b="1" dirty="0">
                <a:solidFill>
                  <a:srgbClr val="7030A0"/>
                </a:solidFill>
                <a:latin typeface="system-ui"/>
              </a:rPr>
              <a:t>And he cried mightily with a loud voice, saying,</a:t>
            </a:r>
            <a:r>
              <a:rPr lang="en-AU" sz="1600" b="1" dirty="0">
                <a:solidFill>
                  <a:prstClr val="black"/>
                </a:solidFill>
                <a:latin typeface="system-ui"/>
              </a:rPr>
              <a:t> </a:t>
            </a:r>
            <a:r>
              <a:rPr lang="en-AU" b="1" i="1" dirty="0">
                <a:solidFill>
                  <a:schemeClr val="accent1">
                    <a:lumMod val="50000"/>
                  </a:schemeClr>
                </a:solidFill>
                <a:latin typeface="system-ui"/>
              </a:rPr>
              <a:t>1.</a:t>
            </a:r>
            <a:r>
              <a:rPr lang="en-AU" sz="1600" b="1" i="1" dirty="0">
                <a:solidFill>
                  <a:schemeClr val="accent1">
                    <a:lumMod val="50000"/>
                  </a:schemeClr>
                </a:solidFill>
                <a:latin typeface="system-ui"/>
              </a:rPr>
              <a:t> </a:t>
            </a:r>
            <a:r>
              <a:rPr lang="en-AU" sz="1600" b="1" i="1" dirty="0" smtClean="0">
                <a:solidFill>
                  <a:prstClr val="black"/>
                </a:solidFill>
                <a:latin typeface="system-ui"/>
              </a:rPr>
              <a:t>“</a:t>
            </a:r>
            <a:r>
              <a:rPr lang="en-AU" sz="1600" b="1" i="1" dirty="0">
                <a:solidFill>
                  <a:prstClr val="black"/>
                </a:solidFill>
                <a:latin typeface="system-ui"/>
              </a:rPr>
              <a:t>Babylon the great is fallen, is fallen, and </a:t>
            </a:r>
            <a:r>
              <a:rPr lang="en-AU" b="1" i="1" dirty="0" smtClean="0">
                <a:solidFill>
                  <a:schemeClr val="accent1">
                    <a:lumMod val="50000"/>
                  </a:schemeClr>
                </a:solidFill>
                <a:latin typeface="system-ui"/>
              </a:rPr>
              <a:t>2. </a:t>
            </a:r>
            <a:r>
              <a:rPr lang="en-AU" sz="1600" b="1" i="1" dirty="0" smtClean="0">
                <a:solidFill>
                  <a:schemeClr val="bg1"/>
                </a:solidFill>
                <a:latin typeface="system-ui"/>
              </a:rPr>
              <a:t>has </a:t>
            </a:r>
            <a:r>
              <a:rPr lang="en-AU" sz="1600" b="1" i="1" dirty="0">
                <a:solidFill>
                  <a:schemeClr val="bg1"/>
                </a:solidFill>
                <a:latin typeface="system-ui"/>
              </a:rPr>
              <a:t>become a dwelling place of demons, </a:t>
            </a:r>
            <a:r>
              <a:rPr lang="en-AU" b="1" i="1" dirty="0">
                <a:solidFill>
                  <a:schemeClr val="accent1">
                    <a:lumMod val="50000"/>
                  </a:schemeClr>
                </a:solidFill>
                <a:latin typeface="system-ui"/>
              </a:rPr>
              <a:t>3</a:t>
            </a:r>
            <a:r>
              <a:rPr lang="en-AU" b="1" i="1" dirty="0" smtClean="0">
                <a:solidFill>
                  <a:schemeClr val="accent1">
                    <a:lumMod val="50000"/>
                  </a:schemeClr>
                </a:solidFill>
                <a:latin typeface="system-ui"/>
              </a:rPr>
              <a:t>. </a:t>
            </a:r>
            <a:r>
              <a:rPr lang="en-AU" sz="1600" b="1" i="1" dirty="0" smtClean="0">
                <a:solidFill>
                  <a:schemeClr val="bg1"/>
                </a:solidFill>
                <a:latin typeface="system-ui"/>
              </a:rPr>
              <a:t>a </a:t>
            </a:r>
            <a:r>
              <a:rPr lang="en-AU" sz="1600" b="1" i="1" dirty="0">
                <a:solidFill>
                  <a:schemeClr val="bg1"/>
                </a:solidFill>
                <a:latin typeface="system-ui"/>
              </a:rPr>
              <a:t>prison for every foul spirit, and </a:t>
            </a:r>
            <a:r>
              <a:rPr lang="en-AU" b="1" i="1" dirty="0">
                <a:solidFill>
                  <a:schemeClr val="accent1">
                    <a:lumMod val="50000"/>
                  </a:schemeClr>
                </a:solidFill>
                <a:latin typeface="system-ui"/>
              </a:rPr>
              <a:t>4</a:t>
            </a:r>
            <a:r>
              <a:rPr lang="en-AU" b="1" i="1" dirty="0" smtClean="0">
                <a:solidFill>
                  <a:schemeClr val="accent1">
                    <a:lumMod val="50000"/>
                  </a:schemeClr>
                </a:solidFill>
                <a:latin typeface="system-ui"/>
              </a:rPr>
              <a:t>. </a:t>
            </a:r>
            <a:r>
              <a:rPr lang="en-AU" sz="1600" b="1" i="1" dirty="0" smtClean="0">
                <a:solidFill>
                  <a:schemeClr val="bg1"/>
                </a:solidFill>
                <a:latin typeface="system-ui"/>
              </a:rPr>
              <a:t>a </a:t>
            </a:r>
            <a:r>
              <a:rPr lang="en-AU" sz="1600" b="1" i="1" dirty="0">
                <a:solidFill>
                  <a:schemeClr val="bg1"/>
                </a:solidFill>
                <a:latin typeface="system-ui"/>
              </a:rPr>
              <a:t>cage for every unclean and hated bird!</a:t>
            </a:r>
            <a:r>
              <a:rPr lang="en-AU" sz="1600" b="1" i="1" dirty="0">
                <a:solidFill>
                  <a:prstClr val="black"/>
                </a:solidFill>
                <a:latin typeface="system-ui"/>
              </a:rPr>
              <a:t> </a:t>
            </a:r>
            <a:r>
              <a:rPr lang="en-AU" sz="1600" b="1" i="1" baseline="30000" dirty="0">
                <a:solidFill>
                  <a:prstClr val="black"/>
                </a:solidFill>
                <a:latin typeface="system-ui"/>
              </a:rPr>
              <a:t>3 </a:t>
            </a:r>
            <a:r>
              <a:rPr lang="en-AU" sz="1600" b="1" i="1" dirty="0">
                <a:solidFill>
                  <a:prstClr val="black"/>
                </a:solidFill>
                <a:latin typeface="system-ui"/>
              </a:rPr>
              <a:t>For </a:t>
            </a:r>
            <a:r>
              <a:rPr lang="en-AU" b="1" i="1" dirty="0">
                <a:solidFill>
                  <a:schemeClr val="accent1">
                    <a:lumMod val="50000"/>
                  </a:schemeClr>
                </a:solidFill>
                <a:latin typeface="system-ui"/>
              </a:rPr>
              <a:t>5</a:t>
            </a:r>
            <a:r>
              <a:rPr lang="en-AU" b="1" i="1" dirty="0" smtClean="0">
                <a:solidFill>
                  <a:schemeClr val="accent1">
                    <a:lumMod val="50000"/>
                  </a:schemeClr>
                </a:solidFill>
                <a:latin typeface="system-ui"/>
              </a:rPr>
              <a:t>. </a:t>
            </a:r>
            <a:r>
              <a:rPr lang="en-AU" sz="1600" b="1" i="1" dirty="0" smtClean="0">
                <a:solidFill>
                  <a:prstClr val="black"/>
                </a:solidFill>
                <a:latin typeface="system-ui"/>
              </a:rPr>
              <a:t>all </a:t>
            </a:r>
            <a:r>
              <a:rPr lang="en-AU" sz="1600" b="1" i="1" dirty="0">
                <a:solidFill>
                  <a:prstClr val="black"/>
                </a:solidFill>
                <a:latin typeface="system-ui"/>
              </a:rPr>
              <a:t>the nations have drunk of the wine of the wrath of her fornication,</a:t>
            </a:r>
            <a:r>
              <a:rPr lang="en-AU" b="1" i="1" dirty="0">
                <a:solidFill>
                  <a:prstClr val="black"/>
                </a:solidFill>
                <a:latin typeface="system-ui"/>
              </a:rPr>
              <a:t> </a:t>
            </a:r>
            <a:r>
              <a:rPr lang="en-AU" b="1" i="1" dirty="0">
                <a:solidFill>
                  <a:schemeClr val="accent1">
                    <a:lumMod val="50000"/>
                  </a:schemeClr>
                </a:solidFill>
                <a:latin typeface="system-ui"/>
              </a:rPr>
              <a:t>6</a:t>
            </a:r>
            <a:r>
              <a:rPr lang="en-AU" b="1" i="1" dirty="0" smtClean="0">
                <a:solidFill>
                  <a:schemeClr val="accent1">
                    <a:lumMod val="50000"/>
                  </a:schemeClr>
                </a:solidFill>
                <a:latin typeface="system-ui"/>
              </a:rPr>
              <a:t>. </a:t>
            </a:r>
            <a:r>
              <a:rPr lang="en-AU" sz="1600" b="1" i="1" dirty="0" smtClean="0">
                <a:solidFill>
                  <a:prstClr val="black"/>
                </a:solidFill>
                <a:latin typeface="system-ui"/>
              </a:rPr>
              <a:t>the </a:t>
            </a:r>
            <a:r>
              <a:rPr lang="en-AU" sz="1600" b="1" i="1" dirty="0">
                <a:solidFill>
                  <a:prstClr val="black"/>
                </a:solidFill>
                <a:latin typeface="system-ui"/>
              </a:rPr>
              <a:t>kings of the earth have committed fornication with her</a:t>
            </a:r>
            <a:r>
              <a:rPr lang="en-AU" sz="1600" b="1" dirty="0">
                <a:solidFill>
                  <a:prstClr val="black"/>
                </a:solidFill>
                <a:latin typeface="system-ui"/>
              </a:rPr>
              <a:t>, and </a:t>
            </a:r>
            <a:r>
              <a:rPr lang="en-AU" b="1" i="1" dirty="0">
                <a:solidFill>
                  <a:schemeClr val="accent1">
                    <a:lumMod val="50000"/>
                  </a:schemeClr>
                </a:solidFill>
                <a:latin typeface="system-ui"/>
              </a:rPr>
              <a:t>7</a:t>
            </a:r>
            <a:r>
              <a:rPr lang="en-AU" b="1" i="1" dirty="0" smtClean="0">
                <a:solidFill>
                  <a:schemeClr val="accent1">
                    <a:lumMod val="50000"/>
                  </a:schemeClr>
                </a:solidFill>
                <a:latin typeface="system-ui"/>
              </a:rPr>
              <a:t>.</a:t>
            </a:r>
            <a:r>
              <a:rPr lang="en-AU" sz="1600" b="1" i="1" dirty="0" smtClean="0">
                <a:solidFill>
                  <a:prstClr val="black"/>
                </a:solidFill>
                <a:latin typeface="system-ui"/>
              </a:rPr>
              <a:t>the </a:t>
            </a:r>
            <a:r>
              <a:rPr lang="en-AU" sz="1600" b="1" i="1" dirty="0">
                <a:solidFill>
                  <a:prstClr val="black"/>
                </a:solidFill>
                <a:latin typeface="system-ui"/>
              </a:rPr>
              <a:t>merchants of the earth have become rich through the abundance of her luxury</a:t>
            </a:r>
            <a:r>
              <a:rPr lang="en-AU" sz="1600" b="1" dirty="0">
                <a:solidFill>
                  <a:prstClr val="black"/>
                </a:solidFill>
                <a:latin typeface="system-ui"/>
              </a:rPr>
              <a:t>.” </a:t>
            </a:r>
            <a:r>
              <a:rPr lang="en-AU" sz="1100" b="1" dirty="0">
                <a:solidFill>
                  <a:prstClr val="black"/>
                </a:solidFill>
                <a:latin typeface="system-ui"/>
              </a:rPr>
              <a:t>REVELATION 18:1-3</a:t>
            </a:r>
            <a:endParaRPr lang="en-AU" sz="1100" b="1" dirty="0">
              <a:solidFill>
                <a:prstClr val="black"/>
              </a:solidFill>
            </a:endParaRPr>
          </a:p>
        </p:txBody>
      </p:sp>
      <p:sp>
        <p:nvSpPr>
          <p:cNvPr id="11" name="Rounded Rectangle 10"/>
          <p:cNvSpPr/>
          <p:nvPr/>
        </p:nvSpPr>
        <p:spPr>
          <a:xfrm>
            <a:off x="5446295" y="914400"/>
            <a:ext cx="3336758" cy="57554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AU" sz="1500" b="1" baseline="30000" dirty="0">
                <a:solidFill>
                  <a:srgbClr val="72A376">
                    <a:lumMod val="50000"/>
                  </a:srgbClr>
                </a:solidFill>
                <a:latin typeface="system-ui"/>
              </a:rPr>
              <a:t> </a:t>
            </a:r>
            <a:r>
              <a:rPr lang="en-AU" sz="1500" b="1" dirty="0">
                <a:solidFill>
                  <a:srgbClr val="72A376">
                    <a:lumMod val="50000"/>
                  </a:srgbClr>
                </a:solidFill>
                <a:latin typeface="system-ui"/>
              </a:rPr>
              <a:t>THEN A THIRD ANGEL followed them, saying with a loud voice, </a:t>
            </a:r>
            <a:r>
              <a:rPr lang="en-AU" sz="1500" b="1" dirty="0" smtClean="0">
                <a:solidFill>
                  <a:srgbClr val="72A376">
                    <a:lumMod val="50000"/>
                  </a:srgbClr>
                </a:solidFill>
                <a:latin typeface="system-ui"/>
              </a:rPr>
              <a:t>“</a:t>
            </a:r>
            <a:r>
              <a:rPr lang="en-AU" sz="1500" b="1" dirty="0" smtClean="0">
                <a:solidFill>
                  <a:schemeClr val="bg1"/>
                </a:solidFill>
                <a:latin typeface="system-ui"/>
              </a:rPr>
              <a:t>1. </a:t>
            </a:r>
            <a:r>
              <a:rPr lang="en-AU" sz="1500" b="1" i="1" dirty="0" smtClean="0">
                <a:solidFill>
                  <a:srgbClr val="72A376">
                    <a:lumMod val="50000"/>
                  </a:srgbClr>
                </a:solidFill>
                <a:latin typeface="system-ui"/>
              </a:rPr>
              <a:t>If </a:t>
            </a:r>
            <a:r>
              <a:rPr lang="en-AU" sz="1500" b="1" i="1" dirty="0">
                <a:solidFill>
                  <a:srgbClr val="72A376">
                    <a:lumMod val="50000"/>
                  </a:srgbClr>
                </a:solidFill>
                <a:latin typeface="system-ui"/>
              </a:rPr>
              <a:t>anyone worships the beast and his </a:t>
            </a:r>
            <a:r>
              <a:rPr lang="en-AU" sz="1500" b="1" i="1" dirty="0" smtClean="0">
                <a:solidFill>
                  <a:srgbClr val="72A376">
                    <a:lumMod val="50000"/>
                  </a:srgbClr>
                </a:solidFill>
                <a:latin typeface="system-ui"/>
              </a:rPr>
              <a:t>image and </a:t>
            </a:r>
            <a:r>
              <a:rPr lang="en-AU" sz="1500" b="1" i="1" dirty="0" smtClean="0">
                <a:solidFill>
                  <a:schemeClr val="bg1"/>
                </a:solidFill>
                <a:latin typeface="system-ui"/>
              </a:rPr>
              <a:t>2. </a:t>
            </a:r>
            <a:r>
              <a:rPr lang="en-AU" sz="1500" b="1" i="1" dirty="0" smtClean="0">
                <a:solidFill>
                  <a:srgbClr val="72A376">
                    <a:lumMod val="50000"/>
                  </a:srgbClr>
                </a:solidFill>
                <a:latin typeface="system-ui"/>
              </a:rPr>
              <a:t>receives</a:t>
            </a:r>
            <a:r>
              <a:rPr lang="en-AU" sz="1500" b="1" i="1" dirty="0">
                <a:solidFill>
                  <a:srgbClr val="72A376">
                    <a:lumMod val="50000"/>
                  </a:srgbClr>
                </a:solidFill>
                <a:latin typeface="system-ui"/>
              </a:rPr>
              <a:t> his</a:t>
            </a:r>
            <a:r>
              <a:rPr lang="en-AU" sz="1500" b="1" dirty="0">
                <a:solidFill>
                  <a:srgbClr val="72A376">
                    <a:lumMod val="50000"/>
                  </a:srgbClr>
                </a:solidFill>
                <a:latin typeface="system-ui"/>
              </a:rPr>
              <a:t> mark </a:t>
            </a:r>
            <a:r>
              <a:rPr lang="en-AU" sz="1500" b="1" i="1" dirty="0">
                <a:solidFill>
                  <a:srgbClr val="72A376">
                    <a:lumMod val="50000"/>
                  </a:srgbClr>
                </a:solidFill>
                <a:latin typeface="system-ui"/>
              </a:rPr>
              <a:t>on his forehead or on his hand, </a:t>
            </a:r>
            <a:r>
              <a:rPr lang="en-AU" sz="1500" b="1" baseline="30000" dirty="0" smtClean="0">
                <a:solidFill>
                  <a:srgbClr val="72A376">
                    <a:lumMod val="50000"/>
                  </a:srgbClr>
                </a:solidFill>
                <a:latin typeface="system-ui"/>
              </a:rPr>
              <a:t>10. </a:t>
            </a:r>
            <a:r>
              <a:rPr lang="en-AU" sz="1500" b="1" baseline="30000" dirty="0">
                <a:solidFill>
                  <a:schemeClr val="bg1"/>
                </a:solidFill>
                <a:latin typeface="system-ui"/>
              </a:rPr>
              <a:t> </a:t>
            </a:r>
            <a:r>
              <a:rPr lang="en-AU" sz="1500" b="1" i="1" dirty="0">
                <a:solidFill>
                  <a:schemeClr val="bg1"/>
                </a:solidFill>
                <a:latin typeface="system-ui"/>
              </a:rPr>
              <a:t>3. </a:t>
            </a:r>
            <a:r>
              <a:rPr lang="en-AU" sz="1500" b="1" i="1" dirty="0">
                <a:solidFill>
                  <a:srgbClr val="72A376">
                    <a:lumMod val="50000"/>
                  </a:srgbClr>
                </a:solidFill>
                <a:latin typeface="system-ui"/>
              </a:rPr>
              <a:t>he himself shall also drink of the wine of the wrath of God, which is poured out full strength into the cup of His indignation.</a:t>
            </a:r>
            <a:r>
              <a:rPr lang="en-AU" sz="1500" b="1" dirty="0">
                <a:solidFill>
                  <a:srgbClr val="72A376">
                    <a:lumMod val="50000"/>
                  </a:srgbClr>
                </a:solidFill>
                <a:latin typeface="system-ui"/>
              </a:rPr>
              <a:t> </a:t>
            </a:r>
            <a:r>
              <a:rPr lang="en-AU" sz="1500" b="1" dirty="0" smtClean="0">
                <a:solidFill>
                  <a:schemeClr val="bg1"/>
                </a:solidFill>
                <a:latin typeface="system-ui"/>
              </a:rPr>
              <a:t>4. </a:t>
            </a:r>
            <a:r>
              <a:rPr lang="en-AU" sz="1500" b="1" i="1" dirty="0" smtClean="0">
                <a:solidFill>
                  <a:srgbClr val="72A376">
                    <a:lumMod val="50000"/>
                  </a:srgbClr>
                </a:solidFill>
                <a:latin typeface="system-ui"/>
              </a:rPr>
              <a:t>He </a:t>
            </a:r>
            <a:r>
              <a:rPr lang="en-AU" sz="1500" b="1" i="1" dirty="0">
                <a:solidFill>
                  <a:srgbClr val="72A376">
                    <a:lumMod val="50000"/>
                  </a:srgbClr>
                </a:solidFill>
                <a:latin typeface="system-ui"/>
              </a:rPr>
              <a:t>shall be tormented with fire and brimstone </a:t>
            </a:r>
            <a:r>
              <a:rPr lang="en-AU" sz="1500" b="1" dirty="0">
                <a:solidFill>
                  <a:srgbClr val="72A376">
                    <a:lumMod val="50000"/>
                  </a:srgbClr>
                </a:solidFill>
                <a:latin typeface="system-ui"/>
              </a:rPr>
              <a:t>in the presence of the holy angels and in the presence of the Lamb. </a:t>
            </a:r>
            <a:r>
              <a:rPr lang="en-AU" sz="1500" b="1" baseline="30000" dirty="0">
                <a:solidFill>
                  <a:srgbClr val="72A376">
                    <a:lumMod val="50000"/>
                  </a:srgbClr>
                </a:solidFill>
                <a:latin typeface="system-ui"/>
              </a:rPr>
              <a:t>11 </a:t>
            </a:r>
            <a:r>
              <a:rPr lang="en-AU" sz="1500" b="1" dirty="0">
                <a:solidFill>
                  <a:srgbClr val="72A376">
                    <a:lumMod val="50000"/>
                  </a:srgbClr>
                </a:solidFill>
                <a:latin typeface="system-ui"/>
              </a:rPr>
              <a:t>And the smoke of their torment ascends forever and ever; and they have no rest day or night, </a:t>
            </a:r>
            <a:r>
              <a:rPr lang="en-AU" sz="1500" b="1" dirty="0">
                <a:solidFill>
                  <a:schemeClr val="bg1"/>
                </a:solidFill>
                <a:latin typeface="system-ui"/>
              </a:rPr>
              <a:t>5</a:t>
            </a:r>
            <a:r>
              <a:rPr lang="en-AU" sz="1500" b="1" dirty="0" smtClean="0">
                <a:solidFill>
                  <a:schemeClr val="bg1"/>
                </a:solidFill>
                <a:latin typeface="system-ui"/>
              </a:rPr>
              <a:t>. </a:t>
            </a:r>
            <a:r>
              <a:rPr lang="en-AU" sz="1500" b="1" i="1" dirty="0" smtClean="0">
                <a:solidFill>
                  <a:srgbClr val="72A376">
                    <a:lumMod val="50000"/>
                  </a:srgbClr>
                </a:solidFill>
                <a:latin typeface="system-ui"/>
              </a:rPr>
              <a:t>who </a:t>
            </a:r>
            <a:r>
              <a:rPr lang="en-AU" sz="1500" b="1" i="1" dirty="0">
                <a:solidFill>
                  <a:srgbClr val="72A376">
                    <a:lumMod val="50000"/>
                  </a:srgbClr>
                </a:solidFill>
                <a:latin typeface="system-ui"/>
              </a:rPr>
              <a:t>worship the beast </a:t>
            </a:r>
            <a:r>
              <a:rPr lang="en-AU" sz="1500" b="1" dirty="0">
                <a:solidFill>
                  <a:srgbClr val="72A376">
                    <a:lumMod val="50000"/>
                  </a:srgbClr>
                </a:solidFill>
                <a:latin typeface="system-ui"/>
              </a:rPr>
              <a:t>and </a:t>
            </a:r>
            <a:r>
              <a:rPr lang="en-AU" sz="1500" b="1" dirty="0">
                <a:solidFill>
                  <a:schemeClr val="bg1"/>
                </a:solidFill>
                <a:latin typeface="system-ui"/>
              </a:rPr>
              <a:t>6</a:t>
            </a:r>
            <a:r>
              <a:rPr lang="en-AU" sz="1500" b="1" dirty="0" smtClean="0">
                <a:solidFill>
                  <a:schemeClr val="bg1"/>
                </a:solidFill>
                <a:latin typeface="system-ui"/>
              </a:rPr>
              <a:t>. </a:t>
            </a:r>
            <a:r>
              <a:rPr lang="en-AU" sz="1500" b="1" i="1" dirty="0" smtClean="0">
                <a:solidFill>
                  <a:srgbClr val="72A376">
                    <a:lumMod val="50000"/>
                  </a:srgbClr>
                </a:solidFill>
                <a:latin typeface="system-ui"/>
              </a:rPr>
              <a:t>his </a:t>
            </a:r>
            <a:r>
              <a:rPr lang="en-AU" sz="1500" b="1" i="1" dirty="0">
                <a:solidFill>
                  <a:srgbClr val="72A376">
                    <a:lumMod val="50000"/>
                  </a:srgbClr>
                </a:solidFill>
                <a:latin typeface="system-ui"/>
              </a:rPr>
              <a:t>image</a:t>
            </a:r>
            <a:r>
              <a:rPr lang="en-AU" sz="1500" b="1" dirty="0">
                <a:solidFill>
                  <a:srgbClr val="72A376">
                    <a:lumMod val="50000"/>
                  </a:srgbClr>
                </a:solidFill>
                <a:latin typeface="system-ui"/>
              </a:rPr>
              <a:t>, and </a:t>
            </a:r>
            <a:r>
              <a:rPr lang="en-AU" sz="1500" b="1" dirty="0">
                <a:solidFill>
                  <a:schemeClr val="bg1"/>
                </a:solidFill>
                <a:latin typeface="system-ui"/>
              </a:rPr>
              <a:t>7</a:t>
            </a:r>
            <a:r>
              <a:rPr lang="en-AU" sz="1500" b="1" dirty="0" smtClean="0">
                <a:solidFill>
                  <a:schemeClr val="bg1"/>
                </a:solidFill>
                <a:latin typeface="system-ui"/>
              </a:rPr>
              <a:t>. </a:t>
            </a:r>
            <a:r>
              <a:rPr lang="en-AU" sz="1500" b="1" i="1" dirty="0" smtClean="0">
                <a:solidFill>
                  <a:srgbClr val="72A376">
                    <a:lumMod val="50000"/>
                  </a:srgbClr>
                </a:solidFill>
                <a:latin typeface="system-ui"/>
              </a:rPr>
              <a:t>whoever </a:t>
            </a:r>
            <a:r>
              <a:rPr lang="en-AU" sz="1500" b="1" i="1" dirty="0">
                <a:solidFill>
                  <a:srgbClr val="72A376">
                    <a:lumMod val="50000"/>
                  </a:srgbClr>
                </a:solidFill>
                <a:latin typeface="system-ui"/>
              </a:rPr>
              <a:t>receives the mark of his name</a:t>
            </a:r>
            <a:r>
              <a:rPr lang="en-AU" sz="1500" b="1" i="1" dirty="0" smtClean="0">
                <a:solidFill>
                  <a:srgbClr val="72A376">
                    <a:lumMod val="50000"/>
                  </a:srgbClr>
                </a:solidFill>
                <a:latin typeface="system-ui"/>
              </a:rPr>
              <a:t>.</a:t>
            </a:r>
            <a:r>
              <a:rPr lang="en-AU" sz="1500" b="1" dirty="0" smtClean="0">
                <a:solidFill>
                  <a:srgbClr val="72A376">
                    <a:lumMod val="50000"/>
                  </a:srgbClr>
                </a:solidFill>
                <a:latin typeface="system-ui"/>
              </a:rPr>
              <a:t>”</a:t>
            </a:r>
            <a:r>
              <a:rPr lang="en-AU" sz="1500" b="1" dirty="0" smtClean="0">
                <a:solidFill>
                  <a:srgbClr val="EAEBDE">
                    <a:lumMod val="50000"/>
                  </a:srgbClr>
                </a:solidFill>
                <a:latin typeface="Times New Roman" panose="02020603050405020304" pitchFamily="18" charset="0"/>
                <a:cs typeface="Times New Roman" panose="02020603050405020304" pitchFamily="18" charset="0"/>
              </a:rPr>
              <a:t>  </a:t>
            </a:r>
            <a:r>
              <a:rPr lang="en-AU" sz="1400" b="1" dirty="0" smtClean="0">
                <a:solidFill>
                  <a:srgbClr val="B0CCB0">
                    <a:lumMod val="50000"/>
                  </a:srgbClr>
                </a:solidFill>
                <a:latin typeface="Times New Roman" panose="02020603050405020304" pitchFamily="18" charset="0"/>
                <a:cs typeface="Times New Roman" panose="02020603050405020304" pitchFamily="18" charset="0"/>
              </a:rPr>
              <a:t>REVELATION </a:t>
            </a:r>
            <a:r>
              <a:rPr lang="en-AU" sz="1400" b="1" dirty="0">
                <a:solidFill>
                  <a:srgbClr val="B0CCB0">
                    <a:lumMod val="50000"/>
                  </a:srgbClr>
                </a:solidFill>
                <a:latin typeface="Times New Roman" panose="02020603050405020304" pitchFamily="18" charset="0"/>
                <a:cs typeface="Times New Roman" panose="02020603050405020304" pitchFamily="18" charset="0"/>
              </a:rPr>
              <a:t>14:9-11</a:t>
            </a:r>
            <a:endParaRPr lang="en-AU" sz="1600" b="1" dirty="0">
              <a:solidFill>
                <a:srgbClr val="B0CCB0">
                  <a:lumMod val="50000"/>
                </a:srgbClr>
              </a:solidFill>
            </a:endParaRPr>
          </a:p>
        </p:txBody>
      </p:sp>
      <p:sp>
        <p:nvSpPr>
          <p:cNvPr id="12" name="Rectangle 11"/>
          <p:cNvSpPr/>
          <p:nvPr/>
        </p:nvSpPr>
        <p:spPr>
          <a:xfrm>
            <a:off x="228600" y="381000"/>
            <a:ext cx="8694614" cy="584775"/>
          </a:xfrm>
          <a:prstGeom prst="rect">
            <a:avLst/>
          </a:prstGeom>
        </p:spPr>
        <p:txBody>
          <a:bodyPr wrap="square">
            <a:spAutoFit/>
          </a:bodyPr>
          <a:lstStyle/>
          <a:p>
            <a:pPr algn="ctr"/>
            <a:r>
              <a:rPr lang="en-AU" sz="3200" b="1" dirty="0">
                <a:solidFill>
                  <a:srgbClr val="FFFF00"/>
                </a:solidFill>
              </a:rPr>
              <a:t>LAST ANGELS MESSAGES OF WORNING‘S</a:t>
            </a:r>
          </a:p>
        </p:txBody>
      </p:sp>
    </p:spTree>
    <p:extLst>
      <p:ext uri="{BB962C8B-B14F-4D97-AF65-F5344CB8AC3E}">
        <p14:creationId xmlns:p14="http://schemas.microsoft.com/office/powerpoint/2010/main" val="2147242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hn Bunyan by Thomas Sadler 1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1880325"/>
            <a:ext cx="1643185" cy="1801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c/Pilgrim%27s_Progress_first_edition_1678.jpg/800px-Pilgrim%27s_Progress_first_edition_16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399" y="3886200"/>
            <a:ext cx="1643185" cy="28057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76199"/>
            <a:ext cx="8763000" cy="2062103"/>
          </a:xfrm>
          <a:prstGeom prst="rect">
            <a:avLst/>
          </a:prstGeom>
        </p:spPr>
        <p:txBody>
          <a:bodyPr wrap="square">
            <a:spAutoFit/>
          </a:bodyPr>
          <a:lstStyle/>
          <a:p>
            <a:pPr algn="ctr"/>
            <a:r>
              <a:rPr lang="en-AU" sz="3200" b="1" dirty="0" smtClean="0">
                <a:solidFill>
                  <a:srgbClr val="FFC000">
                    <a:lumMod val="20000"/>
                    <a:lumOff val="80000"/>
                  </a:srgbClr>
                </a:solidFill>
                <a:latin typeface="Linux Libertine"/>
              </a:rPr>
              <a:t>THE PILGRIM'S PROGRESS</a:t>
            </a:r>
          </a:p>
          <a:p>
            <a:pPr algn="ctr"/>
            <a:r>
              <a:rPr lang="en-AU" sz="2800" b="1" dirty="0" smtClean="0">
                <a:solidFill>
                  <a:srgbClr val="FFC000">
                    <a:lumMod val="20000"/>
                    <a:lumOff val="80000"/>
                  </a:srgbClr>
                </a:solidFill>
                <a:latin typeface="Linux Libertine"/>
              </a:rPr>
              <a:t>FROM THIS WORLD TO THAT WHICH IS TO COME</a:t>
            </a:r>
          </a:p>
          <a:p>
            <a:pPr algn="ctr"/>
            <a:r>
              <a:rPr lang="en-AU" sz="3200" b="1" dirty="0" smtClean="0">
                <a:solidFill>
                  <a:srgbClr val="FFC000">
                    <a:lumMod val="20000"/>
                    <a:lumOff val="80000"/>
                  </a:srgbClr>
                </a:solidFill>
                <a:latin typeface="Linux Libertine"/>
              </a:rPr>
              <a:t>BY JOHN BUNYAN </a:t>
            </a:r>
          </a:p>
          <a:p>
            <a:pPr algn="ctr"/>
            <a:endParaRPr lang="en-AU" sz="3600" b="1" dirty="0">
              <a:solidFill>
                <a:srgbClr val="FFC000">
                  <a:lumMod val="20000"/>
                  <a:lumOff val="80000"/>
                </a:srgbClr>
              </a:solidFill>
              <a:latin typeface="Linux Libertine"/>
            </a:endParaRPr>
          </a:p>
        </p:txBody>
      </p:sp>
      <p:sp>
        <p:nvSpPr>
          <p:cNvPr id="6" name="Rectangle 5"/>
          <p:cNvSpPr/>
          <p:nvPr/>
        </p:nvSpPr>
        <p:spPr>
          <a:xfrm>
            <a:off x="76200" y="1371600"/>
            <a:ext cx="10134600" cy="5632311"/>
          </a:xfrm>
          <a:prstGeom prst="rect">
            <a:avLst/>
          </a:prstGeom>
        </p:spPr>
        <p:txBody>
          <a:bodyPr wrap="square">
            <a:spAutoFit/>
          </a:bodyPr>
          <a:lstStyle/>
          <a:p>
            <a:pPr eaLnBrk="0" fontAlgn="base" hangingPunct="0">
              <a:spcBef>
                <a:spcPct val="0"/>
              </a:spcBef>
              <a:spcAft>
                <a:spcPct val="0"/>
              </a:spcAft>
            </a:pPr>
            <a:r>
              <a:rPr lang="en-US" altLang="en-US" sz="1000" b="1" dirty="0" smtClean="0">
                <a:solidFill>
                  <a:srgbClr val="FFC000">
                    <a:lumMod val="20000"/>
                    <a:lumOff val="80000"/>
                  </a:srgbClr>
                </a:solidFill>
                <a:cs typeface="Arial" panose="020B0604020202020204" pitchFamily="34" charset="0"/>
              </a:rPr>
              <a:t>A </a:t>
            </a:r>
            <a:r>
              <a:rPr lang="en-US" altLang="en-US" sz="1000" b="1" dirty="0">
                <a:solidFill>
                  <a:srgbClr val="FFC000">
                    <a:lumMod val="20000"/>
                    <a:lumOff val="80000"/>
                  </a:srgbClr>
                </a:solidFill>
                <a:cs typeface="Arial" panose="020B0604020202020204" pitchFamily="34" charset="0"/>
              </a:rPr>
              <a:t>map of the places Pilgrim travels through on his progress; a fold-out map from an edition printed in England in 1778</a:t>
            </a:r>
            <a:endParaRPr lang="en-US" altLang="en-US" sz="1000" b="1" dirty="0">
              <a:solidFill>
                <a:srgbClr val="FFC000">
                  <a:lumMod val="20000"/>
                  <a:lumOff val="80000"/>
                </a:srgbClr>
              </a:solidFill>
            </a:endParaRP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City of Destruction, Christian's home, representative of the world (cf. Isaiah 19:18)</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Slough of Despond, </a:t>
            </a:r>
            <a:r>
              <a:rPr lang="en-US" altLang="en-US" sz="1000" b="1" dirty="0" smtClean="0">
                <a:solidFill>
                  <a:srgbClr val="FFC000">
                    <a:lumMod val="20000"/>
                    <a:lumOff val="80000"/>
                  </a:srgbClr>
                </a:solidFill>
                <a:cs typeface="Arial" panose="020B0604020202020204" pitchFamily="34" charset="0"/>
              </a:rPr>
              <a:t>the </a:t>
            </a:r>
            <a:r>
              <a:rPr lang="en-US" altLang="en-US" sz="1000" b="1" dirty="0">
                <a:solidFill>
                  <a:srgbClr val="FFC000">
                    <a:lumMod val="20000"/>
                    <a:lumOff val="80000"/>
                  </a:srgbClr>
                </a:solidFill>
                <a:cs typeface="Arial" panose="020B0604020202020204" pitchFamily="34" charset="0"/>
              </a:rPr>
              <a:t>miry swamp on the way to the Wicket Gate; one of the hazards of the journey to the Celestial City. In the First Part, Christian falling into it, sank further under the weight of his sins (his burden) and his sense of their guilt.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Mount Sinai, a frightening mountain near the Village of Morality that threatens all who would go there.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Wicket Gate, the entry point of the straight and narrow way to the Celestial City. Pilgrims are required to enter by way of the Wicket Gate. Beelzebub's castle was built not very far from the Gate.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of the Interpreter, a type of spiritual museum to guide the pilgrims to the Celestial City, emblematic of Calvary and the tomb of Christ.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Difficulty, both the hill and the road up is called "Difficulty"; it is flanked by two treacherous byways "Danger" and "Destruction." There are three choices: Christian takes "Difficulty" (the right way), and Formalist and Hypocrisy take the two other ways, which prove to be fatal dead ends.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House Beautiful, a palace that serves as a rest stop for pilgrims to the Celestial City. It apparently sits atop the Hill Difficulty. From the House Beautiful one can see forward to the Delectable Mountains. It represents the Christian congregation, and Bunyan takes its name from a gate of the Jerusalem temple (Acts 3:2, 10).</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Humiliation, the Valley on the other side of the Hill Difficulty, going down into which is said to be extremely slippery by the House </a:t>
            </a:r>
            <a:r>
              <a:rPr lang="en-US" altLang="en-US" sz="1000" b="1" dirty="0" err="1">
                <a:solidFill>
                  <a:srgbClr val="FFC000">
                    <a:lumMod val="20000"/>
                    <a:lumOff val="80000"/>
                  </a:srgbClr>
                </a:solidFill>
                <a:cs typeface="Arial" panose="020B0604020202020204" pitchFamily="34" charset="0"/>
              </a:rPr>
              <a:t>Beautiful's</a:t>
            </a:r>
            <a:r>
              <a:rPr lang="en-US" altLang="en-US" sz="1000" b="1" dirty="0">
                <a:solidFill>
                  <a:srgbClr val="FFC000">
                    <a:lumMod val="20000"/>
                    <a:lumOff val="80000"/>
                  </a:srgbClr>
                </a:solidFill>
                <a:cs typeface="Arial" panose="020B0604020202020204" pitchFamily="34" charset="0"/>
              </a:rPr>
              <a:t> damsel Prudence. It is where Christian, protected by God's Armor, meets Apollyon and they had that dreadful, long fight where Christian was victorious over his enemy by impaling Apollyon on his Sword of the Spirit (Word of God) which caused the Foul Fiend to fly away. Apollyon met Christian in the place known as "Forgetful Green." This Valley had been a delight to the "Lord of the Hill", Jesus Christ, in his "state of humiliation."</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Valley of the Shadow of Death, a treacherous, devilish Valley filled with demons, dragons, fiends, satyrs, goblins, hobgoblins, monsters, creatures from the bottomless pit, beasts from the mouth of Hell, darkness, terror, and horror with a Slough of Despond,  bog on one side and a deep chasm/ditch on the other side of the King's Highway going through it (cf. Psalm 23:4).</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Gaius' Inn, a rest stop in the Second Part of the Pilgrim's Progress.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Vanity Fair, a city through which the King's Highway passes and the yearlong Fair that is held there.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Plain Ease, a pleasant area traversed by the pilgrims.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Hill Lucre, location of a reputed silver mine that proves to be the place where By-Ends and his companions are lost.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Pillar of Salt, which was Lot's wife, who was turned into a pillar of salt when Sodom and Gomorrah were destroyed. The pilgrim's note that its location near the Hill Lucre is a fitting warning to those who are tempted by Demas to go into the Lucre silver mine.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River of God or River of the Water of Life, a place of solace for the pilgrims. It flows through a meadow, green all year long and filled with lush fruit trees. In the Second Part the Good Shepherd is found there to whom Christiana's grandchildren are entrusted.</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By-Path Meadow, the place leading to the grounds of Doubting Castle.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Doubting Castle, the home of Giant Despair and his Giantess wife, Diffidence; only one key could open its doors and gates, the key Promise.</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Delectable Mountains, known as "Immanuel's Land." Lush country from whose heights one can see many delights and curiosities. It is inhabited by sheep and their shepherds, and from Mount Clear one can see the Celestial City.</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Enchanted Ground, an area through which the King's Highway passes that has air that makes pilgrims want to stop to sleep. If one goes to sleep in this place, one never wakes up. The shepherds of the Delectable Mountains warn pilgrims about this.</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Land of Beulah, a lush garden area just this side of the River of Death.</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River of Death, the dreadful river that surrounds Mount Zion, deeper or shallower depending on the faith of the one traversing it.</a:t>
            </a:r>
          </a:p>
          <a:p>
            <a:pPr algn="just" eaLnBrk="0" fontAlgn="base" hangingPunct="0">
              <a:spcBef>
                <a:spcPct val="0"/>
              </a:spcBef>
              <a:spcAft>
                <a:spcPct val="0"/>
              </a:spcAft>
              <a:buFontTx/>
              <a:buChar char="•"/>
            </a:pPr>
            <a:r>
              <a:rPr lang="en-US" altLang="en-US" sz="1000" b="1" dirty="0">
                <a:solidFill>
                  <a:srgbClr val="FFC000">
                    <a:lumMod val="20000"/>
                    <a:lumOff val="80000"/>
                  </a:srgbClr>
                </a:solidFill>
                <a:cs typeface="Arial" panose="020B0604020202020204" pitchFamily="34" charset="0"/>
              </a:rPr>
              <a:t>The Celestial City, the "Desired Country" of pilgrims, heaven, the dwelling place of the "Lord of the Hill", God. It is situated on Mount Zion.</a:t>
            </a:r>
          </a:p>
        </p:txBody>
      </p:sp>
      <p:pic>
        <p:nvPicPr>
          <p:cNvPr id="2058" name="Picture 10" descr="https://upload.wikimedia.org/wikipedia/commons/thumb/c/cc/Pilgrim%27s_Progress_map_small.JPG/220px-Pilgrim%27s_Progress_map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61" y="129317"/>
            <a:ext cx="316718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Bible pictures I 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6"/>
            <a:ext cx="12192000" cy="7252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4539837"/>
            <a:ext cx="5867400" cy="830997"/>
          </a:xfrm>
          <a:prstGeom prst="rect">
            <a:avLst/>
          </a:prstGeom>
        </p:spPr>
        <p:txBody>
          <a:bodyPr wrap="square">
            <a:spAutoFit/>
          </a:bodyPr>
          <a:lstStyle/>
          <a:p>
            <a:r>
              <a:rPr lang="en-AU" sz="4800" b="1" dirty="0" smtClean="0">
                <a:solidFill>
                  <a:schemeClr val="accent4">
                    <a:lumMod val="20000"/>
                    <a:lumOff val="80000"/>
                  </a:schemeClr>
                </a:solidFill>
                <a:latin typeface="Lucida Handwriting" panose="03010101010101010101" pitchFamily="66" charset="0"/>
              </a:rPr>
              <a:t>WILL CONTINUE </a:t>
            </a:r>
            <a:endParaRPr lang="en-AU" sz="4800" b="1" dirty="0">
              <a:solidFill>
                <a:schemeClr val="accent4">
                  <a:lumMod val="20000"/>
                  <a:lumOff val="80000"/>
                </a:schemeClr>
              </a:solidFill>
              <a:latin typeface="Lucida Handwriting" panose="03010101010101010101" pitchFamily="66" charset="0"/>
            </a:endParaRPr>
          </a:p>
        </p:txBody>
      </p:sp>
    </p:spTree>
    <p:extLst>
      <p:ext uri="{BB962C8B-B14F-4D97-AF65-F5344CB8AC3E}">
        <p14:creationId xmlns:p14="http://schemas.microsoft.com/office/powerpoint/2010/main" val="16248601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4" y="1424518"/>
            <a:ext cx="9551815" cy="5433479"/>
          </a:xfrm>
          <a:prstGeom prst="rect">
            <a:avLst/>
          </a:prstGeom>
        </p:spPr>
      </p:pic>
      <p:sp>
        <p:nvSpPr>
          <p:cNvPr id="3" name="Rectangle 2"/>
          <p:cNvSpPr/>
          <p:nvPr/>
        </p:nvSpPr>
        <p:spPr>
          <a:xfrm>
            <a:off x="304800" y="131927"/>
            <a:ext cx="11277600" cy="1200329"/>
          </a:xfrm>
          <a:prstGeom prst="rect">
            <a:avLst/>
          </a:prstGeom>
        </p:spPr>
        <p:txBody>
          <a:bodyPr wrap="square">
            <a:spAutoFit/>
          </a:bodyPr>
          <a:lstStyle/>
          <a:p>
            <a:pPr algn="ctr"/>
            <a:r>
              <a:rPr lang="en-AU" sz="4000" b="1" dirty="0">
                <a:solidFill>
                  <a:prstClr val="white"/>
                </a:solidFill>
                <a:latin typeface="Exo" panose="02000503000000000000" pitchFamily="50" charset="0"/>
              </a:rPr>
              <a:t> </a:t>
            </a:r>
            <a:r>
              <a:rPr lang="en-AU" sz="3200" b="1" dirty="0">
                <a:solidFill>
                  <a:prstClr val="white"/>
                </a:solidFill>
                <a:latin typeface="Exo" panose="02000503000000000000" pitchFamily="50" charset="0"/>
              </a:rPr>
              <a:t>EXPERIENCE WITH THE HOLY SPIRIT IN THE PROCLAMATIONS </a:t>
            </a:r>
          </a:p>
          <a:p>
            <a:pPr algn="ctr"/>
            <a:r>
              <a:rPr lang="en-AU" sz="3200" b="1" dirty="0">
                <a:solidFill>
                  <a:prstClr val="white"/>
                </a:solidFill>
                <a:latin typeface="Exo" panose="02000503000000000000" pitchFamily="50" charset="0"/>
              </a:rPr>
              <a:t>OF  THE THREE ANGELS MESSAGES</a:t>
            </a:r>
          </a:p>
        </p:txBody>
      </p:sp>
      <p:pic>
        <p:nvPicPr>
          <p:cNvPr id="5" name="Picture 4"/>
          <p:cNvPicPr>
            <a:picLocks noChangeAspect="1"/>
          </p:cNvPicPr>
          <p:nvPr/>
        </p:nvPicPr>
        <p:blipFill>
          <a:blip r:embed="rId3"/>
          <a:stretch>
            <a:fillRect/>
          </a:stretch>
        </p:blipFill>
        <p:spPr>
          <a:xfrm>
            <a:off x="9566968" y="891119"/>
            <a:ext cx="2613371" cy="5966878"/>
          </a:xfrm>
          <a:prstGeom prst="rect">
            <a:avLst/>
          </a:prstGeom>
        </p:spPr>
      </p:pic>
      <p:pic>
        <p:nvPicPr>
          <p:cNvPr id="6" name="Picture 5"/>
          <p:cNvPicPr>
            <a:picLocks noChangeAspect="1"/>
          </p:cNvPicPr>
          <p:nvPr/>
        </p:nvPicPr>
        <p:blipFill>
          <a:blip r:embed="rId4"/>
          <a:stretch>
            <a:fillRect/>
          </a:stretch>
        </p:blipFill>
        <p:spPr>
          <a:xfrm>
            <a:off x="-30307" y="4267199"/>
            <a:ext cx="3392922" cy="2590799"/>
          </a:xfrm>
          <a:prstGeom prst="rect">
            <a:avLst/>
          </a:prstGeom>
        </p:spPr>
      </p:pic>
      <p:sp>
        <p:nvSpPr>
          <p:cNvPr id="7" name="Rectangle 6"/>
          <p:cNvSpPr/>
          <p:nvPr/>
        </p:nvSpPr>
        <p:spPr>
          <a:xfrm>
            <a:off x="918308" y="4744750"/>
            <a:ext cx="1981200" cy="307777"/>
          </a:xfrm>
          <a:prstGeom prst="rect">
            <a:avLst/>
          </a:prstGeom>
        </p:spPr>
        <p:txBody>
          <a:bodyPr wrap="square">
            <a:spAutoFit/>
          </a:bodyPr>
          <a:lstStyle/>
          <a:p>
            <a:pPr algn="just"/>
            <a:r>
              <a:rPr lang="en-AU" sz="1400" b="1" dirty="0">
                <a:solidFill>
                  <a:srgbClr val="FFC000">
                    <a:lumMod val="20000"/>
                    <a:lumOff val="80000"/>
                  </a:srgbClr>
                </a:solidFill>
                <a:latin typeface="Exo" panose="02000503000000000000" pitchFamily="50" charset="0"/>
              </a:rPr>
              <a:t>REVELATION. 14:6-7</a:t>
            </a:r>
          </a:p>
        </p:txBody>
      </p:sp>
      <p:sp>
        <p:nvSpPr>
          <p:cNvPr id="8" name="Rectangle 7"/>
          <p:cNvSpPr/>
          <p:nvPr/>
        </p:nvSpPr>
        <p:spPr>
          <a:xfrm>
            <a:off x="3528350" y="5692503"/>
            <a:ext cx="2981823" cy="830997"/>
          </a:xfrm>
          <a:prstGeom prst="rect">
            <a:avLst/>
          </a:prstGeom>
        </p:spPr>
        <p:txBody>
          <a:bodyPr wrap="square">
            <a:spAutoFit/>
          </a:bodyPr>
          <a:lstStyle/>
          <a:p>
            <a:pPr algn="just"/>
            <a:r>
              <a:rPr lang="en-AU" sz="1600" b="1" dirty="0">
                <a:solidFill>
                  <a:prstClr val="black"/>
                </a:solidFill>
                <a:latin typeface="Exo" panose="02000503000000000000" pitchFamily="50" charset="0"/>
              </a:rPr>
              <a:t>“ALL NATIONS DRINK OF THE WINE OF THE WRATH OF HER FORNICATION.”      		</a:t>
            </a:r>
            <a:endParaRPr lang="en-AU" sz="1400" b="1" dirty="0">
              <a:solidFill>
                <a:prstClr val="black"/>
              </a:solidFill>
              <a:latin typeface="Exo" panose="02000503000000000000" pitchFamily="50" charset="0"/>
            </a:endParaRPr>
          </a:p>
        </p:txBody>
      </p:sp>
      <p:sp>
        <p:nvSpPr>
          <p:cNvPr id="9" name="Curved Right Arrow 8"/>
          <p:cNvSpPr/>
          <p:nvPr/>
        </p:nvSpPr>
        <p:spPr>
          <a:xfrm>
            <a:off x="3078396" y="6407776"/>
            <a:ext cx="304800" cy="28333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black"/>
              </a:solidFill>
            </a:endParaRPr>
          </a:p>
        </p:txBody>
      </p:sp>
      <p:sp>
        <p:nvSpPr>
          <p:cNvPr id="11" name="Curved Left Arrow 10"/>
          <p:cNvSpPr/>
          <p:nvPr/>
        </p:nvSpPr>
        <p:spPr>
          <a:xfrm>
            <a:off x="3362614" y="6405586"/>
            <a:ext cx="330807" cy="2965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black"/>
              </a:solidFill>
            </a:endParaRPr>
          </a:p>
        </p:txBody>
      </p:sp>
      <p:sp>
        <p:nvSpPr>
          <p:cNvPr id="12" name="Rectangle 11"/>
          <p:cNvSpPr/>
          <p:nvPr/>
        </p:nvSpPr>
        <p:spPr>
          <a:xfrm>
            <a:off x="6705600" y="5235176"/>
            <a:ext cx="2765769" cy="2123658"/>
          </a:xfrm>
          <a:prstGeom prst="rect">
            <a:avLst/>
          </a:prstGeom>
        </p:spPr>
        <p:txBody>
          <a:bodyPr wrap="square">
            <a:spAutoFit/>
          </a:bodyPr>
          <a:lstStyle/>
          <a:p>
            <a:pPr algn="just"/>
            <a:r>
              <a:rPr lang="en-AU" sz="1200" b="1" dirty="0">
                <a:solidFill>
                  <a:srgbClr val="000000"/>
                </a:solidFill>
                <a:latin typeface="Exo" panose="02000503000000000000" pitchFamily="50" charset="0"/>
              </a:rPr>
              <a:t>“</a:t>
            </a:r>
            <a:r>
              <a:rPr lang="en-AU" sz="1600" b="1" dirty="0">
                <a:solidFill>
                  <a:prstClr val="white"/>
                </a:solidFill>
                <a:latin typeface="Exo" panose="02000503000000000000" pitchFamily="50" charset="0"/>
              </a:rPr>
              <a:t>A LOUD VOICE,</a:t>
            </a:r>
            <a:r>
              <a:rPr lang="en-AU" sz="1300" b="1" dirty="0">
                <a:solidFill>
                  <a:srgbClr val="000000"/>
                </a:solidFill>
                <a:latin typeface="Exo" panose="02000503000000000000" pitchFamily="50" charset="0"/>
              </a:rPr>
              <a:t> </a:t>
            </a:r>
            <a:r>
              <a:rPr lang="en-AU" sz="1400" b="1" dirty="0">
                <a:solidFill>
                  <a:srgbClr val="000000"/>
                </a:solidFill>
                <a:latin typeface="Exo" panose="02000503000000000000" pitchFamily="50" charset="0"/>
              </a:rPr>
              <a:t>“IF ANYONE WORSHIPS THE BEAST AND HIS IMAGE, AND RECEIVES </a:t>
            </a:r>
            <a:r>
              <a:rPr lang="en-AU" sz="1400" b="1" i="1" dirty="0">
                <a:solidFill>
                  <a:srgbClr val="000000"/>
                </a:solidFill>
                <a:latin typeface="Exo" panose="02000503000000000000" pitchFamily="50" charset="0"/>
              </a:rPr>
              <a:t>HIS</a:t>
            </a:r>
            <a:r>
              <a:rPr lang="en-AU" sz="1400" b="1" dirty="0">
                <a:solidFill>
                  <a:srgbClr val="000000"/>
                </a:solidFill>
                <a:latin typeface="Exo" panose="02000503000000000000" pitchFamily="50" charset="0"/>
              </a:rPr>
              <a:t> MARK ON HIS FOREHEAD OR ON HIS HAND, </a:t>
            </a:r>
            <a:r>
              <a:rPr lang="en-AU" sz="1400" b="1" baseline="30000" dirty="0">
                <a:solidFill>
                  <a:srgbClr val="000000"/>
                </a:solidFill>
                <a:latin typeface="Exo" panose="02000503000000000000" pitchFamily="50" charset="0"/>
              </a:rPr>
              <a:t>10 </a:t>
            </a:r>
            <a:r>
              <a:rPr lang="en-AU" sz="1400" b="1" dirty="0">
                <a:solidFill>
                  <a:srgbClr val="000000"/>
                </a:solidFill>
                <a:latin typeface="Exo" panose="02000503000000000000" pitchFamily="50" charset="0"/>
              </a:rPr>
              <a:t>HE HIMSELF SHALL ALSO DRINK OF THE WINE OF THE WRATH OF GOD,” </a:t>
            </a:r>
          </a:p>
          <a:p>
            <a:pPr algn="just"/>
            <a:endParaRPr lang="en-AU" sz="1200" b="1" dirty="0">
              <a:solidFill>
                <a:srgbClr val="000000"/>
              </a:solidFill>
              <a:latin typeface="Exo" panose="02000503000000000000" pitchFamily="50" charset="0"/>
            </a:endParaRPr>
          </a:p>
          <a:p>
            <a:pPr algn="just"/>
            <a:endParaRPr lang="en-AU" sz="1200" b="1" dirty="0">
              <a:solidFill>
                <a:srgbClr val="000000"/>
              </a:solidFill>
              <a:latin typeface="Exo" panose="02000503000000000000" pitchFamily="50" charset="0"/>
            </a:endParaRPr>
          </a:p>
          <a:p>
            <a:pPr algn="just"/>
            <a:endParaRPr lang="en-AU" sz="1200" b="1" baseline="30000" dirty="0">
              <a:solidFill>
                <a:srgbClr val="000000"/>
              </a:solidFill>
              <a:latin typeface="Exo" panose="02000503000000000000" pitchFamily="50" charset="0"/>
            </a:endParaRPr>
          </a:p>
        </p:txBody>
      </p:sp>
      <p:sp>
        <p:nvSpPr>
          <p:cNvPr id="13" name="Rectangle 12"/>
          <p:cNvSpPr/>
          <p:nvPr/>
        </p:nvSpPr>
        <p:spPr>
          <a:xfrm>
            <a:off x="9551813" y="3492210"/>
            <a:ext cx="2628525" cy="1692771"/>
          </a:xfrm>
          <a:prstGeom prst="rect">
            <a:avLst/>
          </a:prstGeom>
        </p:spPr>
        <p:txBody>
          <a:bodyPr wrap="square">
            <a:spAutoFit/>
          </a:bodyPr>
          <a:lstStyle/>
          <a:p>
            <a:pPr algn="just"/>
            <a:r>
              <a:rPr lang="en-AU" sz="1300" b="1" dirty="0">
                <a:solidFill>
                  <a:prstClr val="white"/>
                </a:solidFill>
                <a:latin typeface="Exo" panose="02000503000000000000" pitchFamily="50" charset="0"/>
              </a:rPr>
              <a:t>“AFTER THESE THINGS I SAW ANOTHER ANGEL COMING DOWN FROM HEAVEN, HAVING GREAT AUTHORITY, AND THE EARTH WAS ILLUMINATED WITH HIS GLORY. </a:t>
            </a:r>
            <a:r>
              <a:rPr lang="en-AU" sz="1300" b="1" baseline="30000" dirty="0">
                <a:solidFill>
                  <a:prstClr val="white"/>
                </a:solidFill>
                <a:latin typeface="Exo" panose="02000503000000000000" pitchFamily="50" charset="0"/>
              </a:rPr>
              <a:t>2 </a:t>
            </a:r>
            <a:r>
              <a:rPr lang="en-AU" sz="1300" b="1" dirty="0">
                <a:solidFill>
                  <a:prstClr val="white"/>
                </a:solidFill>
                <a:latin typeface="Exo" panose="02000503000000000000" pitchFamily="50" charset="0"/>
              </a:rPr>
              <a:t>AND HE CRIED MIGHTILY WITH A LOUD VOICE” </a:t>
            </a:r>
          </a:p>
          <a:p>
            <a:pPr algn="just"/>
            <a:endParaRPr lang="en-AU" sz="1300" b="1" dirty="0">
              <a:solidFill>
                <a:prstClr val="black"/>
              </a:solidFill>
              <a:latin typeface="Exo" panose="02000503000000000000" pitchFamily="50" charset="0"/>
            </a:endParaRPr>
          </a:p>
        </p:txBody>
      </p:sp>
      <p:sp>
        <p:nvSpPr>
          <p:cNvPr id="14" name="Rectangle 13"/>
          <p:cNvSpPr/>
          <p:nvPr/>
        </p:nvSpPr>
        <p:spPr>
          <a:xfrm>
            <a:off x="9563656" y="1212412"/>
            <a:ext cx="2552144" cy="1796257"/>
          </a:xfrm>
          <a:prstGeom prst="rect">
            <a:avLst/>
          </a:prstGeom>
        </p:spPr>
        <p:txBody>
          <a:bodyPr wrap="square">
            <a:spAutoFit/>
          </a:bodyPr>
          <a:lstStyle/>
          <a:p>
            <a:pPr algn="ctr"/>
            <a:r>
              <a:rPr lang="en-AU" b="1" dirty="0">
                <a:solidFill>
                  <a:prstClr val="white"/>
                </a:solidFill>
                <a:latin typeface="Exo" panose="02000503000000000000" pitchFamily="50" charset="0"/>
              </a:rPr>
              <a:t>LATTER RAIN</a:t>
            </a:r>
          </a:p>
          <a:p>
            <a:pPr algn="ctr"/>
            <a:r>
              <a:rPr lang="en-AU" b="1" dirty="0">
                <a:solidFill>
                  <a:prstClr val="white"/>
                </a:solidFill>
                <a:latin typeface="Exo" panose="02000503000000000000" pitchFamily="50" charset="0"/>
              </a:rPr>
              <a:t>AS THE SHOWERS</a:t>
            </a:r>
          </a:p>
          <a:p>
            <a:pPr algn="ctr"/>
            <a:r>
              <a:rPr lang="en-AU" b="1" dirty="0">
                <a:solidFill>
                  <a:prstClr val="white"/>
                </a:solidFill>
                <a:latin typeface="Exo" panose="02000503000000000000" pitchFamily="50" charset="0"/>
              </a:rPr>
              <a:t>LOYD CRY</a:t>
            </a:r>
          </a:p>
          <a:p>
            <a:pPr algn="ctr"/>
            <a:r>
              <a:rPr lang="en-AU" b="1" dirty="0">
                <a:solidFill>
                  <a:prstClr val="white"/>
                </a:solidFill>
                <a:latin typeface="Exo" panose="02000503000000000000" pitchFamily="50" charset="0"/>
              </a:rPr>
              <a:t>GLORIFICATION</a:t>
            </a:r>
          </a:p>
          <a:p>
            <a:pPr algn="ctr"/>
            <a:r>
              <a:rPr lang="en-AU" b="1" dirty="0">
                <a:solidFill>
                  <a:prstClr val="black"/>
                </a:solidFill>
                <a:latin typeface="Exo" panose="02000503000000000000" pitchFamily="50" charset="0"/>
              </a:rPr>
              <a:t>THE FALL OF BABYLON </a:t>
            </a:r>
          </a:p>
          <a:p>
            <a:pPr algn="ctr"/>
            <a:r>
              <a:rPr lang="en-AU" b="1" dirty="0">
                <a:solidFill>
                  <a:prstClr val="black"/>
                </a:solidFill>
                <a:latin typeface="Exo" panose="02000503000000000000" pitchFamily="50" charset="0"/>
              </a:rPr>
              <a:t>THE GREAT</a:t>
            </a:r>
          </a:p>
        </p:txBody>
      </p:sp>
      <p:sp>
        <p:nvSpPr>
          <p:cNvPr id="15" name="Rectangle 14"/>
          <p:cNvSpPr/>
          <p:nvPr/>
        </p:nvSpPr>
        <p:spPr>
          <a:xfrm>
            <a:off x="3657599" y="3838542"/>
            <a:ext cx="2625298" cy="1200329"/>
          </a:xfrm>
          <a:prstGeom prst="rect">
            <a:avLst/>
          </a:prstGeom>
        </p:spPr>
        <p:txBody>
          <a:bodyPr wrap="square">
            <a:spAutoFit/>
          </a:bodyPr>
          <a:lstStyle/>
          <a:p>
            <a:pPr algn="ctr"/>
            <a:r>
              <a:rPr lang="en-AU" b="1" dirty="0">
                <a:solidFill>
                  <a:prstClr val="white"/>
                </a:solidFill>
                <a:latin typeface="Exo" panose="02000503000000000000" pitchFamily="50" charset="0"/>
              </a:rPr>
              <a:t>EARLY (FORMER) RAIN </a:t>
            </a:r>
          </a:p>
          <a:p>
            <a:pPr algn="ctr"/>
            <a:r>
              <a:rPr lang="en-AU" b="1" dirty="0">
                <a:solidFill>
                  <a:prstClr val="white"/>
                </a:solidFill>
                <a:latin typeface="Exo" panose="02000503000000000000" pitchFamily="50" charset="0"/>
              </a:rPr>
              <a:t>THE SMALL RAIN</a:t>
            </a:r>
          </a:p>
          <a:p>
            <a:pPr algn="ctr"/>
            <a:r>
              <a:rPr lang="en-AU" b="1" dirty="0">
                <a:solidFill>
                  <a:srgbClr val="FFC000">
                    <a:lumMod val="20000"/>
                    <a:lumOff val="80000"/>
                  </a:srgbClr>
                </a:solidFill>
                <a:latin typeface="Exo" panose="02000503000000000000" pitchFamily="50" charset="0"/>
              </a:rPr>
              <a:t>MIDNIGHT CRY</a:t>
            </a:r>
          </a:p>
          <a:p>
            <a:r>
              <a:rPr lang="en-AU" b="1" dirty="0">
                <a:solidFill>
                  <a:prstClr val="white"/>
                </a:solidFill>
                <a:latin typeface="Exo" panose="02000503000000000000" pitchFamily="50" charset="0"/>
              </a:rPr>
              <a:t>          JUSTIFICATION </a:t>
            </a:r>
            <a:endParaRPr lang="en-AU" dirty="0">
              <a:solidFill>
                <a:prstClr val="white"/>
              </a:solidFill>
            </a:endParaRPr>
          </a:p>
        </p:txBody>
      </p:sp>
      <p:sp>
        <p:nvSpPr>
          <p:cNvPr id="16" name="Rectangle 15"/>
          <p:cNvSpPr/>
          <p:nvPr/>
        </p:nvSpPr>
        <p:spPr>
          <a:xfrm>
            <a:off x="6553200" y="2136633"/>
            <a:ext cx="3067219" cy="584775"/>
          </a:xfrm>
          <a:prstGeom prst="rect">
            <a:avLst/>
          </a:prstGeom>
        </p:spPr>
        <p:txBody>
          <a:bodyPr wrap="square">
            <a:spAutoFit/>
          </a:bodyPr>
          <a:lstStyle/>
          <a:p>
            <a:pPr algn="ctr"/>
            <a:r>
              <a:rPr lang="en-AU" sz="1600" b="1" dirty="0">
                <a:solidFill>
                  <a:prstClr val="white"/>
                </a:solidFill>
                <a:latin typeface="Exo" panose="02000503000000000000" pitchFamily="50" charset="0"/>
              </a:rPr>
              <a:t>EARLY RAIN      LATTER RAIN</a:t>
            </a:r>
          </a:p>
          <a:p>
            <a:pPr algn="ctr"/>
            <a:r>
              <a:rPr lang="en-AU" sz="1600" b="1" dirty="0">
                <a:solidFill>
                  <a:prstClr val="white"/>
                </a:solidFill>
                <a:latin typeface="Exo" panose="02000503000000000000" pitchFamily="50" charset="0"/>
              </a:rPr>
              <a:t>SANCTIFICATION</a:t>
            </a:r>
          </a:p>
        </p:txBody>
      </p:sp>
      <p:sp>
        <p:nvSpPr>
          <p:cNvPr id="17" name="Rectangle 16"/>
          <p:cNvSpPr/>
          <p:nvPr/>
        </p:nvSpPr>
        <p:spPr>
          <a:xfrm>
            <a:off x="3914072" y="5334000"/>
            <a:ext cx="2517827" cy="369332"/>
          </a:xfrm>
          <a:prstGeom prst="rect">
            <a:avLst/>
          </a:prstGeom>
        </p:spPr>
        <p:txBody>
          <a:bodyPr wrap="square">
            <a:spAutoFit/>
          </a:bodyPr>
          <a:lstStyle/>
          <a:p>
            <a:r>
              <a:rPr lang="en-AU" b="1" dirty="0">
                <a:solidFill>
                  <a:prstClr val="black"/>
                </a:solidFill>
                <a:latin typeface="Exo" panose="02000503000000000000" pitchFamily="50" charset="0"/>
              </a:rPr>
              <a:t>BABYLON IS FALLEN</a:t>
            </a:r>
            <a:endParaRPr lang="en-AU" dirty="0">
              <a:solidFill>
                <a:prstClr val="black"/>
              </a:solidFill>
            </a:endParaRPr>
          </a:p>
        </p:txBody>
      </p:sp>
      <p:sp>
        <p:nvSpPr>
          <p:cNvPr id="18" name="Rectangle 17"/>
          <p:cNvSpPr/>
          <p:nvPr/>
        </p:nvSpPr>
        <p:spPr>
          <a:xfrm>
            <a:off x="362943" y="4998751"/>
            <a:ext cx="2837456" cy="923330"/>
          </a:xfrm>
          <a:prstGeom prst="rect">
            <a:avLst/>
          </a:prstGeom>
        </p:spPr>
        <p:txBody>
          <a:bodyPr wrap="square">
            <a:spAutoFit/>
          </a:bodyPr>
          <a:lstStyle/>
          <a:p>
            <a:pPr algn="ctr"/>
            <a:r>
              <a:rPr lang="en-AU" sz="1600" b="1" dirty="0">
                <a:solidFill>
                  <a:prstClr val="black"/>
                </a:solidFill>
                <a:latin typeface="Exo" panose="02000503000000000000" pitchFamily="50" charset="0"/>
              </a:rPr>
              <a:t> </a:t>
            </a:r>
            <a:r>
              <a:rPr lang="en-AU" b="1" dirty="0">
                <a:solidFill>
                  <a:prstClr val="white"/>
                </a:solidFill>
                <a:latin typeface="Exo" panose="02000503000000000000" pitchFamily="50" charset="0"/>
              </a:rPr>
              <a:t>HOLY SPIRIT AS </a:t>
            </a:r>
          </a:p>
          <a:p>
            <a:pPr algn="ctr"/>
            <a:r>
              <a:rPr lang="en-AU" b="1" dirty="0">
                <a:solidFill>
                  <a:prstClr val="white"/>
                </a:solidFill>
                <a:latin typeface="Exo" panose="02000503000000000000" pitchFamily="50" charset="0"/>
              </a:rPr>
              <a:t>DEW AND RAIN</a:t>
            </a:r>
          </a:p>
          <a:p>
            <a:pPr algn="ctr"/>
            <a:endParaRPr lang="en-AU" dirty="0">
              <a:solidFill>
                <a:prstClr val="white"/>
              </a:solidFill>
            </a:endParaRPr>
          </a:p>
        </p:txBody>
      </p:sp>
      <p:sp>
        <p:nvSpPr>
          <p:cNvPr id="19" name="Rectangle 18"/>
          <p:cNvSpPr/>
          <p:nvPr/>
        </p:nvSpPr>
        <p:spPr>
          <a:xfrm>
            <a:off x="3581400" y="3373845"/>
            <a:ext cx="3070571" cy="369332"/>
          </a:xfrm>
          <a:prstGeom prst="rect">
            <a:avLst/>
          </a:prstGeom>
        </p:spPr>
        <p:txBody>
          <a:bodyPr wrap="square">
            <a:spAutoFit/>
          </a:bodyPr>
          <a:lstStyle/>
          <a:p>
            <a:r>
              <a:rPr lang="en-AU" b="1" dirty="0">
                <a:solidFill>
                  <a:srgbClr val="FFC000">
                    <a:lumMod val="20000"/>
                    <a:lumOff val="80000"/>
                  </a:srgbClr>
                </a:solidFill>
                <a:latin typeface="Exo" panose="02000503000000000000" pitchFamily="50" charset="0"/>
              </a:rPr>
              <a:t>SECOND ANGELS MESSAGE </a:t>
            </a:r>
            <a:endParaRPr lang="en-AU" dirty="0">
              <a:solidFill>
                <a:srgbClr val="FFC000">
                  <a:lumMod val="20000"/>
                  <a:lumOff val="80000"/>
                </a:srgbClr>
              </a:solidFill>
            </a:endParaRPr>
          </a:p>
        </p:txBody>
      </p:sp>
      <p:sp>
        <p:nvSpPr>
          <p:cNvPr id="20" name="Rectangle 19"/>
          <p:cNvSpPr/>
          <p:nvPr/>
        </p:nvSpPr>
        <p:spPr>
          <a:xfrm>
            <a:off x="6747569" y="1551927"/>
            <a:ext cx="2723801" cy="369332"/>
          </a:xfrm>
          <a:prstGeom prst="rect">
            <a:avLst/>
          </a:prstGeom>
        </p:spPr>
        <p:txBody>
          <a:bodyPr wrap="square">
            <a:spAutoFit/>
          </a:bodyPr>
          <a:lstStyle/>
          <a:p>
            <a:r>
              <a:rPr lang="en-AU" b="1" dirty="0">
                <a:solidFill>
                  <a:srgbClr val="FFC000">
                    <a:lumMod val="20000"/>
                    <a:lumOff val="80000"/>
                  </a:srgbClr>
                </a:solidFill>
                <a:latin typeface="Exo" panose="02000503000000000000" pitchFamily="50" charset="0"/>
              </a:rPr>
              <a:t>THIRD ANGELS MESSAGE </a:t>
            </a:r>
            <a:endParaRPr lang="en-AU" dirty="0">
              <a:solidFill>
                <a:srgbClr val="FFC000">
                  <a:lumMod val="20000"/>
                  <a:lumOff val="80000"/>
                </a:srgbClr>
              </a:solidFill>
            </a:endParaRPr>
          </a:p>
        </p:txBody>
      </p:sp>
      <p:sp>
        <p:nvSpPr>
          <p:cNvPr id="21" name="Rectangle 20"/>
          <p:cNvSpPr/>
          <p:nvPr/>
        </p:nvSpPr>
        <p:spPr>
          <a:xfrm>
            <a:off x="9536661" y="873858"/>
            <a:ext cx="2731538" cy="338554"/>
          </a:xfrm>
          <a:prstGeom prst="rect">
            <a:avLst/>
          </a:prstGeom>
        </p:spPr>
        <p:txBody>
          <a:bodyPr wrap="square">
            <a:spAutoFit/>
          </a:bodyPr>
          <a:lstStyle/>
          <a:p>
            <a:r>
              <a:rPr lang="en-AU" sz="1600" b="1" dirty="0">
                <a:solidFill>
                  <a:prstClr val="black"/>
                </a:solidFill>
                <a:latin typeface="Exo" panose="02000503000000000000" pitchFamily="50" charset="0"/>
              </a:rPr>
              <a:t> </a:t>
            </a:r>
            <a:r>
              <a:rPr lang="en-AU" sz="1600" b="1" dirty="0">
                <a:solidFill>
                  <a:srgbClr val="FFC000">
                    <a:lumMod val="20000"/>
                    <a:lumOff val="80000"/>
                  </a:srgbClr>
                </a:solidFill>
                <a:latin typeface="Exo" panose="02000503000000000000" pitchFamily="50" charset="0"/>
              </a:rPr>
              <a:t>ANGEL OF REVELATION 18</a:t>
            </a:r>
            <a:endParaRPr lang="en-AU" sz="1600" dirty="0">
              <a:solidFill>
                <a:srgbClr val="FFC000">
                  <a:lumMod val="20000"/>
                  <a:lumOff val="80000"/>
                </a:srgbClr>
              </a:solidFill>
            </a:endParaRPr>
          </a:p>
        </p:txBody>
      </p:sp>
      <p:sp>
        <p:nvSpPr>
          <p:cNvPr id="22" name="Curved Right Arrow 21"/>
          <p:cNvSpPr/>
          <p:nvPr/>
        </p:nvSpPr>
        <p:spPr>
          <a:xfrm>
            <a:off x="9144000" y="1856904"/>
            <a:ext cx="395974" cy="2648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black"/>
              </a:solidFill>
            </a:endParaRPr>
          </a:p>
        </p:txBody>
      </p:sp>
      <p:sp>
        <p:nvSpPr>
          <p:cNvPr id="23" name="Curved Left Arrow 22"/>
          <p:cNvSpPr/>
          <p:nvPr/>
        </p:nvSpPr>
        <p:spPr>
          <a:xfrm>
            <a:off x="9566839" y="1856904"/>
            <a:ext cx="415362" cy="264865"/>
          </a:xfrm>
          <a:prstGeom prst="curvedLef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black"/>
              </a:solidFill>
            </a:endParaRPr>
          </a:p>
        </p:txBody>
      </p:sp>
      <p:sp>
        <p:nvSpPr>
          <p:cNvPr id="4" name="Rectangle 3"/>
          <p:cNvSpPr/>
          <p:nvPr/>
        </p:nvSpPr>
        <p:spPr>
          <a:xfrm>
            <a:off x="1026695" y="5565729"/>
            <a:ext cx="2215408" cy="369332"/>
          </a:xfrm>
          <a:prstGeom prst="rect">
            <a:avLst/>
          </a:prstGeom>
        </p:spPr>
        <p:txBody>
          <a:bodyPr wrap="square">
            <a:spAutoFit/>
          </a:bodyPr>
          <a:lstStyle/>
          <a:p>
            <a:r>
              <a:rPr lang="en-AU" b="1" dirty="0">
                <a:solidFill>
                  <a:prstClr val="white"/>
                </a:solidFill>
                <a:latin typeface="Exo" panose="02000503000000000000" pitchFamily="50" charset="0"/>
              </a:rPr>
              <a:t>JUSTIFICATION</a:t>
            </a:r>
            <a:endParaRPr lang="en-AU" dirty="0">
              <a:solidFill>
                <a:prstClr val="black"/>
              </a:solidFill>
            </a:endParaRPr>
          </a:p>
        </p:txBody>
      </p:sp>
      <p:sp>
        <p:nvSpPr>
          <p:cNvPr id="24" name="Rectangle 23"/>
          <p:cNvSpPr/>
          <p:nvPr/>
        </p:nvSpPr>
        <p:spPr>
          <a:xfrm>
            <a:off x="-103014" y="5836033"/>
            <a:ext cx="3821658" cy="584775"/>
          </a:xfrm>
          <a:prstGeom prst="rect">
            <a:avLst/>
          </a:prstGeom>
        </p:spPr>
        <p:txBody>
          <a:bodyPr wrap="square">
            <a:spAutoFit/>
          </a:bodyPr>
          <a:lstStyle/>
          <a:p>
            <a:pPr algn="ctr"/>
            <a:r>
              <a:rPr lang="en-AU" sz="1600" b="1" dirty="0">
                <a:solidFill>
                  <a:prstClr val="white"/>
                </a:solidFill>
                <a:latin typeface="Exo" panose="02000503000000000000" pitchFamily="50" charset="0"/>
              </a:rPr>
              <a:t>“HAVING </a:t>
            </a:r>
          </a:p>
          <a:p>
            <a:pPr algn="ctr"/>
            <a:r>
              <a:rPr lang="en-AU" sz="1600" b="1" dirty="0">
                <a:solidFill>
                  <a:prstClr val="white"/>
                </a:solidFill>
                <a:latin typeface="Exo" panose="02000503000000000000" pitchFamily="50" charset="0"/>
              </a:rPr>
              <a:t>THE EVERLASTING GOSPEL”</a:t>
            </a:r>
            <a:endParaRPr lang="en-AU" sz="1600" dirty="0">
              <a:solidFill>
                <a:prstClr val="white"/>
              </a:solidFill>
            </a:endParaRPr>
          </a:p>
        </p:txBody>
      </p:sp>
      <p:sp>
        <p:nvSpPr>
          <p:cNvPr id="25" name="Rectangle 24"/>
          <p:cNvSpPr/>
          <p:nvPr/>
        </p:nvSpPr>
        <p:spPr>
          <a:xfrm>
            <a:off x="425116" y="6271137"/>
            <a:ext cx="2808676" cy="584775"/>
          </a:xfrm>
          <a:prstGeom prst="rect">
            <a:avLst/>
          </a:prstGeom>
        </p:spPr>
        <p:txBody>
          <a:bodyPr wrap="square">
            <a:spAutoFit/>
          </a:bodyPr>
          <a:lstStyle/>
          <a:p>
            <a:pPr algn="ctr"/>
            <a:r>
              <a:rPr lang="en-AU" sz="1400" b="1" dirty="0">
                <a:solidFill>
                  <a:prstClr val="white"/>
                </a:solidFill>
                <a:latin typeface="Exo" panose="02000503000000000000" pitchFamily="50" charset="0"/>
              </a:rPr>
              <a:t>“</a:t>
            </a:r>
            <a:r>
              <a:rPr lang="en-AU" sz="1600" b="1" dirty="0">
                <a:solidFill>
                  <a:prstClr val="white"/>
                </a:solidFill>
                <a:latin typeface="Exo" panose="02000503000000000000" pitchFamily="50" charset="0"/>
              </a:rPr>
              <a:t>FEAR GOD </a:t>
            </a:r>
          </a:p>
          <a:p>
            <a:pPr algn="ctr"/>
            <a:r>
              <a:rPr lang="en-AU" sz="1600" b="1" dirty="0">
                <a:solidFill>
                  <a:prstClr val="white"/>
                </a:solidFill>
                <a:latin typeface="Exo" panose="02000503000000000000" pitchFamily="50" charset="0"/>
              </a:rPr>
              <a:t>AND GIVE GLORY TO HIM</a:t>
            </a:r>
            <a:endParaRPr lang="en-AU" sz="1600" dirty="0">
              <a:solidFill>
                <a:prstClr val="white"/>
              </a:solidFill>
            </a:endParaRPr>
          </a:p>
        </p:txBody>
      </p:sp>
      <p:sp>
        <p:nvSpPr>
          <p:cNvPr id="26" name="Rectangle 25"/>
          <p:cNvSpPr/>
          <p:nvPr/>
        </p:nvSpPr>
        <p:spPr>
          <a:xfrm>
            <a:off x="228600" y="4483603"/>
            <a:ext cx="3013503" cy="369332"/>
          </a:xfrm>
          <a:prstGeom prst="rect">
            <a:avLst/>
          </a:prstGeom>
        </p:spPr>
        <p:txBody>
          <a:bodyPr wrap="square">
            <a:spAutoFit/>
          </a:bodyPr>
          <a:lstStyle/>
          <a:p>
            <a:pPr algn="ctr"/>
            <a:r>
              <a:rPr lang="en-AU" b="1" dirty="0">
                <a:solidFill>
                  <a:srgbClr val="FFC000">
                    <a:lumMod val="20000"/>
                    <a:lumOff val="80000"/>
                  </a:srgbClr>
                </a:solidFill>
                <a:latin typeface="Exo" panose="02000503000000000000" pitchFamily="50" charset="0"/>
              </a:rPr>
              <a:t> FIRST ANGELS MESSAGE </a:t>
            </a:r>
          </a:p>
        </p:txBody>
      </p:sp>
      <p:sp>
        <p:nvSpPr>
          <p:cNvPr id="27" name="Rectangle 26"/>
          <p:cNvSpPr/>
          <p:nvPr/>
        </p:nvSpPr>
        <p:spPr>
          <a:xfrm>
            <a:off x="4190999" y="3657599"/>
            <a:ext cx="2240901" cy="307777"/>
          </a:xfrm>
          <a:prstGeom prst="rect">
            <a:avLst/>
          </a:prstGeom>
        </p:spPr>
        <p:txBody>
          <a:bodyPr wrap="square">
            <a:spAutoFit/>
          </a:bodyPr>
          <a:lstStyle/>
          <a:p>
            <a:pPr algn="just"/>
            <a:r>
              <a:rPr lang="en-AU" sz="1400" b="1" dirty="0">
                <a:solidFill>
                  <a:srgbClr val="FFC000">
                    <a:lumMod val="20000"/>
                    <a:lumOff val="80000"/>
                  </a:srgbClr>
                </a:solidFill>
                <a:latin typeface="Exo" panose="02000503000000000000" pitchFamily="50" charset="0"/>
              </a:rPr>
              <a:t>REVELATION 14:8</a:t>
            </a:r>
          </a:p>
        </p:txBody>
      </p:sp>
      <p:sp>
        <p:nvSpPr>
          <p:cNvPr id="28" name="Rectangle 27"/>
          <p:cNvSpPr/>
          <p:nvPr/>
        </p:nvSpPr>
        <p:spPr>
          <a:xfrm>
            <a:off x="6747569" y="3743177"/>
            <a:ext cx="2721378" cy="1184940"/>
          </a:xfrm>
          <a:prstGeom prst="rect">
            <a:avLst/>
          </a:prstGeom>
        </p:spPr>
        <p:txBody>
          <a:bodyPr wrap="square">
            <a:spAutoFit/>
          </a:bodyPr>
          <a:lstStyle/>
          <a:p>
            <a:pPr algn="just"/>
            <a:r>
              <a:rPr lang="en-AU" sz="1500" b="1" dirty="0">
                <a:solidFill>
                  <a:prstClr val="white"/>
                </a:solidFill>
                <a:latin typeface="Exo" panose="02000503000000000000" pitchFamily="50" charset="0"/>
              </a:rPr>
              <a:t>“</a:t>
            </a:r>
            <a:r>
              <a:rPr lang="en-AU" sz="1400" b="1" dirty="0">
                <a:solidFill>
                  <a:prstClr val="white"/>
                </a:solidFill>
                <a:latin typeface="Exo" panose="02000503000000000000" pitchFamily="50" charset="0"/>
              </a:rPr>
              <a:t>HERE IS THE PATIENCE OF THE SAINTS; HERE ARE THOSE WHO KEEP THE COMMANDMENTS OF GOD AND THE FAITH OF JESUS.”</a:t>
            </a:r>
          </a:p>
        </p:txBody>
      </p:sp>
      <p:sp>
        <p:nvSpPr>
          <p:cNvPr id="29" name="Rectangle 28"/>
          <p:cNvSpPr/>
          <p:nvPr/>
        </p:nvSpPr>
        <p:spPr>
          <a:xfrm>
            <a:off x="7261572" y="3369556"/>
            <a:ext cx="1817512" cy="369332"/>
          </a:xfrm>
          <a:prstGeom prst="rect">
            <a:avLst/>
          </a:prstGeom>
        </p:spPr>
        <p:txBody>
          <a:bodyPr wrap="square">
            <a:spAutoFit/>
          </a:bodyPr>
          <a:lstStyle/>
          <a:p>
            <a:r>
              <a:rPr lang="en-AU" b="1" dirty="0">
                <a:solidFill>
                  <a:prstClr val="white"/>
                </a:solidFill>
                <a:latin typeface="Exo" panose="02000503000000000000" pitchFamily="50" charset="0"/>
              </a:rPr>
              <a:t>A LOUD VOICE</a:t>
            </a:r>
            <a:endParaRPr lang="en-AU" dirty="0">
              <a:solidFill>
                <a:prstClr val="white"/>
              </a:solidFill>
            </a:endParaRPr>
          </a:p>
        </p:txBody>
      </p:sp>
      <p:sp>
        <p:nvSpPr>
          <p:cNvPr id="30" name="Rectangle 29"/>
          <p:cNvSpPr/>
          <p:nvPr/>
        </p:nvSpPr>
        <p:spPr>
          <a:xfrm>
            <a:off x="9563655" y="5077259"/>
            <a:ext cx="2547899" cy="1692771"/>
          </a:xfrm>
          <a:prstGeom prst="rect">
            <a:avLst/>
          </a:prstGeom>
        </p:spPr>
        <p:txBody>
          <a:bodyPr wrap="square">
            <a:spAutoFit/>
          </a:bodyPr>
          <a:lstStyle/>
          <a:p>
            <a:pPr algn="just"/>
            <a:r>
              <a:rPr lang="en-AU" sz="1200" b="1" dirty="0">
                <a:solidFill>
                  <a:prstClr val="black"/>
                </a:solidFill>
                <a:latin typeface="Exo" panose="02000503000000000000" pitchFamily="50" charset="0"/>
              </a:rPr>
              <a:t>“</a:t>
            </a:r>
            <a:r>
              <a:rPr lang="en-AU" sz="1400" b="1" dirty="0">
                <a:solidFill>
                  <a:prstClr val="black"/>
                </a:solidFill>
                <a:latin typeface="Exo" panose="02000503000000000000" pitchFamily="50" charset="0"/>
              </a:rPr>
              <a:t>BABYLON THE GREAT IS FALLEN, IS FALLEN, AND HAS BECOME A DWELLING PLACE OF DEMONS, A PRISON FOR EVERY FOUL SPIRIT, AND A CAGE FOR EVERY UNCLEAN AND HATED BIRD! </a:t>
            </a:r>
            <a:r>
              <a:rPr lang="en-AU" b="1" dirty="0">
                <a:solidFill>
                  <a:prstClr val="black"/>
                </a:solidFill>
                <a:latin typeface="Exo" panose="02000503000000000000" pitchFamily="50" charset="0"/>
              </a:rPr>
              <a:t>...”</a:t>
            </a:r>
          </a:p>
        </p:txBody>
      </p:sp>
      <p:sp>
        <p:nvSpPr>
          <p:cNvPr id="31" name="Rectangle 30"/>
          <p:cNvSpPr/>
          <p:nvPr/>
        </p:nvSpPr>
        <p:spPr>
          <a:xfrm>
            <a:off x="9688685" y="2992164"/>
            <a:ext cx="2408787" cy="584775"/>
          </a:xfrm>
          <a:prstGeom prst="rect">
            <a:avLst/>
          </a:prstGeom>
        </p:spPr>
        <p:txBody>
          <a:bodyPr wrap="square">
            <a:spAutoFit/>
          </a:bodyPr>
          <a:lstStyle/>
          <a:p>
            <a:pPr algn="ctr"/>
            <a:r>
              <a:rPr lang="en-AU" sz="1600" b="1" dirty="0">
                <a:solidFill>
                  <a:prstClr val="white"/>
                </a:solidFill>
                <a:latin typeface="Exo" panose="02000503000000000000" pitchFamily="50" charset="0"/>
              </a:rPr>
              <a:t>CRIED MIGHTILY</a:t>
            </a:r>
          </a:p>
          <a:p>
            <a:pPr algn="ctr"/>
            <a:r>
              <a:rPr lang="en-AU" sz="1600" b="1" dirty="0">
                <a:solidFill>
                  <a:prstClr val="white"/>
                </a:solidFill>
                <a:latin typeface="Exo" panose="02000503000000000000" pitchFamily="50" charset="0"/>
              </a:rPr>
              <a:t> WITH A LOUD VOICE</a:t>
            </a:r>
            <a:endParaRPr lang="en-AU" sz="1600" dirty="0">
              <a:solidFill>
                <a:prstClr val="black"/>
              </a:solidFill>
            </a:endParaRPr>
          </a:p>
        </p:txBody>
      </p:sp>
      <p:sp>
        <p:nvSpPr>
          <p:cNvPr id="10" name="Left-Right Arrow 9"/>
          <p:cNvSpPr/>
          <p:nvPr/>
        </p:nvSpPr>
        <p:spPr>
          <a:xfrm>
            <a:off x="7924800" y="2228318"/>
            <a:ext cx="245528" cy="133882"/>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2" name="Rectangle 31"/>
          <p:cNvSpPr/>
          <p:nvPr/>
        </p:nvSpPr>
        <p:spPr>
          <a:xfrm>
            <a:off x="6705600" y="1828800"/>
            <a:ext cx="2586555" cy="338554"/>
          </a:xfrm>
          <a:prstGeom prst="rect">
            <a:avLst/>
          </a:prstGeom>
        </p:spPr>
        <p:txBody>
          <a:bodyPr wrap="square">
            <a:spAutoFit/>
          </a:bodyPr>
          <a:lstStyle/>
          <a:p>
            <a:pPr algn="ctr"/>
            <a:r>
              <a:rPr lang="en-AU" sz="1600" b="1" dirty="0">
                <a:solidFill>
                  <a:srgbClr val="FFC000">
                    <a:lumMod val="20000"/>
                    <a:lumOff val="80000"/>
                  </a:srgbClr>
                </a:solidFill>
                <a:latin typeface="Exo" panose="02000503000000000000" pitchFamily="50" charset="0"/>
              </a:rPr>
              <a:t>REVELATION 14: 9 -12</a:t>
            </a:r>
          </a:p>
        </p:txBody>
      </p:sp>
      <p:sp>
        <p:nvSpPr>
          <p:cNvPr id="33" name="Rectangle 32"/>
          <p:cNvSpPr/>
          <p:nvPr/>
        </p:nvSpPr>
        <p:spPr>
          <a:xfrm>
            <a:off x="9704998" y="1036100"/>
            <a:ext cx="2442266" cy="338554"/>
          </a:xfrm>
          <a:prstGeom prst="rect">
            <a:avLst/>
          </a:prstGeom>
        </p:spPr>
        <p:txBody>
          <a:bodyPr wrap="square">
            <a:spAutoFit/>
          </a:bodyPr>
          <a:lstStyle/>
          <a:p>
            <a:pPr algn="ctr"/>
            <a:r>
              <a:rPr lang="en-AU" sz="1600" b="1" dirty="0">
                <a:solidFill>
                  <a:srgbClr val="FFC000">
                    <a:lumMod val="20000"/>
                    <a:lumOff val="80000"/>
                  </a:srgbClr>
                </a:solidFill>
                <a:latin typeface="Exo" panose="02000503000000000000" pitchFamily="50" charset="0"/>
              </a:rPr>
              <a:t>REVELATION 18: 4-8</a:t>
            </a:r>
            <a:endParaRPr lang="en-AU" sz="1600" dirty="0">
              <a:solidFill>
                <a:srgbClr val="FFC000">
                  <a:lumMod val="20000"/>
                  <a:lumOff val="80000"/>
                </a:srgbClr>
              </a:solidFill>
            </a:endParaRPr>
          </a:p>
        </p:txBody>
      </p:sp>
      <p:pic>
        <p:nvPicPr>
          <p:cNvPr id="34" name="Picture 33"/>
          <p:cNvPicPr>
            <a:picLocks noChangeAspect="1"/>
          </p:cNvPicPr>
          <p:nvPr/>
        </p:nvPicPr>
        <p:blipFill>
          <a:blip r:embed="rId5"/>
          <a:stretch>
            <a:fillRect/>
          </a:stretch>
        </p:blipFill>
        <p:spPr>
          <a:xfrm>
            <a:off x="2907431" y="3657599"/>
            <a:ext cx="425971" cy="651840"/>
          </a:xfrm>
          <a:prstGeom prst="rect">
            <a:avLst/>
          </a:prstGeom>
        </p:spPr>
      </p:pic>
    </p:spTree>
    <p:extLst>
      <p:ext uri="{BB962C8B-B14F-4D97-AF65-F5344CB8AC3E}">
        <p14:creationId xmlns:p14="http://schemas.microsoft.com/office/powerpoint/2010/main" val="131827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42740" y="3249152"/>
            <a:ext cx="4706520" cy="359695"/>
          </a:xfrm>
          <a:prstGeom prst="rect">
            <a:avLst/>
          </a:prstGeom>
        </p:spPr>
      </p:pic>
      <p:sp>
        <p:nvSpPr>
          <p:cNvPr id="7" name="Rectangle 6"/>
          <p:cNvSpPr/>
          <p:nvPr/>
        </p:nvSpPr>
        <p:spPr>
          <a:xfrm>
            <a:off x="120317" y="112295"/>
            <a:ext cx="11927304" cy="1446550"/>
          </a:xfrm>
          <a:prstGeom prst="rect">
            <a:avLst/>
          </a:prstGeom>
        </p:spPr>
        <p:txBody>
          <a:bodyPr wrap="square">
            <a:spAutoFit/>
          </a:bodyPr>
          <a:lstStyle/>
          <a:p>
            <a:pPr algn="ctr"/>
            <a:r>
              <a:rPr lang="en-AU" sz="4400" b="1" dirty="0" smtClean="0">
                <a:solidFill>
                  <a:prstClr val="white"/>
                </a:solidFill>
                <a:latin typeface="Arial" panose="020B0604020202020204" pitchFamily="34" charset="0"/>
                <a:cs typeface="Arial" panose="020B0604020202020204" pitchFamily="34" charset="0"/>
              </a:rPr>
              <a:t>REVIVAL OF THRUE GODLINESS </a:t>
            </a:r>
          </a:p>
          <a:p>
            <a:pPr algn="ctr"/>
            <a:r>
              <a:rPr lang="en-AU" sz="4400" b="1" dirty="0" smtClean="0">
                <a:solidFill>
                  <a:prstClr val="white"/>
                </a:solidFill>
                <a:latin typeface="Arial" panose="020B0604020202020204" pitchFamily="34" charset="0"/>
                <a:cs typeface="Arial" panose="020B0604020202020204" pitchFamily="34" charset="0"/>
              </a:rPr>
              <a:t>AMONG US</a:t>
            </a:r>
            <a:endParaRPr lang="en-AU" sz="4400" b="1" dirty="0">
              <a:solidFill>
                <a:prstClr val="white"/>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473243" y="1796716"/>
            <a:ext cx="3617494" cy="4211054"/>
          </a:xfrm>
          <a:prstGeom prst="rect">
            <a:avLst/>
          </a:prstGeom>
        </p:spPr>
      </p:pic>
      <p:pic>
        <p:nvPicPr>
          <p:cNvPr id="9" name="Picture 8"/>
          <p:cNvPicPr>
            <a:picLocks noChangeAspect="1"/>
          </p:cNvPicPr>
          <p:nvPr/>
        </p:nvPicPr>
        <p:blipFill>
          <a:blip r:embed="rId4"/>
          <a:stretch>
            <a:fillRect/>
          </a:stretch>
        </p:blipFill>
        <p:spPr>
          <a:xfrm>
            <a:off x="7736060" y="1796716"/>
            <a:ext cx="3768087" cy="4211053"/>
          </a:xfrm>
          <a:prstGeom prst="rect">
            <a:avLst/>
          </a:prstGeom>
        </p:spPr>
      </p:pic>
      <p:pic>
        <p:nvPicPr>
          <p:cNvPr id="10" name="Picture 9"/>
          <p:cNvPicPr>
            <a:picLocks noChangeAspect="1"/>
          </p:cNvPicPr>
          <p:nvPr/>
        </p:nvPicPr>
        <p:blipFill>
          <a:blip r:embed="rId5"/>
          <a:stretch>
            <a:fillRect/>
          </a:stretch>
        </p:blipFill>
        <p:spPr>
          <a:xfrm>
            <a:off x="4681173" y="2181728"/>
            <a:ext cx="2446336" cy="3521242"/>
          </a:xfrm>
          <a:prstGeom prst="rect">
            <a:avLst/>
          </a:prstGeom>
        </p:spPr>
      </p:pic>
    </p:spTree>
    <p:extLst>
      <p:ext uri="{BB962C8B-B14F-4D97-AF65-F5344CB8AC3E}">
        <p14:creationId xmlns:p14="http://schemas.microsoft.com/office/powerpoint/2010/main" val="1181074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1401" y="1676400"/>
            <a:ext cx="8534399" cy="5109091"/>
          </a:xfrm>
          <a:prstGeom prst="rect">
            <a:avLst/>
          </a:prstGeom>
        </p:spPr>
        <p:txBody>
          <a:bodyPr wrap="square">
            <a:spAutoFit/>
          </a:bodyPr>
          <a:lstStyle/>
          <a:p>
            <a:pPr algn="just"/>
            <a:r>
              <a:rPr lang="en-AU" sz="1700" b="1" dirty="0">
                <a:solidFill>
                  <a:srgbClr val="FFC000">
                    <a:lumMod val="20000"/>
                    <a:lumOff val="80000"/>
                  </a:srgbClr>
                </a:solidFill>
              </a:rPr>
              <a:t>“</a:t>
            </a:r>
            <a:r>
              <a:rPr lang="en-AU" sz="2000" b="1" u="sng" dirty="0">
                <a:solidFill>
                  <a:srgbClr val="FFC000">
                    <a:lumMod val="20000"/>
                    <a:lumOff val="80000"/>
                  </a:srgbClr>
                </a:solidFill>
              </a:rPr>
              <a:t>There are some of our ministers</a:t>
            </a:r>
            <a:r>
              <a:rPr lang="en-AU" sz="2000" u="sng" dirty="0">
                <a:solidFill>
                  <a:srgbClr val="FFC000">
                    <a:lumMod val="20000"/>
                    <a:lumOff val="80000"/>
                  </a:srgbClr>
                </a:solidFill>
              </a:rPr>
              <a:t> </a:t>
            </a:r>
            <a:r>
              <a:rPr lang="en-AU" dirty="0">
                <a:solidFill>
                  <a:srgbClr val="FFC000">
                    <a:lumMod val="20000"/>
                    <a:lumOff val="80000"/>
                  </a:srgbClr>
                </a:solidFill>
              </a:rPr>
              <a:t>who are engaged in active service who have some sense of the importance of the work, but </a:t>
            </a:r>
            <a:r>
              <a:rPr lang="en-AU" b="1" u="sng" dirty="0">
                <a:solidFill>
                  <a:srgbClr val="FFC000">
                    <a:lumMod val="20000"/>
                    <a:lumOff val="80000"/>
                  </a:srgbClr>
                </a:solidFill>
              </a:rPr>
              <a:t>there is a large number who are handling sacred truth about as they would engage in any common business. </a:t>
            </a:r>
            <a:r>
              <a:rPr lang="en-AU" b="1" dirty="0" smtClean="0">
                <a:solidFill>
                  <a:srgbClr val="FFC000">
                    <a:lumMod val="20000"/>
                    <a:lumOff val="80000"/>
                  </a:srgbClr>
                </a:solidFill>
              </a:rPr>
              <a:t>THEY HAVE NOT BEEN REFINED, ENNOBLED, SANCTIFIED, BY THE TRUTH</a:t>
            </a:r>
            <a:r>
              <a:rPr lang="en-AU" dirty="0" smtClean="0">
                <a:solidFill>
                  <a:srgbClr val="FFC000">
                    <a:lumMod val="20000"/>
                    <a:lumOff val="80000"/>
                  </a:srgbClr>
                </a:solidFill>
              </a:rPr>
              <a:t>.</a:t>
            </a:r>
            <a:r>
              <a:rPr lang="en-AU" sz="2000" b="1" dirty="0" smtClean="0">
                <a:solidFill>
                  <a:srgbClr val="FFC000">
                    <a:lumMod val="20000"/>
                    <a:lumOff val="80000"/>
                  </a:srgbClr>
                </a:solidFill>
              </a:rPr>
              <a:t>. </a:t>
            </a:r>
            <a:r>
              <a:rPr lang="en-AU" b="1" dirty="0">
                <a:solidFill>
                  <a:srgbClr val="FFC000">
                    <a:lumMod val="20000"/>
                    <a:lumOff val="80000"/>
                  </a:srgbClr>
                </a:solidFill>
              </a:rPr>
              <a:t>They have not real, genuine faith in taking God at </a:t>
            </a:r>
            <a:r>
              <a:rPr lang="en-AU" b="1" i="1" u="sng" dirty="0">
                <a:solidFill>
                  <a:srgbClr val="FFC000">
                    <a:lumMod val="20000"/>
                    <a:lumOff val="80000"/>
                  </a:srgbClr>
                </a:solidFill>
              </a:rPr>
              <a:t>THEY HAVE NOT ADVANCED STEP BY STEP</a:t>
            </a:r>
            <a:r>
              <a:rPr lang="en-AU" b="1" i="1" dirty="0">
                <a:solidFill>
                  <a:srgbClr val="FFC000">
                    <a:lumMod val="20000"/>
                    <a:lumOff val="80000"/>
                  </a:srgbClr>
                </a:solidFill>
              </a:rPr>
              <a:t>, </a:t>
            </a:r>
            <a:r>
              <a:rPr lang="en-AU" b="1" i="1" u="sng" dirty="0">
                <a:solidFill>
                  <a:srgbClr val="FFC000">
                    <a:lumMod val="20000"/>
                    <a:lumOff val="80000"/>
                  </a:srgbClr>
                </a:solidFill>
              </a:rPr>
              <a:t>GROWING IN GRACE AND THE KNOWLEDGE OF JESUS </a:t>
            </a:r>
            <a:r>
              <a:rPr lang="en-AU" b="1" i="1" u="sng" dirty="0" smtClean="0">
                <a:solidFill>
                  <a:srgbClr val="FFC000">
                    <a:lumMod val="20000"/>
                    <a:lumOff val="80000"/>
                  </a:srgbClr>
                </a:solidFill>
              </a:rPr>
              <a:t>CHRIST. </a:t>
            </a:r>
            <a:r>
              <a:rPr lang="en-AU" b="1" dirty="0" smtClean="0">
                <a:solidFill>
                  <a:srgbClr val="FFC000">
                    <a:lumMod val="20000"/>
                    <a:lumOff val="80000"/>
                  </a:srgbClr>
                </a:solidFill>
              </a:rPr>
              <a:t>His </a:t>
            </a:r>
            <a:r>
              <a:rPr lang="en-AU" b="1" dirty="0">
                <a:solidFill>
                  <a:srgbClr val="FFC000">
                    <a:lumMod val="20000"/>
                    <a:lumOff val="80000"/>
                  </a:srgbClr>
                </a:solidFill>
              </a:rPr>
              <a:t>word</a:t>
            </a:r>
            <a:r>
              <a:rPr lang="en-AU" dirty="0">
                <a:solidFill>
                  <a:srgbClr val="FFC000">
                    <a:lumMod val="20000"/>
                    <a:lumOff val="80000"/>
                  </a:srgbClr>
                </a:solidFill>
              </a:rPr>
              <a:t>. </a:t>
            </a:r>
            <a:r>
              <a:rPr lang="en-AU" sz="1600" b="1" i="1" u="sng" dirty="0" smtClean="0">
                <a:solidFill>
                  <a:srgbClr val="FFC000">
                    <a:lumMod val="20000"/>
                    <a:lumOff val="80000"/>
                  </a:srgbClr>
                </a:solidFill>
              </a:rPr>
              <a:t>THEY HAVE NOT GONE ON FROM STRENGTH TO A GREATER STRENGTH</a:t>
            </a:r>
            <a:r>
              <a:rPr lang="en-AU" dirty="0" smtClean="0">
                <a:solidFill>
                  <a:srgbClr val="FFC000">
                    <a:lumMod val="20000"/>
                    <a:lumOff val="80000"/>
                  </a:srgbClr>
                </a:solidFill>
              </a:rPr>
              <a:t>. </a:t>
            </a:r>
            <a:r>
              <a:rPr lang="en-AU" b="1" dirty="0">
                <a:solidFill>
                  <a:srgbClr val="FFC000">
                    <a:lumMod val="20000"/>
                    <a:lumOff val="80000"/>
                  </a:srgbClr>
                </a:solidFill>
              </a:rPr>
              <a:t>They have not increased in ability, but kept up the same low tone of efficiency</a:t>
            </a:r>
            <a:r>
              <a:rPr lang="en-AU" dirty="0">
                <a:solidFill>
                  <a:srgbClr val="FFC000">
                    <a:lumMod val="20000"/>
                    <a:lumOff val="80000"/>
                  </a:srgbClr>
                </a:solidFill>
              </a:rPr>
              <a:t>. </a:t>
            </a:r>
            <a:r>
              <a:rPr lang="en-AU" b="1" dirty="0">
                <a:solidFill>
                  <a:srgbClr val="FFC000">
                    <a:lumMod val="20000"/>
                    <a:lumOff val="80000"/>
                  </a:srgbClr>
                </a:solidFill>
              </a:rPr>
              <a:t>They have not become able men in the Scriptures, mighty men in God, and yet every privilege has been within their reach. The cause of God has not been glorified by their tame, Spiritless, Christless work</a:t>
            </a:r>
            <a:r>
              <a:rPr lang="en-AU" dirty="0">
                <a:solidFill>
                  <a:srgbClr val="FFC000">
                    <a:lumMod val="20000"/>
                    <a:lumOff val="80000"/>
                  </a:srgbClr>
                </a:solidFill>
              </a:rPr>
              <a:t>. {17MR 142.2}</a:t>
            </a:r>
          </a:p>
          <a:p>
            <a:pPr algn="just"/>
            <a:r>
              <a:rPr lang="en-AU" b="1" u="sng" dirty="0">
                <a:solidFill>
                  <a:srgbClr val="FFC000">
                    <a:lumMod val="20000"/>
                    <a:lumOff val="80000"/>
                  </a:srgbClr>
                </a:solidFill>
              </a:rPr>
              <a:t>These have done great injury to the truth, and why? Because the heart is not cleansed. They have not a new, clean heart, but a heart that is open to the temptations of Satan.</a:t>
            </a:r>
            <a:r>
              <a:rPr lang="en-AU" dirty="0">
                <a:solidFill>
                  <a:srgbClr val="FFC000">
                    <a:lumMod val="20000"/>
                    <a:lumOff val="80000"/>
                  </a:srgbClr>
                </a:solidFill>
              </a:rPr>
              <a:t> </a:t>
            </a:r>
            <a:r>
              <a:rPr lang="en-AU" b="1" i="1" u="sng" dirty="0">
                <a:solidFill>
                  <a:srgbClr val="FFC000">
                    <a:lumMod val="20000"/>
                    <a:lumOff val="80000"/>
                  </a:srgbClr>
                </a:solidFill>
              </a:rPr>
              <a:t>Such can never lead the people to the true, pure fountain of living waters. </a:t>
            </a:r>
            <a:r>
              <a:rPr lang="en-AU" b="1" u="sng" dirty="0">
                <a:solidFill>
                  <a:srgbClr val="FFC000">
                    <a:lumMod val="20000"/>
                    <a:lumOff val="80000"/>
                  </a:srgbClr>
                </a:solidFill>
              </a:rPr>
              <a:t>They may make others acquainted with the reasons of our faith, but it will be impossible for them to do the work which a true shepherd of the flock will do—to “feed the flock of God, ... not by constraint, but willingly; not for filthy lucre, but of a ready mind; neither as being lords over God’s heritage, but being ensamples to the flock”  </a:t>
            </a:r>
          </a:p>
          <a:p>
            <a:pPr algn="just"/>
            <a:r>
              <a:rPr lang="en-AU" dirty="0">
                <a:solidFill>
                  <a:srgbClr val="FFC000">
                    <a:lumMod val="20000"/>
                    <a:lumOff val="80000"/>
                  </a:srgbClr>
                </a:solidFill>
              </a:rPr>
              <a:t>                             [1 Peter 5:2-5; and verses 4-10 quoted]. {17MR 142.3}</a:t>
            </a:r>
          </a:p>
        </p:txBody>
      </p:sp>
      <p:sp>
        <p:nvSpPr>
          <p:cNvPr id="5" name="Rectangle 4"/>
          <p:cNvSpPr/>
          <p:nvPr/>
        </p:nvSpPr>
        <p:spPr>
          <a:xfrm>
            <a:off x="4038600" y="990600"/>
            <a:ext cx="8153400" cy="584775"/>
          </a:xfrm>
          <a:prstGeom prst="rect">
            <a:avLst/>
          </a:prstGeom>
        </p:spPr>
        <p:txBody>
          <a:bodyPr wrap="square">
            <a:spAutoFit/>
          </a:bodyPr>
          <a:lstStyle/>
          <a:p>
            <a:r>
              <a:rPr lang="en-AU" sz="3200" b="1" dirty="0">
                <a:solidFill>
                  <a:srgbClr val="FFC000">
                    <a:lumMod val="20000"/>
                    <a:lumOff val="80000"/>
                  </a:srgbClr>
                </a:solidFill>
              </a:rPr>
              <a:t>THEY HAVE NOT ADVANCED STEP BY STEP</a:t>
            </a:r>
            <a:endParaRPr lang="en-AU" sz="3200" dirty="0">
              <a:solidFill>
                <a:srgbClr val="FFC000">
                  <a:lumMod val="20000"/>
                  <a:lumOff val="80000"/>
                </a:srgbClr>
              </a:solidFill>
            </a:endParaRPr>
          </a:p>
        </p:txBody>
      </p:sp>
      <p:sp>
        <p:nvSpPr>
          <p:cNvPr id="6" name="Rectangle 5"/>
          <p:cNvSpPr/>
          <p:nvPr/>
        </p:nvSpPr>
        <p:spPr>
          <a:xfrm>
            <a:off x="96253" y="1676400"/>
            <a:ext cx="3180347" cy="5501015"/>
          </a:xfrm>
          <a:prstGeom prst="rect">
            <a:avLst/>
          </a:prstGeom>
        </p:spPr>
        <p:txBody>
          <a:bodyPr wrap="square">
            <a:spAutoFit/>
          </a:bodyPr>
          <a:lstStyle/>
          <a:p>
            <a:pPr algn="just"/>
            <a:r>
              <a:rPr lang="en-AU" sz="1200" b="1" dirty="0">
                <a:solidFill>
                  <a:srgbClr val="FFC000">
                    <a:lumMod val="20000"/>
                    <a:lumOff val="80000"/>
                  </a:srgbClr>
                </a:solidFill>
                <a:latin typeface="Arial" panose="020B0604020202020204" pitchFamily="34" charset="0"/>
                <a:cs typeface="Arial" panose="020B0604020202020204" pitchFamily="34" charset="0"/>
              </a:rPr>
              <a:t>“</a:t>
            </a:r>
            <a:r>
              <a:rPr lang="en-AU" b="1" dirty="0">
                <a:solidFill>
                  <a:srgbClr val="FFC000">
                    <a:lumMod val="20000"/>
                    <a:lumOff val="80000"/>
                  </a:srgbClr>
                </a:solidFill>
                <a:latin typeface="Arial" panose="020B0604020202020204" pitchFamily="34" charset="0"/>
                <a:cs typeface="Arial" panose="020B0604020202020204" pitchFamily="34" charset="0"/>
              </a:rPr>
              <a:t>Under </a:t>
            </a:r>
            <a:r>
              <a:rPr lang="en-AU" b="1" u="sng" dirty="0">
                <a:solidFill>
                  <a:srgbClr val="FFC000">
                    <a:lumMod val="20000"/>
                    <a:lumOff val="80000"/>
                  </a:srgbClr>
                </a:solidFill>
                <a:latin typeface="Arial" panose="020B0604020202020204" pitchFamily="34" charset="0"/>
                <a:cs typeface="Arial" panose="020B0604020202020204" pitchFamily="34" charset="0"/>
              </a:rPr>
              <a:t>the Holy Spirit’s working</a:t>
            </a:r>
            <a:r>
              <a:rPr lang="en-AU" b="1" dirty="0">
                <a:solidFill>
                  <a:srgbClr val="FFC000">
                    <a:lumMod val="20000"/>
                    <a:lumOff val="80000"/>
                  </a:srgbClr>
                </a:solidFill>
                <a:latin typeface="Arial" panose="020B0604020202020204" pitchFamily="34" charset="0"/>
                <a:cs typeface="Arial" panose="020B0604020202020204" pitchFamily="34" charset="0"/>
              </a:rPr>
              <a:t> even the weakest, </a:t>
            </a:r>
            <a:r>
              <a:rPr lang="en-AU" sz="2000" b="1" u="sng" dirty="0">
                <a:solidFill>
                  <a:srgbClr val="FFC000">
                    <a:lumMod val="20000"/>
                    <a:lumOff val="80000"/>
                  </a:srgbClr>
                </a:solidFill>
                <a:latin typeface="Arial" panose="020B0604020202020204" pitchFamily="34" charset="0"/>
                <a:cs typeface="Arial" panose="020B0604020202020204" pitchFamily="34" charset="0"/>
              </a:rPr>
              <a:t>by exercising faith in God</a:t>
            </a:r>
            <a:r>
              <a:rPr lang="en-AU" sz="2000" b="1" dirty="0">
                <a:solidFill>
                  <a:srgbClr val="FFC000">
                    <a:lumMod val="20000"/>
                    <a:lumOff val="80000"/>
                  </a:srgbClr>
                </a:solidFill>
                <a:latin typeface="Arial" panose="020B0604020202020204" pitchFamily="34" charset="0"/>
                <a:cs typeface="Arial" panose="020B0604020202020204" pitchFamily="34" charset="0"/>
              </a:rPr>
              <a:t>, </a:t>
            </a:r>
            <a:r>
              <a:rPr lang="en-AU" sz="2000" b="1" i="1" u="sng" dirty="0">
                <a:solidFill>
                  <a:srgbClr val="FFC000">
                    <a:lumMod val="20000"/>
                    <a:lumOff val="80000"/>
                  </a:srgbClr>
                </a:solidFill>
                <a:latin typeface="Arial" panose="020B0604020202020204" pitchFamily="34" charset="0"/>
                <a:cs typeface="Arial" panose="020B0604020202020204" pitchFamily="34" charset="0"/>
              </a:rPr>
              <a:t>learned to improve their entrusted powers</a:t>
            </a:r>
            <a:r>
              <a:rPr lang="en-AU" sz="2000" b="1" dirty="0">
                <a:solidFill>
                  <a:srgbClr val="FFC000">
                    <a:lumMod val="20000"/>
                    <a:lumOff val="80000"/>
                  </a:srgbClr>
                </a:solidFill>
                <a:latin typeface="Arial" panose="020B0604020202020204" pitchFamily="34" charset="0"/>
                <a:cs typeface="Arial" panose="020B0604020202020204" pitchFamily="34" charset="0"/>
              </a:rPr>
              <a:t> and </a:t>
            </a:r>
            <a:r>
              <a:rPr lang="en-AU" sz="2100" b="1" u="sng" dirty="0">
                <a:solidFill>
                  <a:srgbClr val="FFC000">
                    <a:lumMod val="20000"/>
                    <a:lumOff val="80000"/>
                  </a:srgbClr>
                </a:solidFill>
                <a:latin typeface="Arial" panose="020B0604020202020204" pitchFamily="34" charset="0"/>
                <a:cs typeface="Arial" panose="020B0604020202020204" pitchFamily="34" charset="0"/>
              </a:rPr>
              <a:t>to become </a:t>
            </a:r>
            <a:r>
              <a:rPr lang="en-AU" sz="2100" b="1" u="sng" dirty="0" smtClean="0">
                <a:solidFill>
                  <a:srgbClr val="FFC000">
                    <a:lumMod val="20000"/>
                    <a:lumOff val="80000"/>
                  </a:srgbClr>
                </a:solidFill>
                <a:latin typeface="Arial" panose="020B0604020202020204" pitchFamily="34" charset="0"/>
                <a:cs typeface="Arial" panose="020B0604020202020204" pitchFamily="34" charset="0"/>
              </a:rPr>
              <a:t>1. </a:t>
            </a:r>
            <a:r>
              <a:rPr lang="en-AU" sz="2100" b="1" i="1" u="sng" dirty="0" smtClean="0">
                <a:solidFill>
                  <a:srgbClr val="FFC000">
                    <a:lumMod val="20000"/>
                    <a:lumOff val="80000"/>
                  </a:srgbClr>
                </a:solidFill>
                <a:latin typeface="Arial" panose="020B0604020202020204" pitchFamily="34" charset="0"/>
                <a:cs typeface="Arial" panose="020B0604020202020204" pitchFamily="34" charset="0"/>
              </a:rPr>
              <a:t>sanctified</a:t>
            </a:r>
            <a:r>
              <a:rPr lang="en-AU" sz="2100" b="1" i="1" u="sng" dirty="0">
                <a:solidFill>
                  <a:srgbClr val="FFC000">
                    <a:lumMod val="20000"/>
                    <a:lumOff val="80000"/>
                  </a:srgbClr>
                </a:solidFill>
                <a:latin typeface="Arial" panose="020B0604020202020204" pitchFamily="34" charset="0"/>
                <a:cs typeface="Arial" panose="020B0604020202020204" pitchFamily="34" charset="0"/>
              </a:rPr>
              <a:t>, </a:t>
            </a:r>
            <a:r>
              <a:rPr lang="en-AU" sz="2100" b="1" i="1" u="sng" dirty="0" smtClean="0">
                <a:solidFill>
                  <a:srgbClr val="FFC000">
                    <a:lumMod val="20000"/>
                    <a:lumOff val="80000"/>
                  </a:srgbClr>
                </a:solidFill>
                <a:latin typeface="Arial" panose="020B0604020202020204" pitchFamily="34" charset="0"/>
                <a:cs typeface="Arial" panose="020B0604020202020204" pitchFamily="34" charset="0"/>
              </a:rPr>
              <a:t>2. refined</a:t>
            </a:r>
            <a:r>
              <a:rPr lang="en-AU" sz="2100" b="1" i="1" u="sng" dirty="0">
                <a:solidFill>
                  <a:srgbClr val="FFC000">
                    <a:lumMod val="20000"/>
                    <a:lumOff val="80000"/>
                  </a:srgbClr>
                </a:solidFill>
                <a:latin typeface="Arial" panose="020B0604020202020204" pitchFamily="34" charset="0"/>
                <a:cs typeface="Arial" panose="020B0604020202020204" pitchFamily="34" charset="0"/>
              </a:rPr>
              <a:t>, and </a:t>
            </a:r>
            <a:r>
              <a:rPr lang="en-AU" sz="2100" b="1" i="1" u="sng" dirty="0" smtClean="0">
                <a:solidFill>
                  <a:srgbClr val="FFC000">
                    <a:lumMod val="20000"/>
                    <a:lumOff val="80000"/>
                  </a:srgbClr>
                </a:solidFill>
                <a:latin typeface="Arial" panose="020B0604020202020204" pitchFamily="34" charset="0"/>
                <a:cs typeface="Arial" panose="020B0604020202020204" pitchFamily="34" charset="0"/>
              </a:rPr>
              <a:t>3. ennobled</a:t>
            </a:r>
            <a:r>
              <a:rPr lang="en-AU" sz="2100" dirty="0">
                <a:solidFill>
                  <a:srgbClr val="FFC000">
                    <a:lumMod val="20000"/>
                    <a:lumOff val="80000"/>
                  </a:srgbClr>
                </a:solidFill>
                <a:latin typeface="Arial" panose="020B0604020202020204" pitchFamily="34" charset="0"/>
                <a:cs typeface="Arial" panose="020B0604020202020204" pitchFamily="34" charset="0"/>
              </a:rPr>
              <a:t>.</a:t>
            </a:r>
            <a:r>
              <a:rPr lang="en-AU" sz="2000" dirty="0">
                <a:solidFill>
                  <a:srgbClr val="FFC000">
                    <a:lumMod val="20000"/>
                    <a:lumOff val="80000"/>
                  </a:srgbClr>
                </a:solidFill>
                <a:latin typeface="Arial" panose="020B0604020202020204" pitchFamily="34" charset="0"/>
                <a:cs typeface="Arial" panose="020B0604020202020204" pitchFamily="34" charset="0"/>
              </a:rPr>
              <a:t> As in humility </a:t>
            </a:r>
            <a:r>
              <a:rPr lang="en-AU" sz="2000" b="1" u="sng" dirty="0">
                <a:solidFill>
                  <a:srgbClr val="FFC000">
                    <a:lumMod val="20000"/>
                    <a:lumOff val="80000"/>
                  </a:srgbClr>
                </a:solidFill>
                <a:latin typeface="Arial" panose="020B0604020202020204" pitchFamily="34" charset="0"/>
                <a:cs typeface="Arial" panose="020B0604020202020204" pitchFamily="34" charset="0"/>
              </a:rPr>
              <a:t>they submitted to the moulding influence of the Holy Spirit</a:t>
            </a:r>
            <a:r>
              <a:rPr lang="en-AU" sz="2000" u="sng" dirty="0">
                <a:solidFill>
                  <a:srgbClr val="FFC000">
                    <a:lumMod val="20000"/>
                    <a:lumOff val="80000"/>
                  </a:srgbClr>
                </a:solidFill>
                <a:latin typeface="Arial" panose="020B0604020202020204" pitchFamily="34" charset="0"/>
                <a:cs typeface="Arial" panose="020B0604020202020204" pitchFamily="34" charset="0"/>
              </a:rPr>
              <a:t>,</a:t>
            </a:r>
            <a:r>
              <a:rPr lang="en-AU" sz="2000" dirty="0">
                <a:solidFill>
                  <a:srgbClr val="FFC000">
                    <a:lumMod val="20000"/>
                    <a:lumOff val="80000"/>
                  </a:srgbClr>
                </a:solidFill>
                <a:latin typeface="Arial" panose="020B0604020202020204" pitchFamily="34" charset="0"/>
                <a:cs typeface="Arial" panose="020B0604020202020204" pitchFamily="34" charset="0"/>
              </a:rPr>
              <a:t> </a:t>
            </a:r>
            <a:r>
              <a:rPr lang="en-AU" sz="2000" b="1" i="1" u="sng" dirty="0">
                <a:solidFill>
                  <a:srgbClr val="FFC000">
                    <a:lumMod val="20000"/>
                    <a:lumOff val="80000"/>
                  </a:srgbClr>
                </a:solidFill>
                <a:latin typeface="Arial" panose="020B0604020202020204" pitchFamily="34" charset="0"/>
                <a:cs typeface="Arial" panose="020B0604020202020204" pitchFamily="34" charset="0"/>
              </a:rPr>
              <a:t>they received of the fullness of the Godhead </a:t>
            </a:r>
            <a:r>
              <a:rPr lang="en-AU" sz="2000" b="1" i="1" dirty="0">
                <a:solidFill>
                  <a:srgbClr val="FFC000">
                    <a:lumMod val="20000"/>
                    <a:lumOff val="80000"/>
                  </a:srgbClr>
                </a:solidFill>
                <a:latin typeface="Arial" panose="020B0604020202020204" pitchFamily="34" charset="0"/>
                <a:cs typeface="Arial" panose="020B0604020202020204" pitchFamily="34" charset="0"/>
              </a:rPr>
              <a:t>and were </a:t>
            </a:r>
            <a:r>
              <a:rPr lang="en-AU" sz="2000" b="1" i="1" u="sng" dirty="0">
                <a:solidFill>
                  <a:srgbClr val="FFC000">
                    <a:lumMod val="20000"/>
                    <a:lumOff val="80000"/>
                  </a:srgbClr>
                </a:solidFill>
                <a:latin typeface="Arial" panose="020B0604020202020204" pitchFamily="34" charset="0"/>
                <a:cs typeface="Arial" panose="020B0604020202020204" pitchFamily="34" charset="0"/>
              </a:rPr>
              <a:t>fashioned in the likeness of the divine</a:t>
            </a:r>
            <a:r>
              <a:rPr lang="en-AU" sz="2000" u="sng" dirty="0">
                <a:solidFill>
                  <a:srgbClr val="FFC000">
                    <a:lumMod val="20000"/>
                    <a:lumOff val="80000"/>
                  </a:srgbClr>
                </a:solidFill>
                <a:latin typeface="Arial" panose="020B0604020202020204" pitchFamily="34" charset="0"/>
                <a:cs typeface="Arial" panose="020B0604020202020204" pitchFamily="34" charset="0"/>
              </a:rPr>
              <a:t>.</a:t>
            </a:r>
            <a:r>
              <a:rPr lang="en-AU" sz="2000" dirty="0">
                <a:solidFill>
                  <a:srgbClr val="FFC000">
                    <a:lumMod val="20000"/>
                    <a:lumOff val="80000"/>
                  </a:srgbClr>
                </a:solidFill>
                <a:latin typeface="Arial" panose="020B0604020202020204" pitchFamily="34" charset="0"/>
                <a:cs typeface="Arial" panose="020B0604020202020204" pitchFamily="34" charset="0"/>
              </a:rPr>
              <a:t>”  	</a:t>
            </a:r>
            <a:r>
              <a:rPr lang="en-AU" sz="1100" dirty="0">
                <a:solidFill>
                  <a:srgbClr val="FFC000">
                    <a:lumMod val="20000"/>
                    <a:lumOff val="80000"/>
                  </a:srgbClr>
                </a:solidFill>
                <a:latin typeface="Arial" panose="020B0604020202020204" pitchFamily="34" charset="0"/>
                <a:cs typeface="Arial" panose="020B0604020202020204" pitchFamily="34" charset="0"/>
              </a:rPr>
              <a:t>{</a:t>
            </a:r>
            <a:r>
              <a:rPr lang="en-AU" sz="1200" dirty="0">
                <a:solidFill>
                  <a:srgbClr val="FFC000">
                    <a:lumMod val="20000"/>
                    <a:lumOff val="80000"/>
                  </a:srgbClr>
                </a:solidFill>
                <a:latin typeface="Arial" panose="020B0604020202020204" pitchFamily="34" charset="0"/>
                <a:cs typeface="Arial" panose="020B0604020202020204" pitchFamily="34" charset="0"/>
              </a:rPr>
              <a:t>AA 49.3}</a:t>
            </a:r>
          </a:p>
        </p:txBody>
      </p:sp>
      <p:cxnSp>
        <p:nvCxnSpPr>
          <p:cNvPr id="8" name="Straight Connector 7"/>
          <p:cNvCxnSpPr/>
          <p:nvPr/>
        </p:nvCxnSpPr>
        <p:spPr>
          <a:xfrm>
            <a:off x="3429000" y="990600"/>
            <a:ext cx="0" cy="5791200"/>
          </a:xfrm>
          <a:prstGeom prst="line">
            <a:avLst/>
          </a:prstGeom>
        </p:spPr>
        <p:style>
          <a:lnRef idx="3">
            <a:schemeClr val="accent4"/>
          </a:lnRef>
          <a:fillRef idx="0">
            <a:schemeClr val="accent4"/>
          </a:fillRef>
          <a:effectRef idx="2">
            <a:schemeClr val="accent4"/>
          </a:effectRef>
          <a:fontRef idx="minor">
            <a:schemeClr val="tx1"/>
          </a:fontRef>
        </p:style>
      </p:cxnSp>
      <p:sp>
        <p:nvSpPr>
          <p:cNvPr id="16" name="Rectangle 15"/>
          <p:cNvSpPr/>
          <p:nvPr/>
        </p:nvSpPr>
        <p:spPr>
          <a:xfrm>
            <a:off x="-152400" y="990600"/>
            <a:ext cx="3657601" cy="685800"/>
          </a:xfrm>
          <a:prstGeom prst="rect">
            <a:avLst/>
          </a:prstGeom>
        </p:spPr>
        <p:txBody>
          <a:bodyPr wrap="square">
            <a:spAutoFit/>
          </a:bodyPr>
          <a:lstStyle/>
          <a:p>
            <a:pPr algn="ctr"/>
            <a:r>
              <a:rPr lang="en-AU" sz="1900" b="1" dirty="0">
                <a:solidFill>
                  <a:srgbClr val="FFC000">
                    <a:lumMod val="20000"/>
                    <a:lumOff val="80000"/>
                  </a:srgbClr>
                </a:solidFill>
                <a:latin typeface="Arial" panose="020B0604020202020204" pitchFamily="34" charset="0"/>
                <a:cs typeface="Arial" panose="020B0604020202020204" pitchFamily="34" charset="0"/>
              </a:rPr>
              <a:t>TO BECOME </a:t>
            </a:r>
            <a:r>
              <a:rPr lang="en-AU" sz="1900" b="1" i="1" dirty="0">
                <a:solidFill>
                  <a:srgbClr val="FFC000">
                    <a:lumMod val="20000"/>
                    <a:lumOff val="80000"/>
                  </a:srgbClr>
                </a:solidFill>
                <a:latin typeface="Arial" panose="020B0604020202020204" pitchFamily="34" charset="0"/>
                <a:cs typeface="Arial" panose="020B0604020202020204" pitchFamily="34" charset="0"/>
              </a:rPr>
              <a:t>SANCTIFIED,</a:t>
            </a:r>
          </a:p>
          <a:p>
            <a:pPr algn="ctr"/>
            <a:r>
              <a:rPr lang="en-AU" sz="1900" b="1" i="1" dirty="0">
                <a:solidFill>
                  <a:srgbClr val="FFC000">
                    <a:lumMod val="20000"/>
                    <a:lumOff val="80000"/>
                  </a:srgbClr>
                </a:solidFill>
                <a:latin typeface="Arial" panose="020B0604020202020204" pitchFamily="34" charset="0"/>
                <a:cs typeface="Arial" panose="020B0604020202020204" pitchFamily="34" charset="0"/>
              </a:rPr>
              <a:t> REFINED, AND ENNOBLED</a:t>
            </a:r>
            <a:endParaRPr lang="en-AU" sz="1900" dirty="0">
              <a:solidFill>
                <a:prstClr val="black"/>
              </a:solidFill>
            </a:endParaRPr>
          </a:p>
        </p:txBody>
      </p:sp>
      <p:sp>
        <p:nvSpPr>
          <p:cNvPr id="17" name="Rectangle 16"/>
          <p:cNvSpPr/>
          <p:nvPr/>
        </p:nvSpPr>
        <p:spPr>
          <a:xfrm>
            <a:off x="0" y="152400"/>
            <a:ext cx="12191999" cy="646331"/>
          </a:xfrm>
          <a:prstGeom prst="rect">
            <a:avLst/>
          </a:prstGeom>
        </p:spPr>
        <p:txBody>
          <a:bodyPr wrap="square">
            <a:spAutoFit/>
          </a:bodyPr>
          <a:lstStyle/>
          <a:p>
            <a:pPr algn="ctr"/>
            <a:r>
              <a:rPr lang="en-AU" sz="3600" b="1" dirty="0">
                <a:solidFill>
                  <a:prstClr val="white"/>
                </a:solidFill>
              </a:rPr>
              <a:t>LET'S US MAKE OUR CHOUCE</a:t>
            </a:r>
          </a:p>
        </p:txBody>
      </p:sp>
    </p:spTree>
    <p:extLst>
      <p:ext uri="{BB962C8B-B14F-4D97-AF65-F5344CB8AC3E}">
        <p14:creationId xmlns:p14="http://schemas.microsoft.com/office/powerpoint/2010/main" val="35397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1401" y="1676400"/>
            <a:ext cx="8534399" cy="5109091"/>
          </a:xfrm>
          <a:prstGeom prst="rect">
            <a:avLst/>
          </a:prstGeom>
        </p:spPr>
        <p:txBody>
          <a:bodyPr wrap="square">
            <a:spAutoFit/>
          </a:bodyPr>
          <a:lstStyle/>
          <a:p>
            <a:pPr algn="just"/>
            <a:r>
              <a:rPr lang="en-AU" sz="1700" b="1" dirty="0">
                <a:solidFill>
                  <a:srgbClr val="FFC000">
                    <a:lumMod val="20000"/>
                    <a:lumOff val="80000"/>
                  </a:srgbClr>
                </a:solidFill>
              </a:rPr>
              <a:t>“</a:t>
            </a:r>
            <a:r>
              <a:rPr lang="en-AU" sz="2000" b="1" u="sng" dirty="0">
                <a:solidFill>
                  <a:srgbClr val="FFC000">
                    <a:lumMod val="20000"/>
                    <a:lumOff val="80000"/>
                  </a:srgbClr>
                </a:solidFill>
              </a:rPr>
              <a:t>There are some of our ministers</a:t>
            </a:r>
            <a:r>
              <a:rPr lang="en-AU" sz="2000" u="sng" dirty="0">
                <a:solidFill>
                  <a:srgbClr val="FFC000">
                    <a:lumMod val="20000"/>
                    <a:lumOff val="80000"/>
                  </a:srgbClr>
                </a:solidFill>
              </a:rPr>
              <a:t> </a:t>
            </a:r>
            <a:r>
              <a:rPr lang="en-AU" dirty="0">
                <a:solidFill>
                  <a:srgbClr val="FFC000">
                    <a:lumMod val="20000"/>
                    <a:lumOff val="80000"/>
                  </a:srgbClr>
                </a:solidFill>
              </a:rPr>
              <a:t>who are engaged in active service who have some sense of the importance of the work, but </a:t>
            </a:r>
            <a:r>
              <a:rPr lang="en-AU" b="1" u="sng" dirty="0">
                <a:solidFill>
                  <a:srgbClr val="FFC000">
                    <a:lumMod val="20000"/>
                    <a:lumOff val="80000"/>
                  </a:srgbClr>
                </a:solidFill>
              </a:rPr>
              <a:t>there is a large number who are handling sacred truth about as they would engage in any common business. </a:t>
            </a:r>
            <a:r>
              <a:rPr lang="en-AU" b="1" dirty="0">
                <a:solidFill>
                  <a:srgbClr val="FFC000">
                    <a:lumMod val="20000"/>
                    <a:lumOff val="80000"/>
                  </a:srgbClr>
                </a:solidFill>
              </a:rPr>
              <a:t>THEY HAVE NOT BEEN REFINED, ENNOBLED, SANCTIFIED, BY THE TRUTH</a:t>
            </a:r>
            <a:r>
              <a:rPr lang="en-AU" dirty="0">
                <a:solidFill>
                  <a:srgbClr val="FFC000">
                    <a:lumMod val="20000"/>
                    <a:lumOff val="80000"/>
                  </a:srgbClr>
                </a:solidFill>
              </a:rPr>
              <a:t>.</a:t>
            </a:r>
            <a:r>
              <a:rPr lang="en-AU" sz="2000" b="1" dirty="0">
                <a:solidFill>
                  <a:srgbClr val="FFC000">
                    <a:lumMod val="20000"/>
                    <a:lumOff val="80000"/>
                  </a:srgbClr>
                </a:solidFill>
              </a:rPr>
              <a:t>. </a:t>
            </a:r>
            <a:r>
              <a:rPr lang="en-AU" b="1" dirty="0">
                <a:solidFill>
                  <a:srgbClr val="FFC000">
                    <a:lumMod val="20000"/>
                    <a:lumOff val="80000"/>
                  </a:srgbClr>
                </a:solidFill>
              </a:rPr>
              <a:t>They have not real, genuine faith in taking God at </a:t>
            </a:r>
            <a:r>
              <a:rPr lang="en-AU" b="1" i="1" u="sng" dirty="0">
                <a:solidFill>
                  <a:srgbClr val="FFC000">
                    <a:lumMod val="20000"/>
                    <a:lumOff val="80000"/>
                  </a:srgbClr>
                </a:solidFill>
              </a:rPr>
              <a:t>THEY HAVE NOT ADVANCED STEP BY STEP</a:t>
            </a:r>
            <a:r>
              <a:rPr lang="en-AU" b="1" i="1" dirty="0">
                <a:solidFill>
                  <a:srgbClr val="FFC000">
                    <a:lumMod val="20000"/>
                    <a:lumOff val="80000"/>
                  </a:srgbClr>
                </a:solidFill>
              </a:rPr>
              <a:t>, </a:t>
            </a:r>
            <a:r>
              <a:rPr lang="en-AU" b="1" i="1" u="sng" dirty="0">
                <a:solidFill>
                  <a:srgbClr val="FFC000">
                    <a:lumMod val="20000"/>
                    <a:lumOff val="80000"/>
                  </a:srgbClr>
                </a:solidFill>
              </a:rPr>
              <a:t>GROWING IN GRACE AND THE KNOWLEDGE OF JESUS CHRIST. </a:t>
            </a:r>
            <a:r>
              <a:rPr lang="en-AU" b="1" dirty="0">
                <a:solidFill>
                  <a:srgbClr val="FFC000">
                    <a:lumMod val="20000"/>
                    <a:lumOff val="80000"/>
                  </a:srgbClr>
                </a:solidFill>
              </a:rPr>
              <a:t>His word</a:t>
            </a:r>
            <a:r>
              <a:rPr lang="en-AU" dirty="0">
                <a:solidFill>
                  <a:srgbClr val="FFC000">
                    <a:lumMod val="20000"/>
                    <a:lumOff val="80000"/>
                  </a:srgbClr>
                </a:solidFill>
              </a:rPr>
              <a:t>. </a:t>
            </a:r>
            <a:r>
              <a:rPr lang="en-AU" sz="1600" b="1" i="1" u="sng" dirty="0">
                <a:solidFill>
                  <a:srgbClr val="FFC000">
                    <a:lumMod val="20000"/>
                    <a:lumOff val="80000"/>
                  </a:srgbClr>
                </a:solidFill>
              </a:rPr>
              <a:t>THEY HAVE NOT GONE ON FROM STRENGTH TO A GREATER STRENGTH</a:t>
            </a:r>
            <a:r>
              <a:rPr lang="en-AU" dirty="0">
                <a:solidFill>
                  <a:srgbClr val="FFC000">
                    <a:lumMod val="20000"/>
                    <a:lumOff val="80000"/>
                  </a:srgbClr>
                </a:solidFill>
              </a:rPr>
              <a:t>. </a:t>
            </a:r>
            <a:r>
              <a:rPr lang="en-AU" b="1" dirty="0">
                <a:solidFill>
                  <a:srgbClr val="FFC000">
                    <a:lumMod val="20000"/>
                    <a:lumOff val="80000"/>
                  </a:srgbClr>
                </a:solidFill>
              </a:rPr>
              <a:t>They have not increased in ability, but kept up the same low tone of efficiency</a:t>
            </a:r>
            <a:r>
              <a:rPr lang="en-AU" dirty="0">
                <a:solidFill>
                  <a:srgbClr val="FFC000">
                    <a:lumMod val="20000"/>
                    <a:lumOff val="80000"/>
                  </a:srgbClr>
                </a:solidFill>
              </a:rPr>
              <a:t>. </a:t>
            </a:r>
            <a:r>
              <a:rPr lang="en-AU" b="1" dirty="0">
                <a:solidFill>
                  <a:srgbClr val="FFC000">
                    <a:lumMod val="20000"/>
                    <a:lumOff val="80000"/>
                  </a:srgbClr>
                </a:solidFill>
              </a:rPr>
              <a:t>They have not become able men in the Scriptures, mighty men in God, and yet every privilege has been within their reach. The cause of God has not been glorified by their tame, Spiritless, Christless work</a:t>
            </a:r>
            <a:r>
              <a:rPr lang="en-AU" dirty="0">
                <a:solidFill>
                  <a:srgbClr val="FFC000">
                    <a:lumMod val="20000"/>
                    <a:lumOff val="80000"/>
                  </a:srgbClr>
                </a:solidFill>
              </a:rPr>
              <a:t>. {17MR 142.2}</a:t>
            </a:r>
          </a:p>
          <a:p>
            <a:pPr algn="just"/>
            <a:r>
              <a:rPr lang="en-AU" b="1" u="sng" dirty="0">
                <a:solidFill>
                  <a:srgbClr val="FFC000">
                    <a:lumMod val="20000"/>
                    <a:lumOff val="80000"/>
                  </a:srgbClr>
                </a:solidFill>
              </a:rPr>
              <a:t>These have done great injury to the truth, and why? Because the heart is not cleansed. They have not a new, clean heart, but a heart that is open to the temptations of Satan.</a:t>
            </a:r>
            <a:r>
              <a:rPr lang="en-AU" dirty="0">
                <a:solidFill>
                  <a:srgbClr val="FFC000">
                    <a:lumMod val="20000"/>
                    <a:lumOff val="80000"/>
                  </a:srgbClr>
                </a:solidFill>
              </a:rPr>
              <a:t> </a:t>
            </a:r>
            <a:r>
              <a:rPr lang="en-AU" b="1" i="1" u="sng" dirty="0">
                <a:solidFill>
                  <a:srgbClr val="FFC000">
                    <a:lumMod val="20000"/>
                    <a:lumOff val="80000"/>
                  </a:srgbClr>
                </a:solidFill>
              </a:rPr>
              <a:t>Such can never lead the people to the true, pure fountain of living waters. </a:t>
            </a:r>
            <a:r>
              <a:rPr lang="en-AU" b="1" u="sng" dirty="0">
                <a:solidFill>
                  <a:srgbClr val="FFC000">
                    <a:lumMod val="20000"/>
                    <a:lumOff val="80000"/>
                  </a:srgbClr>
                </a:solidFill>
              </a:rPr>
              <a:t>They may make others acquainted with the reasons of our faith, but it will be impossible for them to do the work which a true shepherd of the flock will do—to “feed the flock of God, ... not by constraint, but willingly; not for filthy lucre, but of a ready mind; neither as being lords over God’s heritage, but being ensamples to the flock”  </a:t>
            </a:r>
          </a:p>
          <a:p>
            <a:pPr algn="just"/>
            <a:r>
              <a:rPr lang="en-AU" dirty="0">
                <a:solidFill>
                  <a:srgbClr val="FFC000">
                    <a:lumMod val="20000"/>
                    <a:lumOff val="80000"/>
                  </a:srgbClr>
                </a:solidFill>
              </a:rPr>
              <a:t>                             [1 Peter 5:2-5; and verses 4-10 quoted]. {17MR 142.3}</a:t>
            </a:r>
          </a:p>
        </p:txBody>
      </p:sp>
      <p:sp>
        <p:nvSpPr>
          <p:cNvPr id="5" name="Rectangle 4"/>
          <p:cNvSpPr/>
          <p:nvPr/>
        </p:nvSpPr>
        <p:spPr>
          <a:xfrm>
            <a:off x="4038600" y="990600"/>
            <a:ext cx="8153400" cy="584775"/>
          </a:xfrm>
          <a:prstGeom prst="rect">
            <a:avLst/>
          </a:prstGeom>
        </p:spPr>
        <p:txBody>
          <a:bodyPr wrap="square">
            <a:spAutoFit/>
          </a:bodyPr>
          <a:lstStyle/>
          <a:p>
            <a:r>
              <a:rPr lang="en-AU" sz="3200" b="1" dirty="0">
                <a:solidFill>
                  <a:srgbClr val="FFC000">
                    <a:lumMod val="20000"/>
                    <a:lumOff val="80000"/>
                  </a:srgbClr>
                </a:solidFill>
              </a:rPr>
              <a:t>THEY HAVE NOT ADVANCED STEP BY STEP</a:t>
            </a:r>
            <a:endParaRPr lang="en-AU" sz="3200" dirty="0">
              <a:solidFill>
                <a:srgbClr val="FFC000">
                  <a:lumMod val="20000"/>
                  <a:lumOff val="80000"/>
                </a:srgbClr>
              </a:solidFill>
            </a:endParaRPr>
          </a:p>
        </p:txBody>
      </p:sp>
      <p:sp>
        <p:nvSpPr>
          <p:cNvPr id="6" name="Rectangle 5"/>
          <p:cNvSpPr/>
          <p:nvPr/>
        </p:nvSpPr>
        <p:spPr>
          <a:xfrm>
            <a:off x="96253" y="1676400"/>
            <a:ext cx="3180347" cy="5501015"/>
          </a:xfrm>
          <a:prstGeom prst="rect">
            <a:avLst/>
          </a:prstGeom>
        </p:spPr>
        <p:txBody>
          <a:bodyPr wrap="square">
            <a:spAutoFit/>
          </a:bodyPr>
          <a:lstStyle/>
          <a:p>
            <a:pPr algn="just"/>
            <a:r>
              <a:rPr lang="en-AU" sz="1200" b="1" dirty="0">
                <a:solidFill>
                  <a:srgbClr val="FFC000">
                    <a:lumMod val="20000"/>
                    <a:lumOff val="80000"/>
                  </a:srgbClr>
                </a:solidFill>
                <a:latin typeface="Arial" panose="020B0604020202020204" pitchFamily="34" charset="0"/>
                <a:cs typeface="Arial" panose="020B0604020202020204" pitchFamily="34" charset="0"/>
              </a:rPr>
              <a:t>“</a:t>
            </a:r>
            <a:r>
              <a:rPr lang="en-AU" b="1" dirty="0">
                <a:solidFill>
                  <a:srgbClr val="FFC000">
                    <a:lumMod val="20000"/>
                    <a:lumOff val="80000"/>
                  </a:srgbClr>
                </a:solidFill>
                <a:latin typeface="Arial" panose="020B0604020202020204" pitchFamily="34" charset="0"/>
                <a:cs typeface="Arial" panose="020B0604020202020204" pitchFamily="34" charset="0"/>
              </a:rPr>
              <a:t>Under </a:t>
            </a:r>
            <a:r>
              <a:rPr lang="en-AU" b="1" u="sng" dirty="0">
                <a:solidFill>
                  <a:srgbClr val="FFC000">
                    <a:lumMod val="20000"/>
                    <a:lumOff val="80000"/>
                  </a:srgbClr>
                </a:solidFill>
                <a:latin typeface="Arial" panose="020B0604020202020204" pitchFamily="34" charset="0"/>
                <a:cs typeface="Arial" panose="020B0604020202020204" pitchFamily="34" charset="0"/>
              </a:rPr>
              <a:t>the Holy Spirit’s working</a:t>
            </a:r>
            <a:r>
              <a:rPr lang="en-AU" b="1" dirty="0">
                <a:solidFill>
                  <a:srgbClr val="FFC000">
                    <a:lumMod val="20000"/>
                    <a:lumOff val="80000"/>
                  </a:srgbClr>
                </a:solidFill>
                <a:latin typeface="Arial" panose="020B0604020202020204" pitchFamily="34" charset="0"/>
                <a:cs typeface="Arial" panose="020B0604020202020204" pitchFamily="34" charset="0"/>
              </a:rPr>
              <a:t> even the weakest, </a:t>
            </a:r>
            <a:r>
              <a:rPr lang="en-AU" sz="2000" b="1" u="sng" dirty="0">
                <a:solidFill>
                  <a:srgbClr val="FFC000">
                    <a:lumMod val="20000"/>
                    <a:lumOff val="80000"/>
                  </a:srgbClr>
                </a:solidFill>
                <a:latin typeface="Arial" panose="020B0604020202020204" pitchFamily="34" charset="0"/>
                <a:cs typeface="Arial" panose="020B0604020202020204" pitchFamily="34" charset="0"/>
              </a:rPr>
              <a:t>by exercising faith in God</a:t>
            </a:r>
            <a:r>
              <a:rPr lang="en-AU" sz="2000" b="1" dirty="0">
                <a:solidFill>
                  <a:srgbClr val="FFC000">
                    <a:lumMod val="20000"/>
                    <a:lumOff val="80000"/>
                  </a:srgbClr>
                </a:solidFill>
                <a:latin typeface="Arial" panose="020B0604020202020204" pitchFamily="34" charset="0"/>
                <a:cs typeface="Arial" panose="020B0604020202020204" pitchFamily="34" charset="0"/>
              </a:rPr>
              <a:t>, </a:t>
            </a:r>
            <a:r>
              <a:rPr lang="en-AU" sz="2000" b="1" i="1" u="sng" dirty="0">
                <a:solidFill>
                  <a:srgbClr val="FFC000">
                    <a:lumMod val="20000"/>
                    <a:lumOff val="80000"/>
                  </a:srgbClr>
                </a:solidFill>
                <a:latin typeface="Arial" panose="020B0604020202020204" pitchFamily="34" charset="0"/>
                <a:cs typeface="Arial" panose="020B0604020202020204" pitchFamily="34" charset="0"/>
              </a:rPr>
              <a:t>learned to improve their entrusted powers</a:t>
            </a:r>
            <a:r>
              <a:rPr lang="en-AU" sz="2000" b="1" dirty="0">
                <a:solidFill>
                  <a:srgbClr val="FFC000">
                    <a:lumMod val="20000"/>
                    <a:lumOff val="80000"/>
                  </a:srgbClr>
                </a:solidFill>
                <a:latin typeface="Arial" panose="020B0604020202020204" pitchFamily="34" charset="0"/>
                <a:cs typeface="Arial" panose="020B0604020202020204" pitchFamily="34" charset="0"/>
              </a:rPr>
              <a:t> and </a:t>
            </a:r>
            <a:r>
              <a:rPr lang="en-AU" sz="2100" b="1" u="sng" dirty="0">
                <a:solidFill>
                  <a:srgbClr val="FFC000">
                    <a:lumMod val="20000"/>
                    <a:lumOff val="80000"/>
                  </a:srgbClr>
                </a:solidFill>
                <a:latin typeface="Arial" panose="020B0604020202020204" pitchFamily="34" charset="0"/>
                <a:cs typeface="Arial" panose="020B0604020202020204" pitchFamily="34" charset="0"/>
              </a:rPr>
              <a:t>to become 1. </a:t>
            </a:r>
            <a:r>
              <a:rPr lang="en-AU" sz="2100" b="1" i="1" u="sng" dirty="0">
                <a:solidFill>
                  <a:srgbClr val="FFC000">
                    <a:lumMod val="20000"/>
                    <a:lumOff val="80000"/>
                  </a:srgbClr>
                </a:solidFill>
                <a:latin typeface="Arial" panose="020B0604020202020204" pitchFamily="34" charset="0"/>
                <a:cs typeface="Arial" panose="020B0604020202020204" pitchFamily="34" charset="0"/>
              </a:rPr>
              <a:t>sanctified, 2. refined, and 3. ennobled</a:t>
            </a:r>
            <a:r>
              <a:rPr lang="en-AU" sz="2100" dirty="0">
                <a:solidFill>
                  <a:srgbClr val="FFC000">
                    <a:lumMod val="20000"/>
                    <a:lumOff val="80000"/>
                  </a:srgbClr>
                </a:solidFill>
                <a:latin typeface="Arial" panose="020B0604020202020204" pitchFamily="34" charset="0"/>
                <a:cs typeface="Arial" panose="020B0604020202020204" pitchFamily="34" charset="0"/>
              </a:rPr>
              <a:t>.</a:t>
            </a:r>
            <a:r>
              <a:rPr lang="en-AU" sz="2000" dirty="0">
                <a:solidFill>
                  <a:srgbClr val="FFC000">
                    <a:lumMod val="20000"/>
                    <a:lumOff val="80000"/>
                  </a:srgbClr>
                </a:solidFill>
                <a:latin typeface="Arial" panose="020B0604020202020204" pitchFamily="34" charset="0"/>
                <a:cs typeface="Arial" panose="020B0604020202020204" pitchFamily="34" charset="0"/>
              </a:rPr>
              <a:t> As in humility </a:t>
            </a:r>
            <a:r>
              <a:rPr lang="en-AU" sz="2000" b="1" u="sng" dirty="0">
                <a:solidFill>
                  <a:srgbClr val="FFC000">
                    <a:lumMod val="20000"/>
                    <a:lumOff val="80000"/>
                  </a:srgbClr>
                </a:solidFill>
                <a:latin typeface="Arial" panose="020B0604020202020204" pitchFamily="34" charset="0"/>
                <a:cs typeface="Arial" panose="020B0604020202020204" pitchFamily="34" charset="0"/>
              </a:rPr>
              <a:t>they submitted to the moulding influence of the Holy Spirit</a:t>
            </a:r>
            <a:r>
              <a:rPr lang="en-AU" sz="2000" u="sng" dirty="0">
                <a:solidFill>
                  <a:srgbClr val="FFC000">
                    <a:lumMod val="20000"/>
                    <a:lumOff val="80000"/>
                  </a:srgbClr>
                </a:solidFill>
                <a:latin typeface="Arial" panose="020B0604020202020204" pitchFamily="34" charset="0"/>
                <a:cs typeface="Arial" panose="020B0604020202020204" pitchFamily="34" charset="0"/>
              </a:rPr>
              <a:t>,</a:t>
            </a:r>
            <a:r>
              <a:rPr lang="en-AU" sz="2000" dirty="0">
                <a:solidFill>
                  <a:srgbClr val="FFC000">
                    <a:lumMod val="20000"/>
                    <a:lumOff val="80000"/>
                  </a:srgbClr>
                </a:solidFill>
                <a:latin typeface="Arial" panose="020B0604020202020204" pitchFamily="34" charset="0"/>
                <a:cs typeface="Arial" panose="020B0604020202020204" pitchFamily="34" charset="0"/>
              </a:rPr>
              <a:t> </a:t>
            </a:r>
            <a:r>
              <a:rPr lang="en-AU" sz="2000" b="1" i="1" u="sng" dirty="0">
                <a:solidFill>
                  <a:srgbClr val="FFC000">
                    <a:lumMod val="20000"/>
                    <a:lumOff val="80000"/>
                  </a:srgbClr>
                </a:solidFill>
                <a:latin typeface="Arial" panose="020B0604020202020204" pitchFamily="34" charset="0"/>
                <a:cs typeface="Arial" panose="020B0604020202020204" pitchFamily="34" charset="0"/>
              </a:rPr>
              <a:t>they received of the fullness of the Godhead </a:t>
            </a:r>
            <a:r>
              <a:rPr lang="en-AU" sz="2000" b="1" i="1" dirty="0">
                <a:solidFill>
                  <a:srgbClr val="FFC000">
                    <a:lumMod val="20000"/>
                    <a:lumOff val="80000"/>
                  </a:srgbClr>
                </a:solidFill>
                <a:latin typeface="Arial" panose="020B0604020202020204" pitchFamily="34" charset="0"/>
                <a:cs typeface="Arial" panose="020B0604020202020204" pitchFamily="34" charset="0"/>
              </a:rPr>
              <a:t>and were </a:t>
            </a:r>
            <a:r>
              <a:rPr lang="en-AU" sz="2000" b="1" i="1" u="sng" dirty="0">
                <a:solidFill>
                  <a:srgbClr val="FFC000">
                    <a:lumMod val="20000"/>
                    <a:lumOff val="80000"/>
                  </a:srgbClr>
                </a:solidFill>
                <a:latin typeface="Arial" panose="020B0604020202020204" pitchFamily="34" charset="0"/>
                <a:cs typeface="Arial" panose="020B0604020202020204" pitchFamily="34" charset="0"/>
              </a:rPr>
              <a:t>fashioned in the likeness of the divine</a:t>
            </a:r>
            <a:r>
              <a:rPr lang="en-AU" sz="2000" u="sng" dirty="0">
                <a:solidFill>
                  <a:srgbClr val="FFC000">
                    <a:lumMod val="20000"/>
                    <a:lumOff val="80000"/>
                  </a:srgbClr>
                </a:solidFill>
                <a:latin typeface="Arial" panose="020B0604020202020204" pitchFamily="34" charset="0"/>
                <a:cs typeface="Arial" panose="020B0604020202020204" pitchFamily="34" charset="0"/>
              </a:rPr>
              <a:t>.</a:t>
            </a:r>
            <a:r>
              <a:rPr lang="en-AU" sz="2000" dirty="0">
                <a:solidFill>
                  <a:srgbClr val="FFC000">
                    <a:lumMod val="20000"/>
                    <a:lumOff val="80000"/>
                  </a:srgbClr>
                </a:solidFill>
                <a:latin typeface="Arial" panose="020B0604020202020204" pitchFamily="34" charset="0"/>
                <a:cs typeface="Arial" panose="020B0604020202020204" pitchFamily="34" charset="0"/>
              </a:rPr>
              <a:t>”  	</a:t>
            </a:r>
            <a:r>
              <a:rPr lang="en-AU" sz="1100" dirty="0">
                <a:solidFill>
                  <a:srgbClr val="FFC000">
                    <a:lumMod val="20000"/>
                    <a:lumOff val="80000"/>
                  </a:srgbClr>
                </a:solidFill>
                <a:latin typeface="Arial" panose="020B0604020202020204" pitchFamily="34" charset="0"/>
                <a:cs typeface="Arial" panose="020B0604020202020204" pitchFamily="34" charset="0"/>
              </a:rPr>
              <a:t>{</a:t>
            </a:r>
            <a:r>
              <a:rPr lang="en-AU" sz="1200" dirty="0">
                <a:solidFill>
                  <a:srgbClr val="FFC000">
                    <a:lumMod val="20000"/>
                    <a:lumOff val="80000"/>
                  </a:srgbClr>
                </a:solidFill>
                <a:latin typeface="Arial" panose="020B0604020202020204" pitchFamily="34" charset="0"/>
                <a:cs typeface="Arial" panose="020B0604020202020204" pitchFamily="34" charset="0"/>
              </a:rPr>
              <a:t>AA 49.3}</a:t>
            </a:r>
          </a:p>
        </p:txBody>
      </p:sp>
      <p:cxnSp>
        <p:nvCxnSpPr>
          <p:cNvPr id="8" name="Straight Connector 7"/>
          <p:cNvCxnSpPr/>
          <p:nvPr/>
        </p:nvCxnSpPr>
        <p:spPr>
          <a:xfrm>
            <a:off x="3429000" y="990600"/>
            <a:ext cx="0" cy="5791200"/>
          </a:xfrm>
          <a:prstGeom prst="line">
            <a:avLst/>
          </a:prstGeom>
        </p:spPr>
        <p:style>
          <a:lnRef idx="3">
            <a:schemeClr val="accent4"/>
          </a:lnRef>
          <a:fillRef idx="0">
            <a:schemeClr val="accent4"/>
          </a:fillRef>
          <a:effectRef idx="2">
            <a:schemeClr val="accent4"/>
          </a:effectRef>
          <a:fontRef idx="minor">
            <a:schemeClr val="tx1"/>
          </a:fontRef>
        </p:style>
      </p:cxnSp>
      <p:sp>
        <p:nvSpPr>
          <p:cNvPr id="16" name="Rectangle 15"/>
          <p:cNvSpPr/>
          <p:nvPr/>
        </p:nvSpPr>
        <p:spPr>
          <a:xfrm>
            <a:off x="-152400" y="990600"/>
            <a:ext cx="3657601" cy="685800"/>
          </a:xfrm>
          <a:prstGeom prst="rect">
            <a:avLst/>
          </a:prstGeom>
        </p:spPr>
        <p:txBody>
          <a:bodyPr wrap="square">
            <a:spAutoFit/>
          </a:bodyPr>
          <a:lstStyle/>
          <a:p>
            <a:pPr algn="ctr"/>
            <a:r>
              <a:rPr lang="en-AU" sz="1900" b="1" dirty="0">
                <a:solidFill>
                  <a:srgbClr val="FFC000">
                    <a:lumMod val="20000"/>
                    <a:lumOff val="80000"/>
                  </a:srgbClr>
                </a:solidFill>
                <a:latin typeface="Arial" panose="020B0604020202020204" pitchFamily="34" charset="0"/>
                <a:cs typeface="Arial" panose="020B0604020202020204" pitchFamily="34" charset="0"/>
              </a:rPr>
              <a:t>TO BECOME </a:t>
            </a:r>
            <a:r>
              <a:rPr lang="en-AU" sz="1900" b="1" i="1" dirty="0">
                <a:solidFill>
                  <a:srgbClr val="FFC000">
                    <a:lumMod val="20000"/>
                    <a:lumOff val="80000"/>
                  </a:srgbClr>
                </a:solidFill>
                <a:latin typeface="Arial" panose="020B0604020202020204" pitchFamily="34" charset="0"/>
                <a:cs typeface="Arial" panose="020B0604020202020204" pitchFamily="34" charset="0"/>
              </a:rPr>
              <a:t>SANCTIFIED,</a:t>
            </a:r>
          </a:p>
          <a:p>
            <a:pPr algn="ctr"/>
            <a:r>
              <a:rPr lang="en-AU" sz="1900" b="1" i="1" dirty="0">
                <a:solidFill>
                  <a:srgbClr val="FFC000">
                    <a:lumMod val="20000"/>
                    <a:lumOff val="80000"/>
                  </a:srgbClr>
                </a:solidFill>
                <a:latin typeface="Arial" panose="020B0604020202020204" pitchFamily="34" charset="0"/>
                <a:cs typeface="Arial" panose="020B0604020202020204" pitchFamily="34" charset="0"/>
              </a:rPr>
              <a:t> REFINED, AND ENNOBLED</a:t>
            </a:r>
            <a:endParaRPr lang="en-AU" sz="1900" dirty="0">
              <a:solidFill>
                <a:prstClr val="black"/>
              </a:solidFill>
            </a:endParaRPr>
          </a:p>
        </p:txBody>
      </p:sp>
      <p:sp>
        <p:nvSpPr>
          <p:cNvPr id="17" name="Rectangle 16"/>
          <p:cNvSpPr/>
          <p:nvPr/>
        </p:nvSpPr>
        <p:spPr>
          <a:xfrm>
            <a:off x="0" y="152400"/>
            <a:ext cx="12191999" cy="646331"/>
          </a:xfrm>
          <a:prstGeom prst="rect">
            <a:avLst/>
          </a:prstGeom>
        </p:spPr>
        <p:txBody>
          <a:bodyPr wrap="square">
            <a:spAutoFit/>
          </a:bodyPr>
          <a:lstStyle/>
          <a:p>
            <a:pPr algn="ctr"/>
            <a:r>
              <a:rPr lang="en-AU" sz="3600" b="1" dirty="0">
                <a:solidFill>
                  <a:prstClr val="white"/>
                </a:solidFill>
              </a:rPr>
              <a:t>LET'S US MAKE OUR CHOUCE</a:t>
            </a:r>
          </a:p>
        </p:txBody>
      </p:sp>
    </p:spTree>
    <p:extLst>
      <p:ext uri="{BB962C8B-B14F-4D97-AF65-F5344CB8AC3E}">
        <p14:creationId xmlns:p14="http://schemas.microsoft.com/office/powerpoint/2010/main" val="2968943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34350" y="2007947"/>
            <a:ext cx="3905249" cy="2139047"/>
          </a:xfrm>
          <a:prstGeom prst="rect">
            <a:avLst/>
          </a:prstGeom>
        </p:spPr>
        <p:txBody>
          <a:bodyPr wrap="square">
            <a:spAutoFit/>
          </a:bodyPr>
          <a:lstStyle/>
          <a:p>
            <a:pPr algn="ctr">
              <a:lnSpc>
                <a:spcPct val="90000"/>
              </a:lnSpc>
              <a:spcBef>
                <a:spcPts val="1000"/>
              </a:spcBef>
            </a:pPr>
            <a:r>
              <a:rPr lang="en-AU" sz="3200" b="1" dirty="0">
                <a:solidFill>
                  <a:prstClr val="white"/>
                </a:solidFill>
                <a:latin typeface="Exo" panose="02000503000000000000" pitchFamily="50" charset="0"/>
                <a:ea typeface="Calibri" panose="020F0502020204030204" pitchFamily="34" charset="0"/>
              </a:rPr>
              <a:t>THEY ARE VESSELS </a:t>
            </a:r>
          </a:p>
          <a:p>
            <a:pPr algn="ctr">
              <a:lnSpc>
                <a:spcPct val="90000"/>
              </a:lnSpc>
              <a:spcBef>
                <a:spcPts val="1000"/>
              </a:spcBef>
            </a:pPr>
            <a:r>
              <a:rPr lang="en-AU" sz="3200" b="1" dirty="0">
                <a:solidFill>
                  <a:prstClr val="white"/>
                </a:solidFill>
                <a:latin typeface="Exo" panose="02000503000000000000" pitchFamily="50" charset="0"/>
                <a:ea typeface="Calibri" panose="020F0502020204030204" pitchFamily="34" charset="0"/>
              </a:rPr>
              <a:t>TO HONOUR</a:t>
            </a:r>
            <a:r>
              <a:rPr lang="en-AU" sz="3200" b="1" dirty="0">
                <a:solidFill>
                  <a:prstClr val="white"/>
                </a:solidFill>
                <a:latin typeface="Exo" panose="02000303000000000000" pitchFamily="50" charset="0"/>
              </a:rPr>
              <a:t>  </a:t>
            </a:r>
          </a:p>
          <a:p>
            <a:pPr algn="ctr">
              <a:lnSpc>
                <a:spcPct val="90000"/>
              </a:lnSpc>
              <a:spcBef>
                <a:spcPts val="1000"/>
              </a:spcBef>
            </a:pPr>
            <a:r>
              <a:rPr lang="en-AU" sz="2800" b="1" dirty="0">
                <a:solidFill>
                  <a:prstClr val="white"/>
                </a:solidFill>
                <a:latin typeface="Exo" panose="02000303000000000000" pitchFamily="50" charset="0"/>
              </a:rPr>
              <a:t>THEY ARE  </a:t>
            </a:r>
            <a:r>
              <a:rPr lang="en-AU" sz="2800" b="1" dirty="0">
                <a:solidFill>
                  <a:prstClr val="white"/>
                </a:solidFill>
                <a:latin typeface="Exo" panose="02000503000000000000" pitchFamily="50" charset="0"/>
                <a:ea typeface="Calibri" panose="020F0502020204030204" pitchFamily="34" charset="0"/>
              </a:rPr>
              <a:t>FIT </a:t>
            </a:r>
          </a:p>
          <a:p>
            <a:pPr algn="ctr">
              <a:lnSpc>
                <a:spcPct val="90000"/>
              </a:lnSpc>
              <a:spcBef>
                <a:spcPts val="1000"/>
              </a:spcBef>
            </a:pPr>
            <a:r>
              <a:rPr lang="en-AU" sz="2800" b="1" dirty="0">
                <a:solidFill>
                  <a:prstClr val="white"/>
                </a:solidFill>
                <a:latin typeface="Exo" panose="02000503000000000000" pitchFamily="50" charset="0"/>
                <a:ea typeface="Calibri" panose="020F0502020204030204" pitchFamily="34" charset="0"/>
              </a:rPr>
              <a:t>FOR THE MASTER’S USE</a:t>
            </a:r>
            <a:endParaRPr lang="en-AU" sz="2800" b="1" dirty="0">
              <a:solidFill>
                <a:prstClr val="white"/>
              </a:solidFill>
              <a:latin typeface="Exo" panose="02000303000000000000" pitchFamily="50" charset="0"/>
            </a:endParaRPr>
          </a:p>
        </p:txBody>
      </p:sp>
      <p:sp>
        <p:nvSpPr>
          <p:cNvPr id="9" name="Left-Right Arrow 8"/>
          <p:cNvSpPr/>
          <p:nvPr/>
        </p:nvSpPr>
        <p:spPr>
          <a:xfrm flipV="1">
            <a:off x="3352800" y="1609759"/>
            <a:ext cx="1600199" cy="268184"/>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C00000"/>
                </a:solidFill>
              </a:rPr>
              <a:t>   </a:t>
            </a:r>
          </a:p>
          <a:p>
            <a:pPr algn="ctr"/>
            <a:endParaRPr lang="en-AU" dirty="0">
              <a:solidFill>
                <a:srgbClr val="C00000"/>
              </a:solidFill>
            </a:endParaRPr>
          </a:p>
        </p:txBody>
      </p:sp>
      <p:sp>
        <p:nvSpPr>
          <p:cNvPr id="10" name="Left-Right Arrow 9"/>
          <p:cNvSpPr/>
          <p:nvPr/>
        </p:nvSpPr>
        <p:spPr>
          <a:xfrm flipV="1">
            <a:off x="6642484" y="1609759"/>
            <a:ext cx="2882516" cy="268184"/>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C00000"/>
                </a:solidFill>
              </a:rPr>
              <a:t>   </a:t>
            </a:r>
          </a:p>
          <a:p>
            <a:pPr algn="ctr"/>
            <a:endParaRPr lang="en-AU" dirty="0">
              <a:solidFill>
                <a:srgbClr val="C00000"/>
              </a:solidFill>
            </a:endParaRPr>
          </a:p>
        </p:txBody>
      </p:sp>
      <p:sp>
        <p:nvSpPr>
          <p:cNvPr id="11" name="Rectangle 10"/>
          <p:cNvSpPr/>
          <p:nvPr/>
        </p:nvSpPr>
        <p:spPr>
          <a:xfrm>
            <a:off x="152400" y="3380332"/>
            <a:ext cx="3448049" cy="1200329"/>
          </a:xfrm>
          <a:prstGeom prst="rect">
            <a:avLst/>
          </a:prstGeom>
        </p:spPr>
        <p:txBody>
          <a:bodyPr wrap="square">
            <a:spAutoFit/>
          </a:bodyPr>
          <a:lstStyle/>
          <a:p>
            <a:pPr algn="ctr"/>
            <a:r>
              <a:rPr lang="en-AU" sz="2400" b="1" dirty="0">
                <a:solidFill>
                  <a:srgbClr val="FFC000">
                    <a:lumMod val="75000"/>
                  </a:srgbClr>
                </a:solidFill>
                <a:latin typeface="Exo" panose="02000303000000000000" pitchFamily="50" charset="0"/>
              </a:rPr>
              <a:t>THEY ARE NOMINAL ADVENTIST WHO </a:t>
            </a:r>
          </a:p>
          <a:p>
            <a:pPr algn="ctr"/>
            <a:r>
              <a:rPr lang="en-AU" sz="2400" b="1" dirty="0">
                <a:solidFill>
                  <a:srgbClr val="FFC000">
                    <a:lumMod val="75000"/>
                  </a:srgbClr>
                </a:solidFill>
                <a:latin typeface="Exo" panose="02000303000000000000" pitchFamily="50" charset="0"/>
              </a:rPr>
              <a:t> ARE  SELF SUFFICIENT</a:t>
            </a:r>
            <a:endParaRPr lang="en-AU" sz="2400" dirty="0">
              <a:solidFill>
                <a:srgbClr val="FFC000">
                  <a:lumMod val="75000"/>
                </a:srgbClr>
              </a:solidFill>
            </a:endParaRPr>
          </a:p>
        </p:txBody>
      </p:sp>
      <p:sp>
        <p:nvSpPr>
          <p:cNvPr id="12" name="Rectangle 11"/>
          <p:cNvSpPr/>
          <p:nvPr/>
        </p:nvSpPr>
        <p:spPr>
          <a:xfrm>
            <a:off x="304800" y="2895599"/>
            <a:ext cx="3733800" cy="452432"/>
          </a:xfrm>
          <a:prstGeom prst="rect">
            <a:avLst/>
          </a:prstGeom>
        </p:spPr>
        <p:txBody>
          <a:bodyPr wrap="square">
            <a:spAutoFit/>
          </a:bodyPr>
          <a:lstStyle/>
          <a:p>
            <a:pPr>
              <a:lnSpc>
                <a:spcPct val="90000"/>
              </a:lnSpc>
              <a:spcBef>
                <a:spcPts val="1000"/>
              </a:spcBef>
            </a:pPr>
            <a:r>
              <a:rPr lang="en-AU" sz="2600" b="1" dirty="0">
                <a:solidFill>
                  <a:srgbClr val="FFC000">
                    <a:lumMod val="75000"/>
                  </a:srgbClr>
                </a:solidFill>
                <a:latin typeface="Exo" panose="02000303000000000000" pitchFamily="50" charset="0"/>
              </a:rPr>
              <a:t>THEY ARE LIKE JUDAS</a:t>
            </a:r>
          </a:p>
        </p:txBody>
      </p:sp>
      <p:sp>
        <p:nvSpPr>
          <p:cNvPr id="14" name="Rectangle 13"/>
          <p:cNvSpPr/>
          <p:nvPr/>
        </p:nvSpPr>
        <p:spPr>
          <a:xfrm>
            <a:off x="152400" y="1926890"/>
            <a:ext cx="3448049" cy="1323439"/>
          </a:xfrm>
          <a:prstGeom prst="rect">
            <a:avLst/>
          </a:prstGeom>
        </p:spPr>
        <p:txBody>
          <a:bodyPr wrap="square">
            <a:spAutoFit/>
          </a:bodyPr>
          <a:lstStyle/>
          <a:p>
            <a:pPr algn="ctr"/>
            <a:r>
              <a:rPr lang="en-AU" sz="2600" b="1" dirty="0">
                <a:solidFill>
                  <a:srgbClr val="FFC000">
                    <a:lumMod val="75000"/>
                  </a:srgbClr>
                </a:solidFill>
                <a:latin typeface="Exo" panose="02000503000000000000" pitchFamily="50" charset="0"/>
                <a:ea typeface="Calibri" panose="020F0502020204030204" pitchFamily="34" charset="0"/>
              </a:rPr>
              <a:t>THEY ARE VESSELS</a:t>
            </a:r>
            <a:r>
              <a:rPr lang="en-AU" sz="2600" b="1" dirty="0">
                <a:solidFill>
                  <a:srgbClr val="FFC000">
                    <a:lumMod val="60000"/>
                    <a:lumOff val="40000"/>
                  </a:srgbClr>
                </a:solidFill>
                <a:latin typeface="Exo" panose="02000503000000000000" pitchFamily="50" charset="0"/>
                <a:ea typeface="Calibri" panose="020F0502020204030204" pitchFamily="34" charset="0"/>
              </a:rPr>
              <a:t> </a:t>
            </a:r>
          </a:p>
          <a:p>
            <a:pPr algn="ctr"/>
            <a:r>
              <a:rPr lang="en-AU" sz="2600" b="1" dirty="0">
                <a:solidFill>
                  <a:srgbClr val="FFC000">
                    <a:lumMod val="75000"/>
                  </a:srgbClr>
                </a:solidFill>
                <a:latin typeface="Exo" panose="02000503000000000000" pitchFamily="50" charset="0"/>
                <a:ea typeface="Calibri" panose="020F0502020204030204" pitchFamily="34" charset="0"/>
              </a:rPr>
              <a:t>TO DISHONOUR</a:t>
            </a:r>
          </a:p>
          <a:p>
            <a:pPr algn="ctr"/>
            <a:endParaRPr lang="en-AU" sz="2800" dirty="0">
              <a:solidFill>
                <a:prstClr val="black"/>
              </a:solidFill>
            </a:endParaRPr>
          </a:p>
        </p:txBody>
      </p:sp>
      <p:sp>
        <p:nvSpPr>
          <p:cNvPr id="15" name="Rectangle 14"/>
          <p:cNvSpPr/>
          <p:nvPr/>
        </p:nvSpPr>
        <p:spPr>
          <a:xfrm>
            <a:off x="3733800" y="1926890"/>
            <a:ext cx="4267199" cy="2677656"/>
          </a:xfrm>
          <a:prstGeom prst="rect">
            <a:avLst/>
          </a:prstGeom>
        </p:spPr>
        <p:txBody>
          <a:bodyPr wrap="square">
            <a:spAutoFit/>
          </a:bodyPr>
          <a:lstStyle/>
          <a:p>
            <a:pPr algn="ctr"/>
            <a:r>
              <a:rPr lang="en-AU" sz="2400" b="1" dirty="0">
                <a:solidFill>
                  <a:srgbClr val="FFC000"/>
                </a:solidFill>
                <a:latin typeface="Exo" panose="02000503000000000000" pitchFamily="50" charset="0"/>
                <a:ea typeface="Calibri" panose="020F0502020204030204" pitchFamily="34" charset="0"/>
              </a:rPr>
              <a:t>THEY ARE VESSELS</a:t>
            </a:r>
          </a:p>
          <a:p>
            <a:pPr algn="ctr"/>
            <a:r>
              <a:rPr lang="en-AU" sz="2400" b="1" dirty="0">
                <a:solidFill>
                  <a:srgbClr val="FFC000"/>
                </a:solidFill>
                <a:latin typeface="Exo" panose="02000503000000000000" pitchFamily="50" charset="0"/>
                <a:ea typeface="Calibri" panose="020F0502020204030204" pitchFamily="34" charset="0"/>
              </a:rPr>
              <a:t> TO DISHONOUR</a:t>
            </a:r>
            <a:endParaRPr lang="en-AU" sz="2400" b="1" dirty="0">
              <a:solidFill>
                <a:srgbClr val="FFC000">
                  <a:lumMod val="60000"/>
                  <a:lumOff val="40000"/>
                </a:srgbClr>
              </a:solidFill>
              <a:latin typeface="Exo" panose="02000503000000000000" pitchFamily="50" charset="0"/>
              <a:ea typeface="Calibri" panose="020F0502020204030204" pitchFamily="34" charset="0"/>
            </a:endParaRPr>
          </a:p>
          <a:p>
            <a:pPr algn="ctr"/>
            <a:r>
              <a:rPr lang="en-AU" sz="2400" b="1" dirty="0">
                <a:solidFill>
                  <a:srgbClr val="FFC000">
                    <a:lumMod val="60000"/>
                    <a:lumOff val="40000"/>
                  </a:srgbClr>
                </a:solidFill>
                <a:latin typeface="Exo" panose="02000503000000000000" pitchFamily="50" charset="0"/>
              </a:rPr>
              <a:t>THEY ACKNOWLEDGE </a:t>
            </a:r>
          </a:p>
          <a:p>
            <a:pPr algn="ctr"/>
            <a:r>
              <a:rPr lang="en-AU" sz="2400" b="1" dirty="0">
                <a:solidFill>
                  <a:srgbClr val="FFC000">
                    <a:lumMod val="60000"/>
                    <a:lumOff val="40000"/>
                  </a:srgbClr>
                </a:solidFill>
                <a:latin typeface="Exo" panose="02000503000000000000" pitchFamily="50" charset="0"/>
              </a:rPr>
              <a:t>THEIR POOR SPIRITUAL CONDITION</a:t>
            </a:r>
          </a:p>
          <a:p>
            <a:pPr algn="ctr"/>
            <a:r>
              <a:rPr lang="en-AU" sz="2400" b="1" dirty="0">
                <a:solidFill>
                  <a:prstClr val="white"/>
                </a:solidFill>
                <a:latin typeface="Exo" panose="02000503000000000000" pitchFamily="50" charset="0"/>
              </a:rPr>
              <a:t>AND THEY ARE WILING TO BECOME HOT</a:t>
            </a:r>
            <a:endParaRPr lang="en-AU" sz="2400" dirty="0">
              <a:solidFill>
                <a:prstClr val="white"/>
              </a:solidFill>
            </a:endParaRPr>
          </a:p>
        </p:txBody>
      </p:sp>
      <p:sp>
        <p:nvSpPr>
          <p:cNvPr id="16" name="Rectangle 15"/>
          <p:cNvSpPr/>
          <p:nvPr/>
        </p:nvSpPr>
        <p:spPr>
          <a:xfrm>
            <a:off x="609600" y="1422974"/>
            <a:ext cx="2895600" cy="646331"/>
          </a:xfrm>
          <a:prstGeom prst="rect">
            <a:avLst/>
          </a:prstGeom>
        </p:spPr>
        <p:txBody>
          <a:bodyPr wrap="square">
            <a:spAutoFit/>
          </a:bodyPr>
          <a:lstStyle/>
          <a:p>
            <a:r>
              <a:rPr lang="en-AU" sz="3600" b="1" dirty="0">
                <a:solidFill>
                  <a:srgbClr val="FFC000">
                    <a:lumMod val="75000"/>
                  </a:srgbClr>
                </a:solidFill>
                <a:latin typeface="Exo" panose="02000503000000000000" pitchFamily="50" charset="0"/>
                <a:cs typeface="Arial" panose="020B0604020202020204" pitchFamily="34" charset="0"/>
              </a:rPr>
              <a:t>LUKEWARM</a:t>
            </a:r>
            <a:endParaRPr lang="en-AU" sz="3600" dirty="0">
              <a:solidFill>
                <a:prstClr val="black"/>
              </a:solidFill>
            </a:endParaRPr>
          </a:p>
        </p:txBody>
      </p:sp>
      <p:sp>
        <p:nvSpPr>
          <p:cNvPr id="17" name="Rectangle 16"/>
          <p:cNvSpPr/>
          <p:nvPr/>
        </p:nvSpPr>
        <p:spPr>
          <a:xfrm>
            <a:off x="9525000" y="1393686"/>
            <a:ext cx="1371600" cy="707886"/>
          </a:xfrm>
          <a:prstGeom prst="rect">
            <a:avLst/>
          </a:prstGeom>
        </p:spPr>
        <p:txBody>
          <a:bodyPr wrap="square">
            <a:spAutoFit/>
          </a:bodyPr>
          <a:lstStyle/>
          <a:p>
            <a:pPr defTabSz="457200"/>
            <a:r>
              <a:rPr lang="en-AU" sz="4000" b="1" dirty="0">
                <a:solidFill>
                  <a:srgbClr val="FF0000"/>
                </a:solidFill>
                <a:latin typeface="Exo" panose="02000503000000000000" pitchFamily="50" charset="0"/>
                <a:cs typeface="Arial" panose="020B0604020202020204" pitchFamily="34" charset="0"/>
              </a:rPr>
              <a:t>HOT</a:t>
            </a:r>
            <a:endParaRPr lang="en-AU" sz="4000" dirty="0">
              <a:solidFill>
                <a:srgbClr val="FF0000"/>
              </a:solidFill>
              <a:latin typeface="Exo" panose="02000503000000000000" pitchFamily="50" charset="0"/>
            </a:endParaRPr>
          </a:p>
        </p:txBody>
      </p:sp>
      <p:sp>
        <p:nvSpPr>
          <p:cNvPr id="13" name="Rectangle 12"/>
          <p:cNvSpPr/>
          <p:nvPr/>
        </p:nvSpPr>
        <p:spPr>
          <a:xfrm>
            <a:off x="4953000" y="-76200"/>
            <a:ext cx="2209800" cy="2554545"/>
          </a:xfrm>
          <a:prstGeom prst="rect">
            <a:avLst/>
          </a:prstGeom>
        </p:spPr>
        <p:txBody>
          <a:bodyPr wrap="square">
            <a:spAutoFit/>
          </a:bodyPr>
          <a:lstStyle/>
          <a:p>
            <a:pPr defTabSz="457200"/>
            <a:r>
              <a:rPr lang="en-AU" sz="3600" b="1" dirty="0">
                <a:solidFill>
                  <a:srgbClr val="FFC000">
                    <a:lumMod val="75000"/>
                  </a:srgbClr>
                </a:solidFill>
                <a:latin typeface="Exo" panose="02000503000000000000" pitchFamily="50" charset="0"/>
                <a:cs typeface="Arial" panose="020B0604020202020204" pitchFamily="34" charset="0"/>
              </a:rPr>
              <a:t>		</a:t>
            </a:r>
            <a:r>
              <a:rPr lang="en-AU" sz="3600" b="1" dirty="0">
                <a:solidFill>
                  <a:srgbClr val="00B0F0"/>
                </a:solidFill>
                <a:latin typeface="Exo" panose="02000503000000000000" pitchFamily="50" charset="0"/>
                <a:cs typeface="Arial" panose="020B0604020202020204" pitchFamily="34" charset="0"/>
              </a:rPr>
              <a:t>			</a:t>
            </a:r>
            <a:r>
              <a:rPr lang="en-AU" sz="2400" b="1" dirty="0">
                <a:solidFill>
                  <a:srgbClr val="00B0F0"/>
                </a:solidFill>
                <a:latin typeface="Exo" panose="02000503000000000000" pitchFamily="50" charset="0"/>
                <a:cs typeface="Arial" panose="020B0604020202020204" pitchFamily="34" charset="0"/>
              </a:rPr>
              <a:t>					    </a:t>
            </a:r>
            <a:r>
              <a:rPr lang="en-AU" sz="4000" b="1" dirty="0">
                <a:solidFill>
                  <a:srgbClr val="00B0F0"/>
                </a:solidFill>
                <a:latin typeface="Exo" panose="02000503000000000000" pitchFamily="50" charset="0"/>
                <a:cs typeface="Arial" panose="020B0604020202020204" pitchFamily="34" charset="0"/>
              </a:rPr>
              <a:t>COLD</a:t>
            </a:r>
            <a:r>
              <a:rPr lang="en-AU" sz="2400" b="1" dirty="0">
                <a:solidFill>
                  <a:srgbClr val="00B0F0"/>
                </a:solidFill>
                <a:latin typeface="Exo" panose="02000503000000000000" pitchFamily="50" charset="0"/>
                <a:cs typeface="Arial" panose="020B0604020202020204" pitchFamily="34" charset="0"/>
              </a:rPr>
              <a:t>	  				</a:t>
            </a:r>
            <a:endParaRPr lang="en-AU" sz="4000" dirty="0">
              <a:solidFill>
                <a:srgbClr val="FF0000"/>
              </a:solidFill>
              <a:latin typeface="Exo" panose="02000503000000000000" pitchFamily="50" charset="0"/>
            </a:endParaRPr>
          </a:p>
        </p:txBody>
      </p:sp>
      <p:sp>
        <p:nvSpPr>
          <p:cNvPr id="2" name="Rectangle 1"/>
          <p:cNvSpPr/>
          <p:nvPr/>
        </p:nvSpPr>
        <p:spPr>
          <a:xfrm>
            <a:off x="2514600" y="691456"/>
            <a:ext cx="7620000" cy="584775"/>
          </a:xfrm>
          <a:prstGeom prst="rect">
            <a:avLst/>
          </a:prstGeom>
        </p:spPr>
        <p:txBody>
          <a:bodyPr wrap="square">
            <a:spAutoFit/>
          </a:bodyPr>
          <a:lstStyle/>
          <a:p>
            <a:r>
              <a:rPr lang="en-AU" sz="3200" b="1" dirty="0">
                <a:solidFill>
                  <a:srgbClr val="FFC000">
                    <a:lumMod val="60000"/>
                    <a:lumOff val="40000"/>
                  </a:srgbClr>
                </a:solidFill>
                <a:latin typeface="Exo" panose="02000503000000000000" pitchFamily="50" charset="0"/>
                <a:ea typeface="Calibri" panose="020F0502020204030204" pitchFamily="34" charset="0"/>
              </a:rPr>
              <a:t>NOW WE WANT TO MAKE OUR CHOICE</a:t>
            </a:r>
            <a:endParaRPr lang="en-AU" sz="3200" dirty="0">
              <a:solidFill>
                <a:prstClr val="black"/>
              </a:solidFill>
            </a:endParaRPr>
          </a:p>
        </p:txBody>
      </p:sp>
      <p:sp>
        <p:nvSpPr>
          <p:cNvPr id="6" name="Rectangle 5"/>
          <p:cNvSpPr/>
          <p:nvPr/>
        </p:nvSpPr>
        <p:spPr>
          <a:xfrm>
            <a:off x="0" y="4485960"/>
            <a:ext cx="12192000" cy="2308324"/>
          </a:xfrm>
          <a:prstGeom prst="rect">
            <a:avLst/>
          </a:prstGeom>
        </p:spPr>
        <p:txBody>
          <a:bodyPr wrap="square">
            <a:spAutoFit/>
          </a:bodyPr>
          <a:lstStyle/>
          <a:p>
            <a:pPr algn="just" defTabSz="457200"/>
            <a:r>
              <a:rPr lang="en-AU" sz="2400" b="1" dirty="0">
                <a:solidFill>
                  <a:srgbClr val="FFC000">
                    <a:lumMod val="20000"/>
                    <a:lumOff val="80000"/>
                  </a:srgbClr>
                </a:solidFill>
                <a:latin typeface="Exo" panose="02000503000000000000" pitchFamily="50" charset="0"/>
                <a:ea typeface="Calibri" panose="020F0502020204030204" pitchFamily="34" charset="0"/>
              </a:rPr>
              <a:t>“* Shall we now have that faith that works by love and purifies the soul here where this </a:t>
            </a:r>
            <a:r>
              <a:rPr lang="en-AU" sz="2400" b="1" i="1" dirty="0">
                <a:solidFill>
                  <a:srgbClr val="FFC000">
                    <a:lumMod val="20000"/>
                    <a:lumOff val="80000"/>
                  </a:srgbClr>
                </a:solidFill>
                <a:latin typeface="Exo" panose="02000503000000000000" pitchFamily="50" charset="0"/>
                <a:ea typeface="Calibri" panose="020F0502020204030204" pitchFamily="34" charset="0"/>
              </a:rPr>
              <a:t>reformation means so much?</a:t>
            </a:r>
            <a:r>
              <a:rPr lang="en-AU" sz="2400" b="1" dirty="0">
                <a:solidFill>
                  <a:srgbClr val="FFC000">
                    <a:lumMod val="20000"/>
                    <a:lumOff val="80000"/>
                  </a:srgbClr>
                </a:solidFill>
                <a:latin typeface="Exo" panose="02000503000000000000" pitchFamily="50" charset="0"/>
                <a:ea typeface="Calibri" panose="020F0502020204030204" pitchFamily="34" charset="0"/>
              </a:rPr>
              <a:t> </a:t>
            </a:r>
          </a:p>
          <a:p>
            <a:pPr algn="just" defTabSz="457200"/>
            <a:r>
              <a:rPr lang="en-AU" sz="2400" b="1" dirty="0">
                <a:solidFill>
                  <a:srgbClr val="FFC000">
                    <a:lumMod val="20000"/>
                    <a:lumOff val="80000"/>
                  </a:srgbClr>
                </a:solidFill>
                <a:latin typeface="Exo" panose="02000503000000000000" pitchFamily="50" charset="0"/>
                <a:ea typeface="Calibri" panose="020F0502020204030204" pitchFamily="34" charset="0"/>
              </a:rPr>
              <a:t>* Well, that is what we want; because </a:t>
            </a:r>
            <a:r>
              <a:rPr lang="en-AU" sz="2400" b="1" i="1" dirty="0">
                <a:solidFill>
                  <a:srgbClr val="FFC000">
                    <a:lumMod val="20000"/>
                    <a:lumOff val="80000"/>
                  </a:srgbClr>
                </a:solidFill>
                <a:latin typeface="Exo" panose="02000503000000000000" pitchFamily="50" charset="0"/>
                <a:ea typeface="Calibri" panose="020F0502020204030204" pitchFamily="34" charset="0"/>
              </a:rPr>
              <a:t>the latter rain is coming</a:t>
            </a:r>
            <a:r>
              <a:rPr lang="en-AU" sz="2400" b="1" dirty="0">
                <a:solidFill>
                  <a:srgbClr val="FFC000">
                    <a:lumMod val="20000"/>
                    <a:lumOff val="80000"/>
                  </a:srgbClr>
                </a:solidFill>
                <a:latin typeface="Exo" panose="02000503000000000000" pitchFamily="50" charset="0"/>
                <a:ea typeface="Calibri" panose="020F0502020204030204" pitchFamily="34" charset="0"/>
              </a:rPr>
              <a:t>, and </a:t>
            </a:r>
            <a:r>
              <a:rPr lang="en-AU" sz="2400" b="1" i="1" dirty="0">
                <a:solidFill>
                  <a:srgbClr val="FFC000">
                    <a:lumMod val="20000"/>
                    <a:lumOff val="80000"/>
                  </a:srgbClr>
                </a:solidFill>
                <a:latin typeface="Exo" panose="02000503000000000000" pitchFamily="50" charset="0"/>
                <a:ea typeface="Calibri" panose="020F0502020204030204" pitchFamily="34" charset="0"/>
              </a:rPr>
              <a:t>we want the vessel all cleansed from its work of impurity. We want the vessel to be a vessel unto honour, fit for the Master’s use.</a:t>
            </a:r>
            <a:r>
              <a:rPr lang="en-AU" sz="2400" b="1" dirty="0">
                <a:solidFill>
                  <a:srgbClr val="FFC000">
                    <a:lumMod val="20000"/>
                    <a:lumOff val="80000"/>
                  </a:srgbClr>
                </a:solidFill>
                <a:latin typeface="Exo" panose="02000503000000000000" pitchFamily="50" charset="0"/>
                <a:ea typeface="Calibri" panose="020F0502020204030204" pitchFamily="34" charset="0"/>
              </a:rPr>
              <a:t> </a:t>
            </a:r>
            <a:r>
              <a:rPr lang="en-AU" sz="2400" b="1" i="1" dirty="0">
                <a:solidFill>
                  <a:srgbClr val="FFC000">
                    <a:lumMod val="20000"/>
                    <a:lumOff val="80000"/>
                  </a:srgbClr>
                </a:solidFill>
                <a:latin typeface="Exo" panose="02000503000000000000" pitchFamily="50" charset="0"/>
                <a:ea typeface="Calibri" panose="020F0502020204030204" pitchFamily="34" charset="0"/>
              </a:rPr>
              <a:t>There are vessels to dishonour, and there are vessels to honour. </a:t>
            </a:r>
          </a:p>
          <a:p>
            <a:pPr marL="285750" indent="-285750" algn="just" defTabSz="457200">
              <a:buFont typeface="Arial" panose="020B0604020202020204" pitchFamily="34" charset="0"/>
              <a:buChar char="•"/>
            </a:pPr>
            <a:r>
              <a:rPr lang="en-AU" sz="2400" b="1" dirty="0">
                <a:solidFill>
                  <a:srgbClr val="FFC000">
                    <a:lumMod val="20000"/>
                    <a:lumOff val="80000"/>
                  </a:srgbClr>
                </a:solidFill>
                <a:latin typeface="Exo" panose="02000503000000000000" pitchFamily="50" charset="0"/>
                <a:ea typeface="Calibri" panose="020F0502020204030204" pitchFamily="34" charset="0"/>
              </a:rPr>
              <a:t>Now we want to make our choice, and reveal we choose to be a vessel unto honour.” </a:t>
            </a:r>
            <a:r>
              <a:rPr lang="en-AU" sz="1400" b="1" dirty="0">
                <a:solidFill>
                  <a:srgbClr val="FFC000">
                    <a:lumMod val="20000"/>
                    <a:lumOff val="80000"/>
                  </a:srgbClr>
                </a:solidFill>
                <a:latin typeface="Exo" panose="02000503000000000000" pitchFamily="50" charset="0"/>
                <a:ea typeface="Calibri" panose="020F0502020204030204" pitchFamily="34" charset="0"/>
              </a:rPr>
              <a:t>{1SAT 197.2}</a:t>
            </a:r>
          </a:p>
        </p:txBody>
      </p:sp>
      <p:sp>
        <p:nvSpPr>
          <p:cNvPr id="5" name="Rectangle 4"/>
          <p:cNvSpPr/>
          <p:nvPr/>
        </p:nvSpPr>
        <p:spPr>
          <a:xfrm>
            <a:off x="0" y="125984"/>
            <a:ext cx="12192000" cy="646331"/>
          </a:xfrm>
          <a:prstGeom prst="rect">
            <a:avLst/>
          </a:prstGeom>
        </p:spPr>
        <p:txBody>
          <a:bodyPr wrap="square">
            <a:spAutoFit/>
          </a:bodyPr>
          <a:lstStyle/>
          <a:p>
            <a:pPr algn="ctr"/>
            <a:r>
              <a:rPr lang="en-AU" sz="2800" b="1" dirty="0">
                <a:solidFill>
                  <a:prstClr val="white"/>
                </a:solidFill>
                <a:latin typeface="Exo" panose="02000303000000000000" pitchFamily="50" charset="0"/>
              </a:rPr>
              <a:t>“</a:t>
            </a:r>
            <a:r>
              <a:rPr lang="en-AU" sz="3600" b="1" dirty="0">
                <a:solidFill>
                  <a:prstClr val="white"/>
                </a:solidFill>
                <a:latin typeface="Exo" panose="02000303000000000000" pitchFamily="50" charset="0"/>
              </a:rPr>
              <a:t>ENLIGHTEN” STAGE OF SPIRITUAL GROWTH” </a:t>
            </a:r>
            <a:endParaRPr lang="en-AU" sz="2800" dirty="0">
              <a:solidFill>
                <a:prstClr val="white"/>
              </a:solidFill>
            </a:endParaRPr>
          </a:p>
        </p:txBody>
      </p:sp>
    </p:spTree>
    <p:extLst>
      <p:ext uri="{BB962C8B-B14F-4D97-AF65-F5344CB8AC3E}">
        <p14:creationId xmlns:p14="http://schemas.microsoft.com/office/powerpoint/2010/main" val="1318474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727" y="860926"/>
            <a:ext cx="3673642" cy="4537781"/>
          </a:xfrm>
          <a:prstGeom prst="rect">
            <a:avLst/>
          </a:prstGeom>
        </p:spPr>
        <p:txBody>
          <a:bodyPr wrap="square">
            <a:spAutoFit/>
          </a:bodyPr>
          <a:lstStyle/>
          <a:p>
            <a:pPr algn="ctr" fontAlgn="base">
              <a:lnSpc>
                <a:spcPct val="107000"/>
              </a:lnSpc>
            </a:pP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  SANGUINE (AIR)</a:t>
            </a:r>
            <a:endParaRPr lang="en-AU" sz="1400"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pP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 </a:t>
            </a:r>
            <a:r>
              <a:rPr lang="en-AU" sz="1400"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EXTROVERT LEADER </a:t>
            </a:r>
          </a:p>
          <a:p>
            <a:pPr algn="ctr" fontAlgn="base">
              <a:lnSpc>
                <a:spcPct val="107000"/>
              </a:lnSpc>
            </a:pPr>
            <a:r>
              <a:rPr lang="en-AU" sz="1400"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   (QUICK TEMPERED)</a:t>
            </a: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 </a:t>
            </a:r>
            <a:endParaRPr lang="en-AU" sz="1400"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A sanguine </a:t>
            </a:r>
            <a:r>
              <a:rPr lang="en-AU"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is an extrovert who has a high need to include and be close to others. </a:t>
            </a:r>
            <a:endParaRPr lang="en-AU" sz="1400"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A sanguine </a:t>
            </a:r>
            <a:r>
              <a:rPr lang="en-AU"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is always cheerful, hopeful, confident and expect the best in everything he/she does in life. </a:t>
            </a: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 always enjoy life </a:t>
            </a:r>
            <a:endParaRPr lang="en-AU" sz="1400"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A sanguine </a:t>
            </a:r>
            <a:r>
              <a:rPr lang="en-AU"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never thinks of failure or loss in everything </a:t>
            </a:r>
            <a:endParaRPr lang="en-AU" sz="1400"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They are </a:t>
            </a:r>
            <a:r>
              <a:rPr lang="en-AU"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authoritative or autocratic </a:t>
            </a:r>
            <a:endParaRPr lang="en-AU" sz="1400"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779" y="64168"/>
            <a:ext cx="864530" cy="1074821"/>
          </a:xfrm>
          <a:prstGeom prst="rect">
            <a:avLst/>
          </a:prstGeom>
        </p:spPr>
      </p:pic>
      <p:sp>
        <p:nvSpPr>
          <p:cNvPr id="4" name="Rectangle 3"/>
          <p:cNvSpPr/>
          <p:nvPr/>
        </p:nvSpPr>
        <p:spPr>
          <a:xfrm>
            <a:off x="3930317" y="601578"/>
            <a:ext cx="4523872" cy="5427063"/>
          </a:xfrm>
          <a:prstGeom prst="rect">
            <a:avLst/>
          </a:prstGeom>
        </p:spPr>
        <p:txBody>
          <a:bodyPr wrap="square">
            <a:spAutoFit/>
          </a:bodyPr>
          <a:lstStyle/>
          <a:p>
            <a:pPr algn="ctr" fontAlgn="base">
              <a:lnSpc>
                <a:spcPct val="107000"/>
              </a:lnSpc>
            </a:pPr>
            <a:r>
              <a:rPr lang="en-AU" sz="2400" b="1"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SANGUINE</a:t>
            </a:r>
            <a:endParaRPr lang="en-AU"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pPr>
            <a:r>
              <a:rPr lang="en-AU" b="1"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 STRENGTHS</a:t>
            </a:r>
            <a:r>
              <a:rPr lang="en-AU"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 – </a:t>
            </a:r>
            <a:r>
              <a:rPr lang="en-AU" b="1"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WEAKNESSES</a:t>
            </a:r>
            <a:endParaRPr lang="en-AU"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 </a:t>
            </a:r>
            <a:endParaRPr lang="en-AU"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Enjoy life and always happy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Optimistic/confident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Excel in communication oriented things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Talkative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Warm (have sympathy for people)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They are approachable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Sincere and helpful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Independent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Forgetful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Unreliable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Naïve (behave like children or people without experience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They do not want to be alone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Superficial (Surface thinking)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Very demanding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Unstable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Exaggeration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Stubborn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Does many things at once and does not always complete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600"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AU" sz="16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8561137" y="860926"/>
            <a:ext cx="3662947" cy="4208524"/>
          </a:xfrm>
          <a:prstGeom prst="rect">
            <a:avLst/>
          </a:prstGeom>
        </p:spPr>
        <p:txBody>
          <a:bodyPr wrap="square">
            <a:spAutoFit/>
          </a:bodyPr>
          <a:lstStyle/>
          <a:p>
            <a:pPr algn="ct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 SPECIAL ROLE </a:t>
            </a:r>
          </a:p>
          <a:p>
            <a:pPr algn="ct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OF THE SANGUINE</a:t>
            </a:r>
            <a:r>
              <a:rPr lang="en-AU" sz="1400" dirty="0">
                <a:solidFill>
                  <a:srgbClr val="760603">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pPr algn="ct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ACTING - </a:t>
            </a:r>
            <a:r>
              <a:rPr lang="en-AU" sz="1600"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 CAN ACT </a:t>
            </a:r>
          </a:p>
          <a:p>
            <a:pPr algn="ctr" fontAlgn="base">
              <a:lnSpc>
                <a:spcPct val="107000"/>
              </a:lnSpc>
            </a:pPr>
            <a:r>
              <a:rPr lang="en-AU" sz="1600"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VERY WELL IN PUBLIC</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pP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Sales</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 they are very good business men and women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make excellent masters of ceremonies (MC)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Very good </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auctioneers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Speeches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Evangelism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Prophesying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Fighting or boxing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 y="5642708"/>
            <a:ext cx="12192000" cy="1200329"/>
          </a:xfrm>
          <a:prstGeom prst="rect">
            <a:avLst/>
          </a:prstGeom>
        </p:spPr>
        <p:txBody>
          <a:bodyPr wrap="square">
            <a:spAutoFit/>
          </a:bodyPr>
          <a:lstStyle/>
          <a:p>
            <a:r>
              <a:rPr lang="en-AU" b="1" dirty="0">
                <a:solidFill>
                  <a:srgbClr val="FFFF00"/>
                </a:solidFill>
                <a:latin typeface="Arial" panose="020B0604020202020204" pitchFamily="34" charset="0"/>
                <a:ea typeface="Calibri" panose="020F0502020204030204" pitchFamily="34" charset="0"/>
              </a:rPr>
              <a:t>1. SANGUINE: </a:t>
            </a:r>
            <a:r>
              <a:rPr lang="en-AU" b="1" i="1" u="sng" dirty="0">
                <a:solidFill>
                  <a:srgbClr val="FFFF00"/>
                </a:solidFill>
                <a:latin typeface="Arial" panose="020B0604020202020204" pitchFamily="34" charset="0"/>
                <a:ea typeface="Calibri" panose="020F0502020204030204" pitchFamily="34" charset="0"/>
              </a:rPr>
              <a:t>Sanguine is a sociable person</a:t>
            </a:r>
            <a:r>
              <a:rPr lang="en-AU" b="1" i="1" dirty="0">
                <a:solidFill>
                  <a:srgbClr val="FFFF00"/>
                </a:solidFill>
                <a:latin typeface="Arial" panose="020B0604020202020204" pitchFamily="34" charset="0"/>
                <a:ea typeface="Calibri" panose="020F0502020204030204" pitchFamily="34" charset="0"/>
              </a:rPr>
              <a:t>. They laugh for the hard days, wise words when squeezed by the burden, creative, enthusiasm, and always have the energy to start. Sanguine love to be popular. They have a lot of friends. They love to talk, to perform, help each other and they always curious. </a:t>
            </a:r>
            <a:r>
              <a:rPr lang="en-AU" b="1" i="1" u="sng" dirty="0">
                <a:solidFill>
                  <a:srgbClr val="FFFF00"/>
                </a:solidFill>
                <a:latin typeface="Arial" panose="020B0604020202020204" pitchFamily="34" charset="0"/>
                <a:ea typeface="Calibri" panose="020F0502020204030204" pitchFamily="34" charset="0"/>
              </a:rPr>
              <a:t>Sanguine love to be children forever</a:t>
            </a:r>
            <a:endParaRPr lang="en-AU" b="1" i="1" u="sng" dirty="0">
              <a:solidFill>
                <a:srgbClr val="FFFF00"/>
              </a:solidFill>
            </a:endParaRPr>
          </a:p>
        </p:txBody>
      </p:sp>
    </p:spTree>
    <p:extLst>
      <p:ext uri="{BB962C8B-B14F-4D97-AF65-F5344CB8AC3E}">
        <p14:creationId xmlns:p14="http://schemas.microsoft.com/office/powerpoint/2010/main" val="23983050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1854" y="5850506"/>
            <a:ext cx="4437888" cy="934141"/>
          </a:xfrm>
          <a:prstGeom prst="rect">
            <a:avLst/>
          </a:prstGeom>
        </p:spPr>
      </p:pic>
      <p:pic>
        <p:nvPicPr>
          <p:cNvPr id="5" name="Picture 4"/>
          <p:cNvPicPr>
            <a:picLocks noChangeAspect="1"/>
          </p:cNvPicPr>
          <p:nvPr/>
        </p:nvPicPr>
        <p:blipFill>
          <a:blip r:embed="rId3"/>
          <a:stretch>
            <a:fillRect/>
          </a:stretch>
        </p:blipFill>
        <p:spPr>
          <a:xfrm>
            <a:off x="1053581" y="4903060"/>
            <a:ext cx="4574142" cy="951671"/>
          </a:xfrm>
          <a:prstGeom prst="rect">
            <a:avLst/>
          </a:prstGeom>
        </p:spPr>
      </p:pic>
      <p:pic>
        <p:nvPicPr>
          <p:cNvPr id="6" name="Picture 5"/>
          <p:cNvPicPr>
            <a:picLocks noChangeAspect="1"/>
          </p:cNvPicPr>
          <p:nvPr/>
        </p:nvPicPr>
        <p:blipFill>
          <a:blip r:embed="rId4"/>
          <a:stretch>
            <a:fillRect/>
          </a:stretch>
        </p:blipFill>
        <p:spPr>
          <a:xfrm>
            <a:off x="1904999" y="3973144"/>
            <a:ext cx="4510977" cy="929916"/>
          </a:xfrm>
          <a:prstGeom prst="rect">
            <a:avLst/>
          </a:prstGeom>
        </p:spPr>
      </p:pic>
      <p:pic>
        <p:nvPicPr>
          <p:cNvPr id="7" name="Picture 6"/>
          <p:cNvPicPr>
            <a:picLocks noChangeAspect="1"/>
          </p:cNvPicPr>
          <p:nvPr/>
        </p:nvPicPr>
        <p:blipFill>
          <a:blip r:embed="rId5"/>
          <a:stretch>
            <a:fillRect/>
          </a:stretch>
        </p:blipFill>
        <p:spPr>
          <a:xfrm>
            <a:off x="2501200" y="3054693"/>
            <a:ext cx="4661600" cy="929916"/>
          </a:xfrm>
          <a:prstGeom prst="rect">
            <a:avLst/>
          </a:prstGeom>
        </p:spPr>
      </p:pic>
      <p:pic>
        <p:nvPicPr>
          <p:cNvPr id="8" name="Picture 7"/>
          <p:cNvPicPr>
            <a:picLocks noChangeAspect="1"/>
          </p:cNvPicPr>
          <p:nvPr/>
        </p:nvPicPr>
        <p:blipFill>
          <a:blip r:embed="rId6"/>
          <a:stretch>
            <a:fillRect/>
          </a:stretch>
        </p:blipFill>
        <p:spPr>
          <a:xfrm>
            <a:off x="3200400" y="2069317"/>
            <a:ext cx="4731600" cy="985376"/>
          </a:xfrm>
          <a:prstGeom prst="rect">
            <a:avLst/>
          </a:prstGeom>
        </p:spPr>
      </p:pic>
      <p:pic>
        <p:nvPicPr>
          <p:cNvPr id="9" name="Picture 8"/>
          <p:cNvPicPr>
            <a:picLocks noChangeAspect="1"/>
          </p:cNvPicPr>
          <p:nvPr/>
        </p:nvPicPr>
        <p:blipFill>
          <a:blip r:embed="rId7"/>
          <a:stretch>
            <a:fillRect/>
          </a:stretch>
        </p:blipFill>
        <p:spPr>
          <a:xfrm>
            <a:off x="3886200" y="1148129"/>
            <a:ext cx="4800600" cy="923925"/>
          </a:xfrm>
          <a:prstGeom prst="rect">
            <a:avLst/>
          </a:prstGeom>
        </p:spPr>
      </p:pic>
      <p:pic>
        <p:nvPicPr>
          <p:cNvPr id="10" name="Picture 9"/>
          <p:cNvPicPr>
            <a:picLocks noChangeAspect="1"/>
          </p:cNvPicPr>
          <p:nvPr/>
        </p:nvPicPr>
        <p:blipFill>
          <a:blip r:embed="rId8"/>
          <a:stretch>
            <a:fillRect/>
          </a:stretch>
        </p:blipFill>
        <p:spPr>
          <a:xfrm>
            <a:off x="4648200" y="229678"/>
            <a:ext cx="4684222" cy="923925"/>
          </a:xfrm>
          <a:prstGeom prst="rect">
            <a:avLst/>
          </a:prstGeom>
        </p:spPr>
      </p:pic>
      <p:sp>
        <p:nvSpPr>
          <p:cNvPr id="11" name="Rectangle 10"/>
          <p:cNvSpPr/>
          <p:nvPr/>
        </p:nvSpPr>
        <p:spPr>
          <a:xfrm>
            <a:off x="5410200" y="5888524"/>
            <a:ext cx="3038856" cy="954107"/>
          </a:xfrm>
          <a:prstGeom prst="rect">
            <a:avLst/>
          </a:prstGeom>
        </p:spPr>
        <p:txBody>
          <a:bodyPr wrap="square">
            <a:spAutoFit/>
          </a:bodyPr>
          <a:lstStyle/>
          <a:p>
            <a:r>
              <a:rPr lang="en-AU" sz="32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1</a:t>
            </a:r>
            <a:r>
              <a:rPr lang="en-AU" sz="24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 – </a:t>
            </a:r>
            <a:r>
              <a:rPr lang="en-AU" sz="2400" b="1" dirty="0" smtClean="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FORGIVNESS - </a:t>
            </a:r>
            <a:r>
              <a:rPr lang="en-AU" sz="24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(REMISSION)</a:t>
            </a:r>
            <a:endParaRPr lang="en-AU" sz="2400" dirty="0">
              <a:solidFill>
                <a:prstClr val="white">
                  <a:lumMod val="75000"/>
                </a:prstClr>
              </a:solidFill>
            </a:endParaRPr>
          </a:p>
        </p:txBody>
      </p:sp>
      <p:sp>
        <p:nvSpPr>
          <p:cNvPr id="12" name="Rectangle 11"/>
          <p:cNvSpPr/>
          <p:nvPr/>
        </p:nvSpPr>
        <p:spPr>
          <a:xfrm>
            <a:off x="6100378" y="5172969"/>
            <a:ext cx="2738821" cy="323165"/>
          </a:xfrm>
          <a:prstGeom prst="rect">
            <a:avLst/>
          </a:prstGeom>
        </p:spPr>
        <p:txBody>
          <a:bodyPr wrap="square">
            <a:spAutoFit/>
          </a:bodyPr>
          <a:lstStyle/>
          <a:p>
            <a:pPr>
              <a:lnSpc>
                <a:spcPts val="1800"/>
              </a:lnSpc>
            </a:pPr>
            <a:r>
              <a:rPr lang="en-AU" sz="2800" b="1" dirty="0" smtClean="0">
                <a:solidFill>
                  <a:prstClr val="white">
                    <a:lumMod val="65000"/>
                  </a:prstClr>
                </a:solidFill>
                <a:latin typeface="Arial" panose="020B0604020202020204" pitchFamily="34" charset="0"/>
                <a:ea typeface="Calibri" panose="020F0502020204030204" pitchFamily="34" charset="0"/>
                <a:cs typeface="Arial" panose="020B0604020202020204" pitchFamily="34" charset="0"/>
              </a:rPr>
              <a:t>2 – </a:t>
            </a:r>
            <a:r>
              <a:rPr lang="en-AU" sz="2400" b="1" dirty="0" smtClean="0">
                <a:solidFill>
                  <a:prstClr val="white">
                    <a:lumMod val="65000"/>
                  </a:prstClr>
                </a:solidFill>
                <a:latin typeface="Arial" panose="020B0604020202020204" pitchFamily="34" charset="0"/>
                <a:ea typeface="Calibri" panose="020F0502020204030204" pitchFamily="34" charset="0"/>
                <a:cs typeface="Arial" panose="020B0604020202020204" pitchFamily="34" charset="0"/>
              </a:rPr>
              <a:t>CLEANING -</a:t>
            </a:r>
            <a:endParaRPr lang="en-AU" sz="2400" b="1" dirty="0">
              <a:solidFill>
                <a:prstClr val="white">
                  <a:lumMod val="65000"/>
                </a:prstClr>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6705600" y="4164917"/>
            <a:ext cx="2554778" cy="892552"/>
          </a:xfrm>
          <a:prstGeom prst="rect">
            <a:avLst/>
          </a:prstGeom>
        </p:spPr>
        <p:txBody>
          <a:bodyPr wrap="square">
            <a:spAutoFit/>
          </a:bodyPr>
          <a:lstStyle/>
          <a:p>
            <a:r>
              <a:rPr lang="en-AU" sz="2800" b="1" dirty="0" smtClean="0">
                <a:solidFill>
                  <a:prstClr val="white">
                    <a:lumMod val="75000"/>
                  </a:prstClr>
                </a:solidFill>
              </a:rPr>
              <a:t>3 </a:t>
            </a:r>
            <a:r>
              <a:rPr lang="en-AU" sz="24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lumMod val="75000"/>
                  </a:prstClr>
                </a:solidFill>
              </a:rPr>
              <a:t>JASTIFICATION  -</a:t>
            </a:r>
            <a:endParaRPr lang="en-AU" sz="2400" b="1" dirty="0">
              <a:solidFill>
                <a:prstClr val="white">
                  <a:lumMod val="75000"/>
                </a:prstClr>
              </a:solidFill>
            </a:endParaRPr>
          </a:p>
        </p:txBody>
      </p:sp>
      <p:sp>
        <p:nvSpPr>
          <p:cNvPr id="14" name="Rectangle 13"/>
          <p:cNvSpPr/>
          <p:nvPr/>
        </p:nvSpPr>
        <p:spPr>
          <a:xfrm>
            <a:off x="7553569" y="3268951"/>
            <a:ext cx="3048000" cy="430887"/>
          </a:xfrm>
          <a:prstGeom prst="rect">
            <a:avLst/>
          </a:prstGeom>
        </p:spPr>
        <p:txBody>
          <a:bodyPr wrap="square">
            <a:spAutoFit/>
          </a:bodyPr>
          <a:lstStyle/>
          <a:p>
            <a:r>
              <a:rPr lang="en-AU" sz="20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4 - </a:t>
            </a:r>
            <a:r>
              <a:rPr lang="en-AU" sz="22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RECONCILIATION</a:t>
            </a:r>
            <a:endParaRPr lang="en-AU" sz="2200" dirty="0">
              <a:solidFill>
                <a:prstClr val="white">
                  <a:lumMod val="85000"/>
                </a:prstClr>
              </a:solidFill>
            </a:endParaRPr>
          </a:p>
        </p:txBody>
      </p:sp>
      <p:sp>
        <p:nvSpPr>
          <p:cNvPr id="15" name="Rectangle 14"/>
          <p:cNvSpPr/>
          <p:nvPr/>
        </p:nvSpPr>
        <p:spPr>
          <a:xfrm flipH="1">
            <a:off x="8382000" y="2130779"/>
            <a:ext cx="3349845"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5 -  SANCTIFICATION   </a:t>
            </a:r>
            <a:endParaRPr lang="en-AU" sz="2000" dirty="0">
              <a:solidFill>
                <a:prstClr val="white"/>
              </a:solidFill>
            </a:endParaRPr>
          </a:p>
        </p:txBody>
      </p:sp>
      <p:sp>
        <p:nvSpPr>
          <p:cNvPr id="16" name="Rectangle 15"/>
          <p:cNvSpPr/>
          <p:nvPr/>
        </p:nvSpPr>
        <p:spPr>
          <a:xfrm>
            <a:off x="9061704" y="1275863"/>
            <a:ext cx="3060192"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6-</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REDEMTION</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AU" sz="2000" dirty="0">
              <a:solidFill>
                <a:prstClr val="white"/>
              </a:solidFill>
            </a:endParaRPr>
          </a:p>
        </p:txBody>
      </p:sp>
      <p:sp>
        <p:nvSpPr>
          <p:cNvPr id="17" name="Rectangle 16"/>
          <p:cNvSpPr/>
          <p:nvPr/>
        </p:nvSpPr>
        <p:spPr>
          <a:xfrm>
            <a:off x="9906000" y="1"/>
            <a:ext cx="2057400" cy="461665"/>
          </a:xfrm>
          <a:prstGeom prst="rect">
            <a:avLst/>
          </a:prstGeom>
        </p:spPr>
        <p:txBody>
          <a:bodyPr wrap="square">
            <a:spAutoFit/>
          </a:bodyPr>
          <a:lstStyle/>
          <a:p>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7-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AU" sz="24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VICTORY  </a:t>
            </a:r>
            <a:r>
              <a:rPr lang="en-AU" sz="20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endParaRPr lang="en-AU" sz="2000" dirty="0">
              <a:solidFill>
                <a:prstClr val="white"/>
              </a:solidFill>
            </a:endParaRPr>
          </a:p>
        </p:txBody>
      </p:sp>
      <p:sp>
        <p:nvSpPr>
          <p:cNvPr id="18" name="Rectangle 17"/>
          <p:cNvSpPr/>
          <p:nvPr/>
        </p:nvSpPr>
        <p:spPr>
          <a:xfrm rot="18338449">
            <a:off x="-425213" y="4616645"/>
            <a:ext cx="2386592" cy="523220"/>
          </a:xfrm>
          <a:prstGeom prst="rect">
            <a:avLst/>
          </a:prstGeom>
        </p:spPr>
        <p:txBody>
          <a:bodyPr wrap="square">
            <a:spAutoFit/>
          </a:bodyPr>
          <a:lstStyle/>
          <a:p>
            <a:r>
              <a:rPr lang="en-AU" sz="2800" b="1" dirty="0">
                <a:solidFill>
                  <a:prstClr val="white">
                    <a:lumMod val="75000"/>
                  </a:prstClr>
                </a:solidFill>
              </a:rPr>
              <a:t>JASTIFICATION</a:t>
            </a:r>
          </a:p>
        </p:txBody>
      </p:sp>
      <p:sp>
        <p:nvSpPr>
          <p:cNvPr id="19" name="Rectangle 18"/>
          <p:cNvSpPr/>
          <p:nvPr/>
        </p:nvSpPr>
        <p:spPr>
          <a:xfrm>
            <a:off x="-40193" y="3420328"/>
            <a:ext cx="2541393" cy="430887"/>
          </a:xfrm>
          <a:prstGeom prst="rect">
            <a:avLst/>
          </a:prstGeom>
        </p:spPr>
        <p:txBody>
          <a:bodyPr wrap="square">
            <a:spAutoFit/>
          </a:bodyPr>
          <a:lstStyle/>
          <a:p>
            <a:r>
              <a:rPr lang="en-AU" sz="2200" b="1" dirty="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SANCTIFICATION</a:t>
            </a:r>
            <a:endParaRPr lang="en-AU" sz="2200" dirty="0">
              <a:solidFill>
                <a:prstClr val="white">
                  <a:lumMod val="85000"/>
                </a:prstClr>
              </a:solidFill>
            </a:endParaRPr>
          </a:p>
        </p:txBody>
      </p:sp>
      <p:sp>
        <p:nvSpPr>
          <p:cNvPr id="20" name="Rectangle 19"/>
          <p:cNvSpPr/>
          <p:nvPr/>
        </p:nvSpPr>
        <p:spPr>
          <a:xfrm>
            <a:off x="2150872" y="1531062"/>
            <a:ext cx="1735328" cy="461665"/>
          </a:xfrm>
          <a:prstGeom prst="rect">
            <a:avLst/>
          </a:prstGeom>
        </p:spPr>
        <p:txBody>
          <a:bodyPr wrap="square">
            <a:spAutoFit/>
          </a:bodyPr>
          <a:lstStyle/>
          <a:p>
            <a:r>
              <a:rPr lang="en-AU" sz="2400" b="1"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VICTORY</a:t>
            </a:r>
            <a:endParaRPr lang="en-AU" sz="2400" dirty="0">
              <a:solidFill>
                <a:prstClr val="white"/>
              </a:solidFill>
            </a:endParaRPr>
          </a:p>
        </p:txBody>
      </p:sp>
      <p:sp>
        <p:nvSpPr>
          <p:cNvPr id="21" name="Rectangle 20"/>
          <p:cNvSpPr/>
          <p:nvPr/>
        </p:nvSpPr>
        <p:spPr>
          <a:xfrm rot="10800000" flipH="1" flipV="1">
            <a:off x="188455" y="4305937"/>
            <a:ext cx="471129" cy="584775"/>
          </a:xfrm>
          <a:prstGeom prst="rect">
            <a:avLst/>
          </a:prstGeom>
        </p:spPr>
        <p:txBody>
          <a:bodyPr wrap="square">
            <a:spAutoFit/>
          </a:bodyPr>
          <a:lstStyle/>
          <a:p>
            <a:r>
              <a:rPr lang="en-AU" sz="3200" b="1" dirty="0">
                <a:solidFill>
                  <a:prstClr val="white">
                    <a:lumMod val="75000"/>
                  </a:prstClr>
                </a:solidFill>
                <a:latin typeface="Arial" panose="020B0604020202020204" pitchFamily="34" charset="0"/>
                <a:ea typeface="Times New Roman" panose="02020603050405020304" pitchFamily="18" charset="0"/>
                <a:cs typeface="Times New Roman" panose="02020603050405020304" pitchFamily="18" charset="0"/>
              </a:rPr>
              <a:t>1</a:t>
            </a:r>
            <a:r>
              <a:rPr lang="en-AU" sz="32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sz="3200" dirty="0">
              <a:solidFill>
                <a:prstClr val="black"/>
              </a:solidFill>
            </a:endParaRPr>
          </a:p>
        </p:txBody>
      </p:sp>
      <p:sp>
        <p:nvSpPr>
          <p:cNvPr id="22" name="Rectangle 21"/>
          <p:cNvSpPr/>
          <p:nvPr/>
        </p:nvSpPr>
        <p:spPr>
          <a:xfrm>
            <a:off x="1078981" y="2949528"/>
            <a:ext cx="688848" cy="584775"/>
          </a:xfrm>
          <a:prstGeom prst="rect">
            <a:avLst/>
          </a:prstGeom>
        </p:spPr>
        <p:txBody>
          <a:bodyPr wrap="square">
            <a:spAutoFit/>
          </a:bodyPr>
          <a:lstStyle/>
          <a:p>
            <a:r>
              <a:rPr lang="en-AU" sz="3200" b="1" dirty="0" smtClean="0">
                <a:solidFill>
                  <a:prstClr val="white">
                    <a:lumMod val="85000"/>
                  </a:prstClr>
                </a:solidFill>
                <a:latin typeface="Arial" panose="020B0604020202020204" pitchFamily="34" charset="0"/>
                <a:ea typeface="Times New Roman" panose="02020603050405020304" pitchFamily="18" charset="0"/>
                <a:cs typeface="Times New Roman" panose="02020603050405020304" pitchFamily="18" charset="0"/>
              </a:rPr>
              <a:t>2</a:t>
            </a:r>
            <a:r>
              <a:rPr lang="en-AU"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dirty="0">
              <a:solidFill>
                <a:prstClr val="black"/>
              </a:solidFill>
            </a:endParaRPr>
          </a:p>
        </p:txBody>
      </p:sp>
      <p:sp>
        <p:nvSpPr>
          <p:cNvPr id="23" name="Rectangle 22"/>
          <p:cNvSpPr/>
          <p:nvPr/>
        </p:nvSpPr>
        <p:spPr>
          <a:xfrm>
            <a:off x="2743200" y="959093"/>
            <a:ext cx="597788" cy="584775"/>
          </a:xfrm>
          <a:prstGeom prst="rect">
            <a:avLst/>
          </a:prstGeom>
        </p:spPr>
        <p:txBody>
          <a:bodyPr wrap="square">
            <a:spAutoFit/>
          </a:bodyPr>
          <a:lstStyle/>
          <a:p>
            <a:r>
              <a:rPr lang="en-AU" sz="3200" b="1"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3</a:t>
            </a:r>
            <a:r>
              <a:rPr lang="en-AU" sz="3200"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AU" sz="3200" dirty="0">
              <a:solidFill>
                <a:prstClr val="black"/>
              </a:solidFill>
            </a:endParaRPr>
          </a:p>
        </p:txBody>
      </p:sp>
      <p:sp>
        <p:nvSpPr>
          <p:cNvPr id="24" name="Rectangle 23"/>
          <p:cNvSpPr/>
          <p:nvPr/>
        </p:nvSpPr>
        <p:spPr>
          <a:xfrm>
            <a:off x="8449056" y="6003366"/>
            <a:ext cx="3133344" cy="461665"/>
          </a:xfrm>
          <a:prstGeom prst="rect">
            <a:avLst/>
          </a:prstGeom>
        </p:spPr>
        <p:txBody>
          <a:bodyPr wrap="square">
            <a:spAutoFit/>
          </a:bodyPr>
          <a:lstStyle/>
          <a:p>
            <a:r>
              <a:rPr lang="en-AU" sz="2400" b="1" dirty="0">
                <a:solidFill>
                  <a:prstClr val="white">
                    <a:lumMod val="75000"/>
                  </a:prstClr>
                </a:solidFill>
              </a:rPr>
              <a:t>THE FAITH OF CHRIST</a:t>
            </a:r>
            <a:endParaRPr lang="en-AU" sz="2400" dirty="0">
              <a:solidFill>
                <a:prstClr val="white">
                  <a:lumMod val="75000"/>
                </a:prstClr>
              </a:solidFill>
            </a:endParaRPr>
          </a:p>
        </p:txBody>
      </p:sp>
      <p:sp>
        <p:nvSpPr>
          <p:cNvPr id="25" name="Rectangle 24"/>
          <p:cNvSpPr/>
          <p:nvPr/>
        </p:nvSpPr>
        <p:spPr>
          <a:xfrm>
            <a:off x="8839200" y="5056868"/>
            <a:ext cx="2444685" cy="461665"/>
          </a:xfrm>
          <a:prstGeom prst="rect">
            <a:avLst/>
          </a:prstGeom>
        </p:spPr>
        <p:txBody>
          <a:bodyPr wrap="square">
            <a:spAutoFit/>
          </a:bodyPr>
          <a:lstStyle/>
          <a:p>
            <a:r>
              <a:rPr lang="en-AU" sz="2400" b="1" dirty="0">
                <a:solidFill>
                  <a:prstClr val="white">
                    <a:lumMod val="65000"/>
                  </a:prstClr>
                </a:solidFill>
              </a:rPr>
              <a:t>RIGHTEOUSNESS</a:t>
            </a:r>
            <a:endParaRPr lang="en-AU" sz="2400" dirty="0">
              <a:solidFill>
                <a:prstClr val="white">
                  <a:lumMod val="65000"/>
                </a:prstClr>
              </a:solidFill>
            </a:endParaRPr>
          </a:p>
        </p:txBody>
      </p:sp>
      <p:sp>
        <p:nvSpPr>
          <p:cNvPr id="26" name="Rectangle 25"/>
          <p:cNvSpPr/>
          <p:nvPr/>
        </p:nvSpPr>
        <p:spPr>
          <a:xfrm>
            <a:off x="9342673" y="4247037"/>
            <a:ext cx="2676501" cy="461665"/>
          </a:xfrm>
          <a:prstGeom prst="rect">
            <a:avLst/>
          </a:prstGeom>
        </p:spPr>
        <p:txBody>
          <a:bodyPr wrap="square">
            <a:spAutoFit/>
          </a:bodyPr>
          <a:lstStyle/>
          <a:p>
            <a:pPr algn="just"/>
            <a:r>
              <a:rPr lang="en-AU" sz="2400" b="1" dirty="0">
                <a:solidFill>
                  <a:prstClr val="white">
                    <a:lumMod val="75000"/>
                  </a:prstClr>
                </a:solidFill>
              </a:rPr>
              <a:t>I MAY KNOW HIM</a:t>
            </a:r>
            <a:endParaRPr lang="en-AU" sz="2400" dirty="0">
              <a:solidFill>
                <a:prstClr val="white">
                  <a:lumMod val="75000"/>
                </a:prstClr>
              </a:solidFill>
            </a:endParaRPr>
          </a:p>
        </p:txBody>
      </p:sp>
      <p:sp>
        <p:nvSpPr>
          <p:cNvPr id="27" name="Rectangle 26"/>
          <p:cNvSpPr/>
          <p:nvPr/>
        </p:nvSpPr>
        <p:spPr>
          <a:xfrm>
            <a:off x="10134600" y="3253699"/>
            <a:ext cx="2362200" cy="400110"/>
          </a:xfrm>
          <a:prstGeom prst="rect">
            <a:avLst/>
          </a:prstGeom>
        </p:spPr>
        <p:txBody>
          <a:bodyPr wrap="square">
            <a:spAutoFit/>
          </a:bodyPr>
          <a:lstStyle/>
          <a:p>
            <a:pPr algn="ctr"/>
            <a:r>
              <a:rPr lang="en-AU" sz="2000" b="1" dirty="0" smtClean="0">
                <a:solidFill>
                  <a:prstClr val="white">
                    <a:lumMod val="85000"/>
                  </a:prstClr>
                </a:solidFill>
              </a:rPr>
              <a:t>- RESURRECTION</a:t>
            </a:r>
            <a:endParaRPr lang="en-AU" sz="2000" dirty="0">
              <a:solidFill>
                <a:prstClr val="white">
                  <a:lumMod val="85000"/>
                </a:prstClr>
              </a:solidFill>
            </a:endParaRPr>
          </a:p>
        </p:txBody>
      </p:sp>
      <p:sp>
        <p:nvSpPr>
          <p:cNvPr id="28" name="Rectangle 27"/>
          <p:cNvSpPr/>
          <p:nvPr/>
        </p:nvSpPr>
        <p:spPr>
          <a:xfrm>
            <a:off x="8763000" y="2557806"/>
            <a:ext cx="3429000" cy="707886"/>
          </a:xfrm>
          <a:prstGeom prst="rect">
            <a:avLst/>
          </a:prstGeom>
        </p:spPr>
        <p:txBody>
          <a:bodyPr wrap="square">
            <a:spAutoFit/>
          </a:bodyPr>
          <a:lstStyle/>
          <a:p>
            <a:pPr algn="ctr"/>
            <a:r>
              <a:rPr lang="en-AU" sz="2000" b="1" dirty="0">
                <a:solidFill>
                  <a:prstClr val="white"/>
                </a:solidFill>
              </a:rPr>
              <a:t>THE FELLOWSHIP </a:t>
            </a:r>
            <a:r>
              <a:rPr lang="en-AU" sz="2000" b="1" dirty="0" smtClean="0">
                <a:solidFill>
                  <a:prstClr val="white"/>
                </a:solidFill>
              </a:rPr>
              <a:t>OF </a:t>
            </a:r>
            <a:r>
              <a:rPr lang="en-AU" sz="2000" b="1" dirty="0">
                <a:solidFill>
                  <a:prstClr val="white"/>
                </a:solidFill>
              </a:rPr>
              <a:t>HIS SUFFERINGS</a:t>
            </a:r>
            <a:endParaRPr lang="en-AU" sz="2000" dirty="0">
              <a:solidFill>
                <a:prstClr val="white"/>
              </a:solidFill>
            </a:endParaRPr>
          </a:p>
        </p:txBody>
      </p:sp>
      <p:sp>
        <p:nvSpPr>
          <p:cNvPr id="29" name="Rectangle 28"/>
          <p:cNvSpPr/>
          <p:nvPr/>
        </p:nvSpPr>
        <p:spPr>
          <a:xfrm>
            <a:off x="8852600" y="1707770"/>
            <a:ext cx="3339400" cy="369332"/>
          </a:xfrm>
          <a:prstGeom prst="rect">
            <a:avLst/>
          </a:prstGeom>
        </p:spPr>
        <p:txBody>
          <a:bodyPr wrap="square">
            <a:spAutoFit/>
          </a:bodyPr>
          <a:lstStyle/>
          <a:p>
            <a:r>
              <a:rPr lang="en-AU" b="1" dirty="0">
                <a:solidFill>
                  <a:prstClr val="white"/>
                </a:solidFill>
              </a:rPr>
              <a:t>CONFORMABLE UNTO HIS DEATH</a:t>
            </a:r>
            <a:endParaRPr lang="en-AU" dirty="0">
              <a:solidFill>
                <a:prstClr val="white"/>
              </a:solidFill>
            </a:endParaRPr>
          </a:p>
        </p:txBody>
      </p:sp>
      <p:sp>
        <p:nvSpPr>
          <p:cNvPr id="30" name="Rectangle 29"/>
          <p:cNvSpPr/>
          <p:nvPr/>
        </p:nvSpPr>
        <p:spPr>
          <a:xfrm>
            <a:off x="9260378" y="388515"/>
            <a:ext cx="3189530" cy="677108"/>
          </a:xfrm>
          <a:prstGeom prst="rect">
            <a:avLst/>
          </a:prstGeom>
        </p:spPr>
        <p:txBody>
          <a:bodyPr wrap="square">
            <a:spAutoFit/>
          </a:bodyPr>
          <a:lstStyle/>
          <a:p>
            <a:r>
              <a:rPr lang="en-AU" sz="2000" b="1" dirty="0" smtClean="0">
                <a:solidFill>
                  <a:prstClr val="white"/>
                </a:solidFill>
              </a:rPr>
              <a:t>        ATTAIN UNTO </a:t>
            </a:r>
            <a:r>
              <a:rPr lang="en-AU" sz="2000" b="1" dirty="0">
                <a:solidFill>
                  <a:prstClr val="white"/>
                </a:solidFill>
              </a:rPr>
              <a:t>THE </a:t>
            </a:r>
          </a:p>
          <a:p>
            <a:r>
              <a:rPr lang="en-AU" b="1" dirty="0">
                <a:solidFill>
                  <a:prstClr val="white"/>
                </a:solidFill>
              </a:rPr>
              <a:t>RESURRECTION </a:t>
            </a:r>
            <a:r>
              <a:rPr lang="en-AU" b="1" dirty="0" smtClean="0">
                <a:solidFill>
                  <a:prstClr val="white"/>
                </a:solidFill>
              </a:rPr>
              <a:t>OF </a:t>
            </a:r>
            <a:r>
              <a:rPr lang="en-AU" b="1" dirty="0">
                <a:solidFill>
                  <a:prstClr val="white"/>
                </a:solidFill>
              </a:rPr>
              <a:t>THE DEAD</a:t>
            </a:r>
            <a:endParaRPr lang="en-AU" dirty="0">
              <a:solidFill>
                <a:prstClr val="white"/>
              </a:solidFill>
            </a:endParaRPr>
          </a:p>
        </p:txBody>
      </p:sp>
      <p:pic>
        <p:nvPicPr>
          <p:cNvPr id="2" name="Picture 1"/>
          <p:cNvPicPr>
            <a:picLocks noChangeAspect="1"/>
          </p:cNvPicPr>
          <p:nvPr/>
        </p:nvPicPr>
        <p:blipFill>
          <a:blip r:embed="rId9"/>
          <a:stretch>
            <a:fillRect/>
          </a:stretch>
        </p:blipFill>
        <p:spPr>
          <a:xfrm>
            <a:off x="0" y="102436"/>
            <a:ext cx="1645854" cy="1149044"/>
          </a:xfrm>
          <a:prstGeom prst="rect">
            <a:avLst/>
          </a:prstGeom>
        </p:spPr>
      </p:pic>
      <p:sp>
        <p:nvSpPr>
          <p:cNvPr id="3" name="Rectangle 2"/>
          <p:cNvSpPr/>
          <p:nvPr/>
        </p:nvSpPr>
        <p:spPr>
          <a:xfrm>
            <a:off x="76200" y="-48768"/>
            <a:ext cx="4597400" cy="1107996"/>
          </a:xfrm>
          <a:prstGeom prst="rect">
            <a:avLst/>
          </a:prstGeom>
        </p:spPr>
        <p:txBody>
          <a:bodyPr wrap="square">
            <a:spAutoFit/>
          </a:bodyPr>
          <a:lstStyle/>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OLD TESTAMENT </a:t>
            </a:r>
          </a:p>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CEREMONIAL </a:t>
            </a:r>
            <a:r>
              <a:rPr lang="en-AU" sz="2200" b="1" dirty="0">
                <a:solidFill>
                  <a:srgbClr val="FFC000">
                    <a:lumMod val="20000"/>
                    <a:lumOff val="80000"/>
                  </a:srgbClr>
                </a:solidFill>
                <a:latin typeface="Arial" panose="020B0604020202020204" pitchFamily="34" charset="0"/>
                <a:cs typeface="Times New Roman" panose="02020603050405020304" pitchFamily="18" charset="0"/>
              </a:rPr>
              <a:t>STAGES </a:t>
            </a:r>
            <a:endParaRPr lang="en-AU" sz="2200" b="1" dirty="0" smtClean="0">
              <a:solidFill>
                <a:srgbClr val="FFC000">
                  <a:lumMod val="20000"/>
                  <a:lumOff val="80000"/>
                </a:srgbClr>
              </a:solidFill>
              <a:latin typeface="Arial" panose="020B0604020202020204" pitchFamily="34" charset="0"/>
              <a:cs typeface="Times New Roman" panose="02020603050405020304" pitchFamily="18" charset="0"/>
            </a:endParaRPr>
          </a:p>
          <a:p>
            <a:pPr algn="ctr"/>
            <a:r>
              <a:rPr lang="en-AU" sz="2200" b="1" dirty="0" smtClean="0">
                <a:solidFill>
                  <a:srgbClr val="FFC000">
                    <a:lumMod val="20000"/>
                    <a:lumOff val="80000"/>
                  </a:srgbClr>
                </a:solidFill>
                <a:latin typeface="Arial" panose="020B0604020202020204" pitchFamily="34" charset="0"/>
                <a:cs typeface="Times New Roman" panose="02020603050405020304" pitchFamily="18" charset="0"/>
              </a:rPr>
              <a:t>OF </a:t>
            </a:r>
            <a:r>
              <a:rPr lang="en-AU" sz="2200" b="1" dirty="0">
                <a:solidFill>
                  <a:srgbClr val="FFC000">
                    <a:lumMod val="20000"/>
                    <a:lumOff val="80000"/>
                  </a:srgbClr>
                </a:solidFill>
                <a:latin typeface="Arial" panose="020B0604020202020204" pitchFamily="34" charset="0"/>
                <a:cs typeface="Times New Roman" panose="02020603050405020304" pitchFamily="18" charset="0"/>
              </a:rPr>
              <a:t>SPIRITUAL GROWING</a:t>
            </a:r>
            <a:endParaRPr lang="en-AU" sz="2200" b="1" dirty="0" smtClean="0">
              <a:solidFill>
                <a:srgbClr val="FFC000">
                  <a:lumMod val="20000"/>
                  <a:lumOff val="80000"/>
                </a:srgbClr>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44560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333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542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035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0523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idx="1"/>
          </p:nvPr>
        </p:nvSpPr>
        <p:spPr/>
        <p:txBody>
          <a:bodyPr>
            <a:normAutofit fontScale="92500" lnSpcReduction="20000"/>
          </a:bodyPr>
          <a:lstStyle/>
          <a:p>
            <a:endParaRPr lang="en-AU"/>
          </a:p>
        </p:txBody>
      </p:sp>
    </p:spTree>
    <p:extLst>
      <p:ext uri="{BB962C8B-B14F-4D97-AF65-F5344CB8AC3E}">
        <p14:creationId xmlns:p14="http://schemas.microsoft.com/office/powerpoint/2010/main" val="31350953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1128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3892970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ible pictures transformation of the character by the Holy Spir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438400"/>
            <a:ext cx="2455537"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31737" y="1295401"/>
            <a:ext cx="9564010" cy="5324535"/>
          </a:xfrm>
          <a:prstGeom prst="rect">
            <a:avLst/>
          </a:prstGeom>
        </p:spPr>
        <p:txBody>
          <a:bodyPr wrap="square">
            <a:spAutoFit/>
          </a:bodyPr>
          <a:lstStyle/>
          <a:p>
            <a:pPr algn="just" defTabSz="457200"/>
            <a:r>
              <a:rPr lang="en-AU" sz="2000" b="1" dirty="0">
                <a:solidFill>
                  <a:srgbClr val="000000"/>
                </a:solidFill>
                <a:latin typeface="Arial" panose="020B0604020202020204" pitchFamily="34" charset="0"/>
              </a:rPr>
              <a:t>“I cannot forbear telling you </a:t>
            </a:r>
            <a:r>
              <a:rPr lang="en-AU" sz="2400" b="1" dirty="0">
                <a:solidFill>
                  <a:prstClr val="black"/>
                </a:solidFill>
                <a:latin typeface="Arial" panose="020B0604020202020204" pitchFamily="34" charset="0"/>
              </a:rPr>
              <a:t>that you are as a piece of machinery that has been put out of order by an erroneous course </a:t>
            </a:r>
            <a:r>
              <a:rPr lang="en-AU" sz="2000" b="1" dirty="0">
                <a:solidFill>
                  <a:srgbClr val="000000"/>
                </a:solidFill>
                <a:latin typeface="Arial" panose="020B0604020202020204" pitchFamily="34" charset="0"/>
              </a:rPr>
              <a:t>of development and discipline</a:t>
            </a:r>
            <a:r>
              <a:rPr lang="en-AU" sz="2000" dirty="0">
                <a:solidFill>
                  <a:srgbClr val="000000"/>
                </a:solidFill>
                <a:latin typeface="Arial" panose="020B0604020202020204" pitchFamily="34" charset="0"/>
              </a:rPr>
              <a:t>. </a:t>
            </a:r>
            <a:r>
              <a:rPr lang="en-AU" sz="2400" b="1" i="1" dirty="0">
                <a:solidFill>
                  <a:prstClr val="black"/>
                </a:solidFill>
                <a:latin typeface="Arial" panose="020B0604020202020204" pitchFamily="34" charset="0"/>
              </a:rPr>
              <a:t>Your only hope is to place yourself in the channel of light shining from the Sun of Righteousness</a:t>
            </a:r>
            <a:r>
              <a:rPr lang="en-AU" sz="2000" b="1" i="1" dirty="0">
                <a:solidFill>
                  <a:prstClr val="black"/>
                </a:solidFill>
                <a:latin typeface="Arial" panose="020B0604020202020204" pitchFamily="34" charset="0"/>
              </a:rPr>
              <a:t>,</a:t>
            </a:r>
            <a:r>
              <a:rPr lang="en-AU" sz="2000" dirty="0">
                <a:solidFill>
                  <a:prstClr val="black"/>
                </a:solidFill>
                <a:latin typeface="Arial" panose="020B0604020202020204" pitchFamily="34" charset="0"/>
              </a:rPr>
              <a:t> </a:t>
            </a:r>
            <a:r>
              <a:rPr lang="en-AU" sz="2200" b="1" i="1" dirty="0">
                <a:solidFill>
                  <a:prstClr val="black"/>
                </a:solidFill>
                <a:latin typeface="Arial" panose="020B0604020202020204" pitchFamily="34" charset="0"/>
              </a:rPr>
              <a:t>closing every avenue that encourages wrong tendencies in the development of character</a:t>
            </a:r>
            <a:r>
              <a:rPr lang="en-AU" sz="2200" b="1" dirty="0">
                <a:solidFill>
                  <a:prstClr val="black"/>
                </a:solidFill>
                <a:latin typeface="Arial" panose="020B0604020202020204" pitchFamily="34" charset="0"/>
              </a:rPr>
              <a:t>. </a:t>
            </a:r>
            <a:r>
              <a:rPr lang="en-AU" sz="2200" b="1" i="1" dirty="0">
                <a:solidFill>
                  <a:prstClr val="black"/>
                </a:solidFill>
                <a:latin typeface="Arial" panose="020B0604020202020204" pitchFamily="34" charset="0"/>
              </a:rPr>
              <a:t>You need to remove from the [mind] scenes which have been as a training school to destroy your confidence in almost every one. No longer choose the malarias atmosphere you have hitherto lived in</a:t>
            </a:r>
            <a:r>
              <a:rPr lang="en-AU" sz="2200" dirty="0">
                <a:solidFill>
                  <a:prstClr val="black"/>
                </a:solidFill>
                <a:latin typeface="Arial" panose="020B0604020202020204" pitchFamily="34" charset="0"/>
              </a:rPr>
              <a:t>.</a:t>
            </a:r>
            <a:r>
              <a:rPr lang="en-AU" sz="2000" dirty="0">
                <a:solidFill>
                  <a:prstClr val="black"/>
                </a:solidFill>
                <a:latin typeface="Arial" panose="020B0604020202020204" pitchFamily="34" charset="0"/>
              </a:rPr>
              <a:t> </a:t>
            </a:r>
            <a:r>
              <a:rPr lang="en-AU" sz="2000" b="1" dirty="0">
                <a:solidFill>
                  <a:prstClr val="black"/>
                </a:solidFill>
                <a:latin typeface="Arial" panose="020B0604020202020204" pitchFamily="34" charset="0"/>
              </a:rPr>
              <a:t>You need to become a Christian in word, thought, and action. </a:t>
            </a:r>
            <a:r>
              <a:rPr lang="en-AU" sz="2400" b="1" i="1" dirty="0">
                <a:solidFill>
                  <a:prstClr val="black"/>
                </a:solidFill>
                <a:latin typeface="Arial" panose="020B0604020202020204" pitchFamily="34" charset="0"/>
              </a:rPr>
              <a:t>You need to be converted.</a:t>
            </a:r>
            <a:r>
              <a:rPr lang="en-AU" sz="2400" b="1" i="1" dirty="0">
                <a:solidFill>
                  <a:srgbClr val="000000"/>
                </a:solidFill>
                <a:latin typeface="Arial" panose="020B0604020202020204" pitchFamily="34" charset="0"/>
              </a:rPr>
              <a:t> </a:t>
            </a:r>
            <a:r>
              <a:rPr lang="en-AU" sz="2000" b="1" dirty="0">
                <a:solidFill>
                  <a:prstClr val="black"/>
                </a:solidFill>
                <a:latin typeface="Arial" panose="020B0604020202020204" pitchFamily="34" charset="0"/>
              </a:rPr>
              <a:t>The Holy Spirit alone can renovate and transform you. This Spirit alone can keep you from making your mind and heart a vineyard that Satan will cultivate</a:t>
            </a:r>
            <a:r>
              <a:rPr lang="en-AU" sz="2000" dirty="0">
                <a:solidFill>
                  <a:prstClr val="black"/>
                </a:solidFill>
                <a:latin typeface="Arial" panose="020B0604020202020204" pitchFamily="34" charset="0"/>
              </a:rPr>
              <a:t>.</a:t>
            </a:r>
            <a:r>
              <a:rPr lang="en-AU" sz="2000" dirty="0">
                <a:solidFill>
                  <a:srgbClr val="FFFF00"/>
                </a:solidFill>
                <a:latin typeface="Arial" panose="020B0604020202020204" pitchFamily="34" charset="0"/>
              </a:rPr>
              <a:t> </a:t>
            </a:r>
            <a:r>
              <a:rPr lang="en-AU" sz="2000" b="1" dirty="0">
                <a:solidFill>
                  <a:prstClr val="black"/>
                </a:solidFill>
                <a:latin typeface="Arial" panose="020B0604020202020204" pitchFamily="34" charset="0"/>
              </a:rPr>
              <a:t>As soon as possible you should place yourself as a little child at the feet of Jesus, that you may receive the Holy Spirit’s moulding</a:t>
            </a:r>
            <a:r>
              <a:rPr lang="en-AU" sz="2000" dirty="0">
                <a:solidFill>
                  <a:prstClr val="black"/>
                </a:solidFill>
                <a:latin typeface="Arial" panose="020B0604020202020204" pitchFamily="34" charset="0"/>
              </a:rPr>
              <a:t>. </a:t>
            </a:r>
            <a:r>
              <a:rPr lang="en-AU" sz="2400" b="1" i="1" dirty="0">
                <a:solidFill>
                  <a:prstClr val="black"/>
                </a:solidFill>
                <a:latin typeface="Arial" panose="020B0604020202020204" pitchFamily="34" charset="0"/>
              </a:rPr>
              <a:t>Then your mental faculties will be invigorated and will bear taxing in the right lines.”</a:t>
            </a:r>
            <a:r>
              <a:rPr lang="en-AU" sz="2000" dirty="0">
                <a:solidFill>
                  <a:srgbClr val="FFFF00"/>
                </a:solidFill>
                <a:latin typeface="Arial" panose="020B0604020202020204" pitchFamily="34" charset="0"/>
              </a:rPr>
              <a:t> </a:t>
            </a:r>
            <a:r>
              <a:rPr lang="en-AU" sz="1600" dirty="0">
                <a:solidFill>
                  <a:prstClr val="black"/>
                </a:solidFill>
                <a:latin typeface="Arial" panose="020B0604020202020204" pitchFamily="34" charset="0"/>
              </a:rPr>
              <a:t>{Lt29-1897.6</a:t>
            </a:r>
            <a:r>
              <a:rPr lang="en-AU" sz="1400" dirty="0">
                <a:solidFill>
                  <a:prstClr val="black"/>
                </a:solidFill>
                <a:latin typeface="Arial" panose="020B0604020202020204" pitchFamily="34" charset="0"/>
              </a:rPr>
              <a:t>}</a:t>
            </a:r>
          </a:p>
        </p:txBody>
      </p:sp>
      <p:sp>
        <p:nvSpPr>
          <p:cNvPr id="2" name="Rectangle 1"/>
          <p:cNvSpPr/>
          <p:nvPr/>
        </p:nvSpPr>
        <p:spPr>
          <a:xfrm>
            <a:off x="0" y="176463"/>
            <a:ext cx="12192000" cy="1077218"/>
          </a:xfrm>
          <a:prstGeom prst="rect">
            <a:avLst/>
          </a:prstGeom>
        </p:spPr>
        <p:txBody>
          <a:bodyPr wrap="square">
            <a:spAutoFit/>
          </a:bodyPr>
          <a:lstStyle/>
          <a:p>
            <a:pPr algn="ctr" defTabSz="457200"/>
            <a:r>
              <a:rPr lang="en-AU" sz="3200" b="1" dirty="0">
                <a:solidFill>
                  <a:prstClr val="black"/>
                </a:solidFill>
                <a:latin typeface="Arial" panose="020B0604020202020204" pitchFamily="34" charset="0"/>
              </a:rPr>
              <a:t>YOUR ONLY HOPE IS TO PLACE YOURSELF</a:t>
            </a:r>
          </a:p>
          <a:p>
            <a:pPr algn="ctr" defTabSz="457200"/>
            <a:r>
              <a:rPr lang="en-AU" sz="3200" b="1" dirty="0">
                <a:solidFill>
                  <a:prstClr val="black"/>
                </a:solidFill>
                <a:latin typeface="Arial" panose="020B0604020202020204" pitchFamily="34" charset="0"/>
              </a:rPr>
              <a:t> IN THE CHANNEL OF LIGHT </a:t>
            </a:r>
            <a:endParaRPr lang="en-AU" sz="3200" dirty="0">
              <a:solidFill>
                <a:prstClr val="white"/>
              </a:solidFill>
            </a:endParaRPr>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268614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689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58" y="98585"/>
            <a:ext cx="844884" cy="976745"/>
          </a:xfrm>
          <a:prstGeom prst="rect">
            <a:avLst/>
          </a:prstGeom>
        </p:spPr>
      </p:pic>
      <p:sp>
        <p:nvSpPr>
          <p:cNvPr id="5" name="Rectangle 4"/>
          <p:cNvSpPr/>
          <p:nvPr/>
        </p:nvSpPr>
        <p:spPr>
          <a:xfrm>
            <a:off x="85559" y="1143000"/>
            <a:ext cx="3114842" cy="4176015"/>
          </a:xfrm>
          <a:prstGeom prst="rect">
            <a:avLst/>
          </a:prstGeom>
        </p:spPr>
        <p:txBody>
          <a:bodyPr wrap="square">
            <a:spAutoFit/>
          </a:bodyPr>
          <a:lstStyle/>
          <a:p>
            <a:pPr defTabSz="457200" fontAlgn="base">
              <a:lnSpc>
                <a:spcPct val="107000"/>
              </a:lnSpc>
            </a:pPr>
            <a:r>
              <a:rPr lang="en-AU" sz="20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t>
            </a:r>
            <a:r>
              <a:rPr lang="en-AU"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CHOLERIC (FIRE)</a:t>
            </a:r>
            <a:r>
              <a:rPr lang="en-AU"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t>
            </a:r>
            <a:r>
              <a:rPr lang="en-AU"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1</a:t>
            </a:r>
            <a:endParaRPr lang="en-AU"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endParaRPr>
          </a:p>
          <a:p>
            <a:pPr defTabSz="457200" fontAlgn="base">
              <a:lnSpc>
                <a:spcPct val="107000"/>
              </a:lnSpc>
            </a:pPr>
            <a:r>
              <a:rPr lang="en-AU"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(Destructive Temperament) </a:t>
            </a:r>
            <a:endParaRPr lang="en-AU"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AU" sz="14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Extrovert </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leader According to scholars, Choleric is the most powerful and destructive temperament.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tend to be users.</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do not forget easily.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are very quick tempered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seldom change their mind even if they are wrong.</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want total control over themselves and everyone around them.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4038600" y="609600"/>
            <a:ext cx="3597443" cy="4537909"/>
          </a:xfrm>
          <a:prstGeom prst="rect">
            <a:avLst/>
          </a:prstGeom>
        </p:spPr>
        <p:txBody>
          <a:bodyPr wrap="square">
            <a:spAutoFit/>
          </a:bodyPr>
          <a:lstStyle/>
          <a:p>
            <a:pPr algn="ctr" defTabSz="457200" fontAlgn="base">
              <a:lnSpc>
                <a:spcPct val="107000"/>
              </a:lnSpc>
            </a:pPr>
            <a:r>
              <a:rPr lang="en-AU" sz="2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CHOLERIC </a:t>
            </a:r>
          </a:p>
          <a:p>
            <a:pPr algn="ctr" defTabSz="457200" fontAlgn="base">
              <a:lnSpc>
                <a:spcPct val="107000"/>
              </a:lnSpc>
            </a:pPr>
            <a:r>
              <a:rPr lang="en-AU"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STRENGTHS – WEAKNESSES</a:t>
            </a:r>
          </a:p>
          <a:p>
            <a:pPr algn="ctr" defTabSz="457200" fontAlgn="base">
              <a:lnSpc>
                <a:spcPct val="107000"/>
              </a:lnSpc>
            </a:pPr>
            <a:r>
              <a:rPr lang="en-AU"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Activists (take part in public events)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Opportunist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Hard driving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Optimistic/confident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Perfectionist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Friendly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Tough minded Fearless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Action oriented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Quick tempered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Offensive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Proud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Cruel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Rash decision making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Rude </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Self-catered</a:t>
            </a:r>
            <a:endParaRPr lang="en-AU" sz="14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7772401" y="1075330"/>
            <a:ext cx="4152230" cy="3565976"/>
          </a:xfrm>
          <a:prstGeom prst="rect">
            <a:avLst/>
          </a:prstGeom>
        </p:spPr>
        <p:txBody>
          <a:bodyPr wrap="square">
            <a:spAutoFit/>
          </a:bodyPr>
          <a:lstStyle/>
          <a:p>
            <a:pPr algn="ctr" defTabSz="457200" fontAlgn="base">
              <a:lnSpc>
                <a:spcPct val="107000"/>
              </a:lnSpc>
            </a:pPr>
            <a:r>
              <a:rPr lang="en-AU"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THE SPECIAL ROLE </a:t>
            </a:r>
          </a:p>
          <a:p>
            <a:pPr algn="ctr" defTabSz="457200" fontAlgn="base">
              <a:lnSpc>
                <a:spcPct val="107000"/>
              </a:lnSpc>
            </a:pPr>
            <a:r>
              <a:rPr lang="en-AU"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OF THE CHOLERIC</a:t>
            </a:r>
            <a:endParaRPr lang="en-AU" b="1"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 </a:t>
            </a:r>
            <a:endParaRPr lang="en-AU" sz="1600" b="1"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In </a:t>
            </a:r>
            <a:r>
              <a:rPr lang="en-AU" sz="1600"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organisations, they become very good executive officers </a:t>
            </a:r>
            <a:endParaRPr lang="en-AU" sz="1600"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 are very good producers </a:t>
            </a:r>
            <a:endParaRPr lang="en-AU" sz="1600"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 can be very good building engineers </a:t>
            </a:r>
            <a:endParaRPr lang="en-AU" sz="1600"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Very</a:t>
            </a:r>
            <a:r>
              <a:rPr lang="en-AU" sz="1600"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 good materials for politics </a:t>
            </a:r>
            <a:endParaRPr lang="en-AU" sz="1600"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In </a:t>
            </a:r>
            <a:r>
              <a:rPr lang="en-AU" sz="1600"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the religious organisations, they become very good evangelists and prophets </a:t>
            </a:r>
            <a:endParaRPr lang="en-AU" sz="1600"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 become very good opinion leaders in society </a:t>
            </a:r>
            <a:endParaRPr lang="en-AU" sz="1600" dirty="0">
              <a:solidFill>
                <a:srgbClr val="760603">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a:r>
              <a:rPr lang="en-AU" sz="1600" b="1"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In </a:t>
            </a:r>
            <a:r>
              <a:rPr lang="en-AU" sz="1600" kern="1800" spc="-35" dirty="0">
                <a:solidFill>
                  <a:srgbClr val="760603">
                    <a:lumMod val="50000"/>
                  </a:srgbClr>
                </a:solidFill>
                <a:latin typeface="Arial" panose="020B0604020202020204" pitchFamily="34" charset="0"/>
                <a:ea typeface="Times New Roman" panose="02020603050405020304" pitchFamily="18" charset="0"/>
                <a:cs typeface="Arial" panose="020B0604020202020204" pitchFamily="34" charset="0"/>
              </a:rPr>
              <a:t>marriage they play very high romantic roles </a:t>
            </a:r>
            <a:endParaRPr lang="en-AU" sz="1600" dirty="0">
              <a:solidFill>
                <a:srgbClr val="760603">
                  <a:lumMod val="50000"/>
                </a:srgbClr>
              </a:solidFill>
              <a:latin typeface="Arial" panose="020B0604020202020204" pitchFamily="34" charset="0"/>
              <a:cs typeface="Arial" panose="020B0604020202020204" pitchFamily="34" charset="0"/>
            </a:endParaRPr>
          </a:p>
        </p:txBody>
      </p:sp>
      <p:sp>
        <p:nvSpPr>
          <p:cNvPr id="8" name="Rectangle 7"/>
          <p:cNvSpPr/>
          <p:nvPr/>
        </p:nvSpPr>
        <p:spPr>
          <a:xfrm>
            <a:off x="320843" y="5542547"/>
            <a:ext cx="11550316" cy="1200329"/>
          </a:xfrm>
          <a:prstGeom prst="rect">
            <a:avLst/>
          </a:prstGeom>
        </p:spPr>
        <p:txBody>
          <a:bodyPr wrap="square">
            <a:spAutoFit/>
          </a:bodyPr>
          <a:lstStyle/>
          <a:p>
            <a:pPr defTabSz="457200"/>
            <a:r>
              <a:rPr lang="en-AU" b="1" dirty="0">
                <a:solidFill>
                  <a:srgbClr val="FFFF00"/>
                </a:solidFill>
                <a:latin typeface="Arial" panose="020B0604020202020204" pitchFamily="34" charset="0"/>
                <a:ea typeface="Calibri" panose="020F0502020204030204" pitchFamily="34" charset="0"/>
              </a:rPr>
              <a:t>2. CHOLERIC : </a:t>
            </a:r>
            <a:r>
              <a:rPr lang="en-AU" b="1" i="1" dirty="0">
                <a:solidFill>
                  <a:srgbClr val="FFFF00"/>
                </a:solidFill>
                <a:latin typeface="Arial" panose="020B0604020202020204" pitchFamily="34" charset="0"/>
                <a:ea typeface="Calibri" panose="020F0502020204030204" pitchFamily="34" charset="0"/>
              </a:rPr>
              <a:t>Choleric is a strong person. They have a strong leadership. They are faithful, brave, and have the freedom to be on one's own. They all forced and always want to make a change. Strong-willed and assertive, goal oriented, well organized, and they don't really need friends. They always be the superior one in the emergency time.</a:t>
            </a:r>
            <a:endParaRPr lang="en-AU" b="1" i="1" dirty="0">
              <a:solidFill>
                <a:srgbClr val="FFFF00"/>
              </a:solidFill>
            </a:endParaRPr>
          </a:p>
        </p:txBody>
      </p:sp>
    </p:spTree>
    <p:extLst>
      <p:ext uri="{BB962C8B-B14F-4D97-AF65-F5344CB8AC3E}">
        <p14:creationId xmlns:p14="http://schemas.microsoft.com/office/powerpoint/2010/main" val="23637099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3383" y="955965"/>
            <a:ext cx="699654" cy="461665"/>
          </a:xfrm>
          <a:prstGeom prst="rect">
            <a:avLst/>
          </a:prstGeom>
        </p:spPr>
        <p:txBody>
          <a:bodyPr wrap="square">
            <a:spAutoFit/>
          </a:bodyPr>
          <a:lstStyle/>
          <a:p>
            <a:r>
              <a:rPr lang="en-AU" sz="2400" b="1" dirty="0" smtClean="0">
                <a:solidFill>
                  <a:prstClr val="white"/>
                </a:solidFill>
              </a:rPr>
              <a:t>118</a:t>
            </a:r>
            <a:endParaRPr lang="en-AU" sz="2400" b="1" dirty="0"/>
          </a:p>
        </p:txBody>
      </p:sp>
      <p:sp>
        <p:nvSpPr>
          <p:cNvPr id="4" name="Oval 3"/>
          <p:cNvSpPr/>
          <p:nvPr/>
        </p:nvSpPr>
        <p:spPr>
          <a:xfrm>
            <a:off x="1330036" y="900544"/>
            <a:ext cx="1717964" cy="6234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926783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spTree>
    <p:extLst>
      <p:ext uri="{BB962C8B-B14F-4D97-AF65-F5344CB8AC3E}">
        <p14:creationId xmlns:p14="http://schemas.microsoft.com/office/powerpoint/2010/main" val="423980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7" y="5833978"/>
            <a:ext cx="11074401" cy="923330"/>
          </a:xfrm>
          <a:prstGeom prst="rect">
            <a:avLst/>
          </a:prstGeom>
        </p:spPr>
        <p:txBody>
          <a:bodyPr wrap="square">
            <a:spAutoFit/>
          </a:bodyPr>
          <a:lstStyle/>
          <a:p>
            <a:pPr algn="just" defTabSz="457200"/>
            <a:r>
              <a:rPr lang="en-AU" b="1" dirty="0">
                <a:solidFill>
                  <a:srgbClr val="FFFF00"/>
                </a:solidFill>
                <a:latin typeface="Arial" panose="020B0604020202020204" pitchFamily="34" charset="0"/>
                <a:ea typeface="Calibri" panose="020F0502020204030204" pitchFamily="34" charset="0"/>
              </a:rPr>
              <a:t>3. MELANCHOLIC: </a:t>
            </a:r>
            <a:r>
              <a:rPr lang="en-AU" b="1" i="1" dirty="0">
                <a:solidFill>
                  <a:srgbClr val="FFFF00"/>
                </a:solidFill>
                <a:latin typeface="Arial" panose="020B0604020202020204" pitchFamily="34" charset="0"/>
                <a:ea typeface="Calibri" panose="020F0502020204030204" pitchFamily="34" charset="0"/>
              </a:rPr>
              <a:t>Melancholies is a sensitive person. Depth to see the heart and soul of life. Artistic to appreciate the art. They are thoughtfully analytical, serious, and have a </a:t>
            </a:r>
            <a:r>
              <a:rPr lang="en-AU" b="1" i="1" dirty="0" smtClean="0">
                <a:solidFill>
                  <a:srgbClr val="FFFF00"/>
                </a:solidFill>
                <a:latin typeface="Arial" panose="020B0604020202020204" pitchFamily="34" charset="0"/>
                <a:ea typeface="Calibri" panose="020F0502020204030204" pitchFamily="34" charset="0"/>
              </a:rPr>
              <a:t>talent, </a:t>
            </a:r>
            <a:r>
              <a:rPr lang="en-AU" b="1" i="1" dirty="0">
                <a:solidFill>
                  <a:srgbClr val="FFFF00"/>
                </a:solidFill>
                <a:latin typeface="Arial" panose="020B0604020202020204" pitchFamily="34" charset="0"/>
                <a:ea typeface="Calibri" panose="020F0502020204030204" pitchFamily="34" charset="0"/>
              </a:rPr>
              <a:t>they are perfectionist, so they love details. Melancholies looking for some ideal mate.</a:t>
            </a:r>
            <a:endParaRPr lang="en-AU" b="1" i="1" dirty="0">
              <a:solidFill>
                <a:srgbClr val="FFFF00"/>
              </a:solidFill>
            </a:endParaRPr>
          </a:p>
        </p:txBody>
      </p:sp>
      <p:pic>
        <p:nvPicPr>
          <p:cNvPr id="3" name="Picture 2"/>
          <p:cNvPicPr>
            <a:picLocks noChangeAspect="1"/>
          </p:cNvPicPr>
          <p:nvPr/>
        </p:nvPicPr>
        <p:blipFill>
          <a:blip r:embed="rId2"/>
          <a:stretch>
            <a:fillRect/>
          </a:stretch>
        </p:blipFill>
        <p:spPr>
          <a:xfrm>
            <a:off x="38436" y="40020"/>
            <a:ext cx="924092" cy="1155115"/>
          </a:xfrm>
          <a:prstGeom prst="rect">
            <a:avLst/>
          </a:prstGeom>
        </p:spPr>
      </p:pic>
      <p:sp>
        <p:nvSpPr>
          <p:cNvPr id="5" name="Rectangle 4"/>
          <p:cNvSpPr/>
          <p:nvPr/>
        </p:nvSpPr>
        <p:spPr>
          <a:xfrm>
            <a:off x="101600" y="459874"/>
            <a:ext cx="2866189" cy="5361724"/>
          </a:xfrm>
          <a:prstGeom prst="rect">
            <a:avLst/>
          </a:prstGeom>
        </p:spPr>
        <p:txBody>
          <a:bodyPr wrap="square">
            <a:spAutoFit/>
          </a:bodyPr>
          <a:lstStyle/>
          <a:p>
            <a:pPr algn="ctr" defTabSz="457200" fontAlgn="base">
              <a:lnSpc>
                <a:spcPct val="107000"/>
              </a:lnSpc>
            </a:pPr>
            <a:r>
              <a:rPr lang="en-AU" sz="1600" b="1"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AU"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MELANCHOLIC</a:t>
            </a: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t>
            </a:r>
            <a:r>
              <a:rPr lang="en-AU" sz="12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(EARTH)</a:t>
            </a:r>
            <a:r>
              <a:rPr lang="en-AU" sz="12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t>
            </a:r>
            <a:endParaRPr lang="en-AU" sz="12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algn="ctr" defTabSz="457200" fontAlgn="base">
              <a:lnSpc>
                <a:spcPct val="107000"/>
              </a:lnSpc>
            </a:pPr>
            <a:r>
              <a:rPr lang="en-AU" sz="12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t>
            </a:r>
            <a:r>
              <a:rPr lang="en-AU" sz="11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INTROVERT </a:t>
            </a:r>
          </a:p>
          <a:p>
            <a:pPr algn="ctr" defTabSz="457200" fontAlgn="base">
              <a:lnSpc>
                <a:spcPct val="107000"/>
              </a:lnSpc>
            </a:pPr>
            <a:r>
              <a:rPr lang="en-AU" sz="11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(PERFECTIONIST)</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err="1">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Melancholic's</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 approach very few people for association and they do not like to be approached for association. They are very selective with whom they socialise.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According </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to scholars, melancholic are very family oriented, closely bonded to individuals within the family unit.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They see </a:t>
            </a:r>
            <a:r>
              <a:rPr lang="en-AU" sz="1600" kern="1800" spc="-35" dirty="0">
                <a:solidFill>
                  <a:srgbClr val="D06F1E">
                    <a:lumMod val="50000"/>
                  </a:srgbClr>
                </a:solidFill>
                <a:latin typeface="Arial" panose="020B0604020202020204" pitchFamily="34" charset="0"/>
                <a:ea typeface="Times New Roman" panose="02020603050405020304" pitchFamily="18" charset="0"/>
                <a:cs typeface="Arial" panose="020B0604020202020204" pitchFamily="34" charset="0"/>
              </a:rPr>
              <a:t>life as a goal to achieve . Due to their intelligence they predict pitfalls in a project before they undertake it. </a:t>
            </a:r>
            <a:endParaRPr lang="en-AU" sz="1600" dirty="0">
              <a:solidFill>
                <a:srgbClr val="D06F1E">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2967789" y="502653"/>
            <a:ext cx="2598823" cy="5189969"/>
          </a:xfrm>
          <a:prstGeom prst="rect">
            <a:avLst/>
          </a:prstGeom>
        </p:spPr>
        <p:txBody>
          <a:bodyPr wrap="square">
            <a:spAutoFit/>
          </a:bodyPr>
          <a:lstStyle/>
          <a:p>
            <a:pPr algn="ctr" defTabSz="457200" fontAlgn="base">
              <a:lnSpc>
                <a:spcPct val="107000"/>
              </a:lnSpc>
            </a:pPr>
            <a:r>
              <a:rPr lang="en-AU" b="1"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MELANCHOLIC ARE</a:t>
            </a:r>
            <a:endParaRPr lang="en-AU" dirty="0">
              <a:solidFill>
                <a:srgbClr val="46788D">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 </a:t>
            </a:r>
            <a:endParaRPr lang="en-AU" sz="1600" dirty="0">
              <a:solidFill>
                <a:srgbClr val="46788D">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They are perfectionists</a:t>
            </a:r>
            <a:r>
              <a:rPr lang="en-AU" sz="1600"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 and set very high standards for themselves and for other people around them. </a:t>
            </a:r>
            <a:endParaRPr lang="en-AU" sz="1600" dirty="0">
              <a:solidFill>
                <a:srgbClr val="46788D">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They are self motivated </a:t>
            </a:r>
            <a:r>
              <a:rPr lang="en-AU" sz="1600"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and do not respond to the promise of reward or the threat of punishment. </a:t>
            </a:r>
            <a:endParaRPr lang="en-AU" sz="1600" dirty="0">
              <a:solidFill>
                <a:srgbClr val="46788D">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They become very sad </a:t>
            </a:r>
            <a:r>
              <a:rPr lang="en-AU" sz="1600"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when things go wrong </a:t>
            </a:r>
            <a:endParaRPr lang="en-AU" sz="1600" dirty="0">
              <a:solidFill>
                <a:srgbClr val="46788D">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Therefore they analyse and plan </a:t>
            </a:r>
            <a:r>
              <a:rPr lang="en-AU" sz="1600"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before done and want it to be very perfect. </a:t>
            </a:r>
            <a:endParaRPr lang="en-AU" sz="1600" dirty="0">
              <a:solidFill>
                <a:srgbClr val="46788D">
                  <a:lumMod val="50000"/>
                </a:srgbClr>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600" b="1"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They can be extremely </a:t>
            </a:r>
            <a:r>
              <a:rPr lang="en-AU" sz="1600" kern="1800" spc="-35" dirty="0">
                <a:solidFill>
                  <a:srgbClr val="46788D">
                    <a:lumMod val="50000"/>
                  </a:srgbClr>
                </a:solidFill>
                <a:latin typeface="Arial" panose="020B0604020202020204" pitchFamily="34" charset="0"/>
                <a:ea typeface="Times New Roman" panose="02020603050405020304" pitchFamily="18" charset="0"/>
                <a:cs typeface="Arial" panose="020B0604020202020204" pitchFamily="34" charset="0"/>
              </a:rPr>
              <a:t>quiet people who never talk to son, daughter, or even spouse. </a:t>
            </a:r>
            <a:endParaRPr lang="en-AU" sz="1600" dirty="0">
              <a:solidFill>
                <a:srgbClr val="46788D">
                  <a:lumMod val="50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5486400" y="361297"/>
            <a:ext cx="3021263" cy="5690532"/>
          </a:xfrm>
          <a:prstGeom prst="rect">
            <a:avLst/>
          </a:prstGeom>
        </p:spPr>
        <p:txBody>
          <a:bodyPr wrap="square">
            <a:spAutoFit/>
          </a:bodyPr>
          <a:lstStyle/>
          <a:p>
            <a:pPr algn="ctr" defTabSz="457200" fontAlgn="base">
              <a:lnSpc>
                <a:spcPct val="107000"/>
              </a:lnSpc>
            </a:pPr>
            <a:r>
              <a:rPr lang="en-AU" sz="20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MELANCHOLIC</a:t>
            </a:r>
            <a:endParaRPr lang="en-AU"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457200" fontAlgn="base">
              <a:lnSpc>
                <a:spcPct val="107000"/>
              </a:lnSpc>
            </a:pPr>
            <a:r>
              <a:rPr lang="en-AU" sz="12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STRENGTHS &amp; WEAKNESSES</a:t>
            </a:r>
            <a:endParaRPr lang="en-AU"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457200" fontAlgn="base">
              <a:lnSpc>
                <a:spcPct val="107000"/>
              </a:lnSpc>
            </a:pPr>
            <a:r>
              <a:rPr lang="en-AU" sz="1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Perfectionists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Analytical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Great understanding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Self-sacrificial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Aesthetics (show beauty in their ding)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Gifted (have extraordinary talents)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Good decision making people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Good leaders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They are responsible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Faithfulness and loyalty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Dependable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Deep commitment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Lonely/private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Suicidal tendencies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Easily depressed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Sometimes procrastinate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Revengeful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Emotional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Non – romantic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Secretive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sz="1400"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AU" sz="1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8507663" y="459874"/>
            <a:ext cx="3523915" cy="3648691"/>
          </a:xfrm>
          <a:prstGeom prst="rect">
            <a:avLst/>
          </a:prstGeom>
        </p:spPr>
        <p:txBody>
          <a:bodyPr wrap="square">
            <a:spAutoFit/>
          </a:bodyPr>
          <a:lstStyle/>
          <a:p>
            <a:pPr algn="ctr" defTabSz="457200" fontAlgn="base">
              <a:lnSpc>
                <a:spcPct val="107000"/>
              </a:lnSpc>
            </a:pPr>
            <a:r>
              <a:rPr lang="en-AU" b="1"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SPECIAL ROLE </a:t>
            </a:r>
          </a:p>
          <a:p>
            <a:pPr algn="ctr" defTabSz="457200" fontAlgn="base">
              <a:lnSpc>
                <a:spcPct val="107000"/>
              </a:lnSpc>
            </a:pPr>
            <a:r>
              <a:rPr lang="en-AU" b="1"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OF THE MELANCHOLIC</a:t>
            </a:r>
            <a:endParaRPr lang="en-AU" sz="14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ctr" defTabSz="457200" fontAlgn="base">
              <a:lnSpc>
                <a:spcPct val="107000"/>
              </a:lnSpc>
            </a:pPr>
            <a:r>
              <a:rPr lang="en-AU" b="1"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AU" sz="14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b="1"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Most of the worlds greatest </a:t>
            </a:r>
            <a:r>
              <a:rPr lang="en-AU"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composers, inventors, philosophers, theologians, musicians, artists, educators, medical doctors were predominantly melancholic. </a:t>
            </a:r>
            <a:endParaRPr lang="en-AU" sz="14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b="1"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Excellent</a:t>
            </a:r>
            <a:r>
              <a:rPr lang="en-AU"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 humanitarians </a:t>
            </a:r>
            <a:endParaRPr lang="en-AU" sz="14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Authors </a:t>
            </a:r>
            <a:endParaRPr lang="en-AU" sz="14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defTabSz="457200" fontAlgn="base">
              <a:lnSpc>
                <a:spcPct val="107000"/>
              </a:lnSpc>
            </a:pPr>
            <a:r>
              <a:rPr lang="en-AU" kern="1800" spc="-35" dirty="0">
                <a:solidFill>
                  <a:srgbClr val="333333"/>
                </a:solidFill>
                <a:latin typeface="Arial" panose="020B0604020202020204" pitchFamily="34" charset="0"/>
                <a:ea typeface="Times New Roman" panose="02020603050405020304" pitchFamily="18" charset="0"/>
                <a:cs typeface="Arial" panose="020B0604020202020204" pitchFamily="34" charset="0"/>
              </a:rPr>
              <a:t>Great Investors</a:t>
            </a:r>
            <a:r>
              <a:rPr lang="en-AU" kern="1800" spc="-35"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a:t>
            </a:r>
            <a:endParaRPr lang="en-AU" sz="1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0365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268" y="72610"/>
            <a:ext cx="765051" cy="852486"/>
          </a:xfrm>
          <a:prstGeom prst="rect">
            <a:avLst/>
          </a:prstGeom>
        </p:spPr>
      </p:pic>
      <p:sp>
        <p:nvSpPr>
          <p:cNvPr id="3" name="Rectangle 2"/>
          <p:cNvSpPr/>
          <p:nvPr/>
        </p:nvSpPr>
        <p:spPr>
          <a:xfrm>
            <a:off x="70269" y="743284"/>
            <a:ext cx="3394826" cy="5295809"/>
          </a:xfrm>
          <a:prstGeom prst="rect">
            <a:avLst/>
          </a:prstGeom>
        </p:spPr>
        <p:txBody>
          <a:bodyPr wrap="square">
            <a:spAutoFit/>
          </a:bodyPr>
          <a:lstStyle/>
          <a:p>
            <a:pPr algn="ctr" fontAlgn="base">
              <a:lnSpc>
                <a:spcPct val="107000"/>
              </a:lnSpc>
            </a:pPr>
            <a:r>
              <a:rPr lang="en-AU" sz="2000"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a:t>
            </a:r>
            <a:r>
              <a:rPr lang="en-AU"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PHLEGMATIC </a:t>
            </a:r>
          </a:p>
          <a:p>
            <a:pPr algn="ctr" fontAlgn="base">
              <a:lnSpc>
                <a:spcPct val="107000"/>
              </a:lnSpc>
            </a:pPr>
            <a:r>
              <a:rPr lang="en-AU"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(WATER)</a:t>
            </a:r>
          </a:p>
          <a:p>
            <a:pPr algn="ctr" fontAlgn="base">
              <a:lnSpc>
                <a:spcPct val="107000"/>
              </a:lnSpc>
            </a:pPr>
            <a:r>
              <a:rPr lang="en-AU"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(PEACE MAKER) </a:t>
            </a:r>
            <a:endParaRPr lang="en-AU" sz="1600" dirty="0">
              <a:solidFill>
                <a:srgbClr val="9F761A">
                  <a:lumMod val="50000"/>
                </a:srgbClr>
              </a:solidFill>
              <a:latin typeface="Arial" panose="020B0604020202020204" pitchFamily="34" charset="0"/>
              <a:ea typeface="Calibri" panose="020F0502020204030204" pitchFamily="34" charset="0"/>
              <a:cs typeface="Arial" panose="020B0604020202020204" pitchFamily="34" charset="0"/>
            </a:endParaRPr>
          </a:p>
          <a:p>
            <a:pPr algn="just" fontAlgn="base">
              <a:lnSpc>
                <a:spcPct val="107000"/>
              </a:lnSpc>
            </a:pPr>
            <a:r>
              <a:rPr lang="en-AU" sz="1600"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This</a:t>
            </a:r>
            <a:r>
              <a:rPr lang="en-AU" sz="1600"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is the only temperament that is basically moderate </a:t>
            </a:r>
            <a:endParaRPr lang="en-AU" sz="1600" dirty="0">
              <a:solidFill>
                <a:srgbClr val="9F761A">
                  <a:lumMod val="50000"/>
                </a:srgbClr>
              </a:solidFill>
              <a:latin typeface="Arial" panose="020B0604020202020204" pitchFamily="34" charset="0"/>
              <a:ea typeface="Calibri" panose="020F0502020204030204" pitchFamily="34" charset="0"/>
              <a:cs typeface="Arial" panose="020B0604020202020204" pitchFamily="34" charset="0"/>
            </a:endParaRPr>
          </a:p>
          <a:p>
            <a:pPr algn="just" fontAlgn="base">
              <a:lnSpc>
                <a:spcPct val="107000"/>
              </a:lnSpc>
            </a:pPr>
            <a:r>
              <a:rPr lang="en-AU" sz="1600"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are very peaceful at heart making them great assets social, political, friendship, business etc. </a:t>
            </a:r>
            <a:endParaRPr lang="en-AU" sz="1600" dirty="0">
              <a:solidFill>
                <a:srgbClr val="9F761A">
                  <a:lumMod val="50000"/>
                </a:srgbClr>
              </a:solidFill>
              <a:latin typeface="Arial" panose="020B0604020202020204" pitchFamily="34" charset="0"/>
              <a:ea typeface="Calibri" panose="020F0502020204030204" pitchFamily="34" charset="0"/>
              <a:cs typeface="Arial" panose="020B0604020202020204" pitchFamily="34" charset="0"/>
            </a:endParaRPr>
          </a:p>
          <a:p>
            <a:pPr algn="just" fontAlgn="base">
              <a:lnSpc>
                <a:spcPct val="107000"/>
              </a:lnSpc>
            </a:pPr>
            <a:r>
              <a:rPr lang="en-AU" sz="1600"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seldom use ideas and talents they have because it requires to much energy and active participation. </a:t>
            </a:r>
            <a:endParaRPr lang="en-AU" sz="1600" dirty="0">
              <a:solidFill>
                <a:srgbClr val="9F761A">
                  <a:lumMod val="50000"/>
                </a:srgbClr>
              </a:solidFill>
              <a:latin typeface="Arial" panose="020B0604020202020204" pitchFamily="34" charset="0"/>
              <a:ea typeface="Calibri" panose="020F0502020204030204" pitchFamily="34" charset="0"/>
              <a:cs typeface="Arial" panose="020B0604020202020204" pitchFamily="34" charset="0"/>
            </a:endParaRPr>
          </a:p>
          <a:p>
            <a:pPr algn="just" fontAlgn="base">
              <a:lnSpc>
                <a:spcPct val="107000"/>
              </a:lnSpc>
            </a:pPr>
            <a:r>
              <a:rPr lang="en-AU" sz="1600"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a:t>
            </a:r>
            <a:r>
              <a:rPr lang="en-AU" sz="1600"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sit back and watch other temperaments busy doing things wrongly and looking at all the wrong things in the world that need to be changed </a:t>
            </a:r>
            <a:endParaRPr lang="en-AU" sz="1600" b="1" dirty="0">
              <a:solidFill>
                <a:srgbClr val="9F761A">
                  <a:lumMod val="50000"/>
                </a:srgbClr>
              </a:solidFill>
              <a:latin typeface="Arial" panose="020B0604020202020204" pitchFamily="34" charset="0"/>
              <a:ea typeface="Calibri" panose="020F0502020204030204" pitchFamily="34" charset="0"/>
              <a:cs typeface="Arial" panose="020B0604020202020204" pitchFamily="34" charset="0"/>
            </a:endParaRPr>
          </a:p>
          <a:p>
            <a:pPr algn="just" fontAlgn="base">
              <a:lnSpc>
                <a:spcPct val="107000"/>
              </a:lnSpc>
            </a:pPr>
            <a:r>
              <a:rPr lang="en-AU" sz="1600" b="1"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They</a:t>
            </a:r>
            <a:r>
              <a:rPr lang="en-AU" sz="1600" kern="1800" spc="-35" dirty="0">
                <a:solidFill>
                  <a:srgbClr val="9F761A">
                    <a:lumMod val="50000"/>
                  </a:srgbClr>
                </a:solidFill>
                <a:latin typeface="Arial" panose="020B0604020202020204" pitchFamily="34" charset="0"/>
                <a:ea typeface="Times New Roman" panose="02020603050405020304" pitchFamily="18" charset="0"/>
                <a:cs typeface="Arial" panose="020B0604020202020204" pitchFamily="34" charset="0"/>
              </a:rPr>
              <a:t> easily identify the injustice but hardly take any action </a:t>
            </a:r>
            <a:endParaRPr lang="en-AU" sz="1600" dirty="0">
              <a:solidFill>
                <a:srgbClr val="9F761A">
                  <a:lumMod val="50000"/>
                </a:srgbClr>
              </a:solidFill>
              <a:latin typeface="Arial" panose="020B0604020202020204" pitchFamily="34" charset="0"/>
              <a:ea typeface="Calibri" panose="020F0502020204030204" pitchFamily="34" charset="0"/>
              <a:cs typeface="Arial" panose="020B0604020202020204" pitchFamily="34" charset="0"/>
            </a:endParaRPr>
          </a:p>
          <a:p>
            <a:pPr fontAlgn="base">
              <a:lnSpc>
                <a:spcPct val="107000"/>
              </a:lnSpc>
            </a:pPr>
            <a:r>
              <a:rPr lang="en-AU" sz="1600" kern="1800" spc="-35" dirty="0">
                <a:solidFill>
                  <a:srgbClr val="D06F1E">
                    <a:lumMod val="50000"/>
                  </a:srgbClr>
                </a:solidFill>
                <a:latin typeface="Verdana" panose="020B0604030504040204" pitchFamily="34" charset="0"/>
                <a:ea typeface="Times New Roman" panose="02020603050405020304" pitchFamily="18" charset="0"/>
                <a:cs typeface="Times New Roman" panose="02020603050405020304" pitchFamily="18" charset="0"/>
              </a:rPr>
              <a:t> </a:t>
            </a:r>
            <a:endParaRPr lang="en-AU" sz="1200" dirty="0">
              <a:solidFill>
                <a:srgbClr val="D06F1E">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951705" y="390358"/>
            <a:ext cx="4106779" cy="5163593"/>
          </a:xfrm>
          <a:prstGeom prst="rect">
            <a:avLst/>
          </a:prstGeom>
        </p:spPr>
        <p:txBody>
          <a:bodyPr wrap="square">
            <a:spAutoFit/>
          </a:bodyPr>
          <a:lstStyle/>
          <a:p>
            <a:pPr algn="ctr" fontAlgn="base">
              <a:lnSpc>
                <a:spcPct val="107000"/>
              </a:lnSpc>
            </a:pPr>
            <a:r>
              <a:rPr lang="en-AU" sz="2400"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PHLEGMATIC</a:t>
            </a:r>
          </a:p>
          <a:p>
            <a:pPr algn="ctr" fontAlgn="base">
              <a:lnSpc>
                <a:spcPct val="107000"/>
              </a:lnSpc>
            </a:pPr>
            <a:r>
              <a:rPr lang="en-AU"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STRENGTHS</a:t>
            </a:r>
            <a:r>
              <a:rPr lang="en-AU"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AU"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AU"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AU" b="1"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WEAKNESSES</a:t>
            </a:r>
            <a:r>
              <a:rPr lang="en-AU" kern="1800" spc="-35"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Peace loving and peace maker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Even tempered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Balanced (adjust to every situation)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Kind hearted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Even loving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Do not discriminate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Easy going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Not demanding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Witty consistent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Uninvolving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Not opportunists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Indecisive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Unemotional and inexpressive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b="1"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Rarely</a:t>
            </a: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 self-sacrificing (do not want to sacrifice themselves for affection)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b="1"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Unwillingness</a:t>
            </a: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 to become involved in deep relationships with people of the opposite sex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Procrastination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sz="1400" kern="1800" spc="-35" dirty="0">
                <a:solidFill>
                  <a:prstClr val="black"/>
                </a:solidFill>
                <a:latin typeface="Verdana" panose="020B0604030504040204" pitchFamily="34" charset="0"/>
                <a:ea typeface="Times New Roman" panose="02020603050405020304" pitchFamily="18" charset="0"/>
                <a:cs typeface="Times New Roman" panose="02020603050405020304" pitchFamily="18" charset="0"/>
              </a:rPr>
              <a:t>Verbal defences </a:t>
            </a:r>
            <a:endParaRPr lang="en-A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331201" y="802038"/>
            <a:ext cx="3695030" cy="4814780"/>
          </a:xfrm>
          <a:prstGeom prst="rect">
            <a:avLst/>
          </a:prstGeom>
        </p:spPr>
        <p:txBody>
          <a:bodyPr wrap="square">
            <a:spAutoFit/>
          </a:bodyPr>
          <a:lstStyle/>
          <a:p>
            <a:pPr algn="ct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 SPECIAL ROLE </a:t>
            </a:r>
          </a:p>
          <a:p>
            <a:pPr algn="ct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OF THE PHLEGMATIC</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can be good teachers or educators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play effective roles in leadership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are mostly scientists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enjoy meticulous work; </a:t>
            </a:r>
          </a:p>
          <a:p>
            <a:pPr fontAlgn="base">
              <a:lnSpc>
                <a:spcPct val="107000"/>
              </a:lnSpc>
            </a:pP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any work that need carefulness and planning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become very good diplomats and good administrators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Become</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very good accountants </a:t>
            </a:r>
            <a:endParaRPr lang="en-AU" sz="1400" dirty="0">
              <a:solidFill>
                <a:srgbClr val="760603">
                  <a:lumMod val="50000"/>
                </a:srgbClr>
              </a:solidFill>
              <a:latin typeface="Calibri" panose="020F0502020204030204" pitchFamily="34" charset="0"/>
              <a:ea typeface="Calibri" panose="020F0502020204030204" pitchFamily="34" charset="0"/>
              <a:cs typeface="Times New Roman" panose="02020603050405020304" pitchFamily="18" charset="0"/>
            </a:endParaRPr>
          </a:p>
          <a:p>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They</a:t>
            </a:r>
            <a:r>
              <a:rPr lang="en-AU"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 </a:t>
            </a:r>
            <a:r>
              <a:rPr lang="en-AU" b="1" kern="1800" spc="-35" dirty="0">
                <a:solidFill>
                  <a:srgbClr val="760603">
                    <a:lumMod val="50000"/>
                  </a:srgbClr>
                </a:solidFill>
                <a:latin typeface="Verdana" panose="020B0604030504040204" pitchFamily="34" charset="0"/>
                <a:ea typeface="Times New Roman" panose="02020603050405020304" pitchFamily="18" charset="0"/>
                <a:cs typeface="Times New Roman" panose="02020603050405020304" pitchFamily="18" charset="0"/>
              </a:rPr>
              <a:t>are very good pastors </a:t>
            </a:r>
            <a:endParaRPr lang="en-AU" b="1" dirty="0">
              <a:solidFill>
                <a:srgbClr val="760603">
                  <a:lumMod val="50000"/>
                </a:srgbClr>
              </a:solidFill>
            </a:endParaRPr>
          </a:p>
        </p:txBody>
      </p:sp>
      <p:sp>
        <p:nvSpPr>
          <p:cNvPr id="6" name="Rectangle 5"/>
          <p:cNvSpPr/>
          <p:nvPr/>
        </p:nvSpPr>
        <p:spPr>
          <a:xfrm>
            <a:off x="181811" y="5801894"/>
            <a:ext cx="11897894" cy="923330"/>
          </a:xfrm>
          <a:prstGeom prst="rect">
            <a:avLst/>
          </a:prstGeom>
        </p:spPr>
        <p:txBody>
          <a:bodyPr wrap="square">
            <a:spAutoFit/>
          </a:bodyPr>
          <a:lstStyle/>
          <a:p>
            <a:r>
              <a:rPr lang="en-AU" b="1" dirty="0">
                <a:solidFill>
                  <a:srgbClr val="FFFF00"/>
                </a:solidFill>
                <a:latin typeface="Arial" panose="020B0604020202020204" pitchFamily="34" charset="0"/>
                <a:ea typeface="Calibri" panose="020F0502020204030204" pitchFamily="34" charset="0"/>
              </a:rPr>
              <a:t>PHLEGMATIC: </a:t>
            </a:r>
            <a:r>
              <a:rPr lang="en-AU" b="1" i="1" dirty="0">
                <a:solidFill>
                  <a:srgbClr val="FFFF00"/>
                </a:solidFill>
                <a:latin typeface="Arial" panose="020B0604020202020204" pitchFamily="34" charset="0"/>
                <a:ea typeface="Calibri" panose="020F0502020204030204" pitchFamily="34" charset="0"/>
              </a:rPr>
              <a:t>Phlegmatic is a peaceful person. They always stable, patient, and have a compassion for the other. They always keep calm, when the other was in confusion. They are humble, silent, controlled, good listener, and always happy with their life. They always be the mediator, and easy to get along with.</a:t>
            </a:r>
            <a:endParaRPr lang="en-AU" b="1" i="1" dirty="0">
              <a:solidFill>
                <a:srgbClr val="FFFF00"/>
              </a:solidFill>
            </a:endParaRPr>
          </a:p>
        </p:txBody>
      </p:sp>
    </p:spTree>
    <p:extLst>
      <p:ext uri="{BB962C8B-B14F-4D97-AF65-F5344CB8AC3E}">
        <p14:creationId xmlns:p14="http://schemas.microsoft.com/office/powerpoint/2010/main" val="4203183924"/>
      </p:ext>
    </p:extLst>
  </p:cSld>
  <p:clrMapOvr>
    <a:masterClrMapping/>
  </p:clrMapOvr>
  <p:timing>
    <p:tnLst>
      <p:par>
        <p:cTn id="1" dur="indefinite" restart="never" nodeType="tmRoot"/>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6.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7009</TotalTime>
  <Words>8178</Words>
  <Application>Microsoft Office PowerPoint</Application>
  <PresentationFormat>Widescreen</PresentationFormat>
  <Paragraphs>803</Paragraphs>
  <Slides>71</Slides>
  <Notes>5</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71</vt:i4>
      </vt:variant>
    </vt:vector>
  </HeadingPairs>
  <TitlesOfParts>
    <vt:vector size="100" baseType="lpstr">
      <vt:lpstr>Microsoft JhengHei</vt:lpstr>
      <vt:lpstr>Arial</vt:lpstr>
      <vt:lpstr>Arial Black</vt:lpstr>
      <vt:lpstr>Calibri</vt:lpstr>
      <vt:lpstr>Calibri Light</vt:lpstr>
      <vt:lpstr>Century Gothic</vt:lpstr>
      <vt:lpstr>Exo</vt:lpstr>
      <vt:lpstr>Helvetica Neue</vt:lpstr>
      <vt:lpstr>Linux Libertine</vt:lpstr>
      <vt:lpstr>Lucida Handwriting</vt:lpstr>
      <vt:lpstr>Lucida Sans Unicode</vt:lpstr>
      <vt:lpstr>Microsoft Sans Serif</vt:lpstr>
      <vt:lpstr>Open Sans</vt:lpstr>
      <vt:lpstr>Rockwell</vt:lpstr>
      <vt:lpstr>system-ui</vt:lpstr>
      <vt:lpstr>Tahoma</vt:lpstr>
      <vt:lpstr>Times New Roman</vt:lpstr>
      <vt:lpstr>Verdana</vt:lpstr>
      <vt:lpstr>Wingdings 2</vt:lpstr>
      <vt:lpstr>Wingdings 3</vt:lpstr>
      <vt:lpstr>Office Theme</vt:lpstr>
      <vt:lpstr>1_Tema de Office</vt:lpstr>
      <vt:lpstr>1_Office Theme</vt:lpstr>
      <vt:lpstr>2_Office Theme</vt:lpstr>
      <vt:lpstr>5_Slice</vt:lpstr>
      <vt:lpstr>3_Tema de Office</vt:lpstr>
      <vt:lpstr>5_Tema de Office</vt:lpstr>
      <vt:lpstr>3_Office Theme</vt:lpstr>
      <vt:lpstr>1_Foundry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THIRD DAY  HE WILL RAISE US UP</vt:lpstr>
      <vt:lpstr>PowerPoint Presentation</vt:lpstr>
      <vt:lpstr>PowerPoint Presentation</vt:lpstr>
      <vt:lpstr>PowerPoint Presentation</vt:lpstr>
      <vt:lpstr>PowerPoint Presentation</vt:lpstr>
      <vt:lpstr>PowerPoint Presentation</vt:lpstr>
      <vt:lpstr>PowerPoint Presentation</vt:lpstr>
      <vt:lpstr>METHODS OF WORK BY THE HOLY SPIRIT </vt:lpstr>
      <vt:lpstr>METHODS OF WORK BY THE HOLY SPIRIT</vt:lpstr>
      <vt:lpstr>METHODS OF WORK BY THE HOLY SPIRIT</vt:lpstr>
      <vt:lpstr>IMPORTANT WARNINGS</vt:lpstr>
      <vt:lpstr>God leads His people on, step by step. He brings them up to different points calculated to manifest what is in the heart. Some endure at one point, but fall off at the next. At every advanced point the heart is tested and tried a little closer ……Those who come up to every point, and stand every test, and overcome, be the price what it may, have heeded the counsel of the True Witness, and they will receive the latter rain, and thus be fitted for translation.  {LHU 375.2} </vt:lpstr>
      <vt:lpstr>    FIRST ANGEL MESSAGE  Then I saw another angel flying in the midst of heaven, having the everlasting gospel to preach to those who dwell on the earth to every nation, tribe, tongue, and people  7 saying with a loud voice, “1.Fear God and 2.give glory to Him, for the hour of His judgment has come; and 3.worship Him who made heaven and earth, the sea and springs of water.” REVELATION 14:6-7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 Salavyov</dc:creator>
  <cp:lastModifiedBy>Anton Salavyov</cp:lastModifiedBy>
  <cp:revision>69</cp:revision>
  <dcterms:created xsi:type="dcterms:W3CDTF">2023-03-13T15:15:07Z</dcterms:created>
  <dcterms:modified xsi:type="dcterms:W3CDTF">2023-03-19T04:40:22Z</dcterms:modified>
</cp:coreProperties>
</file>