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8" r:id="rId3"/>
    <p:sldId id="277" r:id="rId4"/>
    <p:sldId id="292" r:id="rId5"/>
    <p:sldId id="275" r:id="rId6"/>
    <p:sldId id="282" r:id="rId7"/>
    <p:sldId id="283" r:id="rId8"/>
    <p:sldId id="284" r:id="rId9"/>
    <p:sldId id="290" r:id="rId10"/>
    <p:sldId id="285" r:id="rId11"/>
    <p:sldId id="291" r:id="rId12"/>
    <p:sldId id="279" r:id="rId13"/>
    <p:sldId id="280" r:id="rId14"/>
    <p:sldId id="274" r:id="rId15"/>
    <p:sldId id="260"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24"/>
    <p:restoredTop sz="95833"/>
  </p:normalViewPr>
  <p:slideViewPr>
    <p:cSldViewPr snapToGrid="0">
      <p:cViewPr varScale="1">
        <p:scale>
          <a:sx n="98" d="100"/>
          <a:sy n="98" d="100"/>
        </p:scale>
        <p:origin x="208" y="8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FBFC-0089-F6C1-6720-D95299937C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49E1D-2BFE-BCBD-94C6-FC72D89B0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DF5289-E9F3-EF46-21D2-F104C341C917}"/>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8489472E-FCD3-058A-8AC9-4120AE415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F19F-8C4D-EB4D-D2E0-3DB0945D16B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42085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5EA-F71A-0A6B-B88D-A9BB83174A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D4CF75-63C2-B14C-349B-47EA7CA5BA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C0CDA-26B7-8C50-5F0B-43AB4896DE6D}"/>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BB5E4023-6D48-CE0A-8302-6260B5F58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41DAA5-0320-6273-B841-2A64BABEDAF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88811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54915-9A04-9A81-715D-50139F7BB0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70E6A-00D6-F210-C1AC-E8E0C8467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73EC8-02C0-AD14-26B2-929F04AE8458}"/>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14599A18-752A-2CBF-04C1-1BC93FEDF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6CBE5-58BF-FA21-652F-6E8B9D8E8198}"/>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425119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BA31-9264-D1F8-1302-3446FE2CE2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7234CC-822D-15DC-33D5-E51194EA5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2331D-2B4C-0314-2A2D-99608029658D}"/>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F2ECA880-1F0D-EF80-13CC-6EC9F1E60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49189-F294-7846-2B0D-2B7227BA3865}"/>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5429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56AC-A87B-5386-B956-B1BBFBA6BF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BD583D-0210-BC12-48B5-EEB9FDBA7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4DF9FF-C458-A73D-4A19-3E6445CBBEBA}"/>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48F99220-14D2-BB30-F21B-088E409E2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FB434E-552B-D4F9-B53E-7ACF5DC184D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90216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02B9D-F0C3-F8D2-4270-5F9345B454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21B4B-90EC-C92E-9563-830BD41548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64FCCA-32AB-28EC-3C5A-8AD767261E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1E2DBC-4292-6B4F-29A2-CFA3B4774A5B}"/>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6" name="Footer Placeholder 5">
            <a:extLst>
              <a:ext uri="{FF2B5EF4-FFF2-40B4-BE49-F238E27FC236}">
                <a16:creationId xmlns:a16="http://schemas.microsoft.com/office/drawing/2014/main" id="{1B9E6154-3503-914E-BDA1-F2946AAFA6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B8976F-19F7-32B0-92FA-DCF0B08C2F4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73629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F56C-945C-A6AA-5324-F6FC786A75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CE386-3FD4-D52C-FD98-F53B6CA41B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DB4FD-052D-1E60-3B97-04428C9BF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244872-4319-C17D-70F5-FF676228A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A30F53-336D-2058-99B5-9D5A60EE7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FDA6BE-CB30-A839-83EF-DF0B2B6FA00B}"/>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8" name="Footer Placeholder 7">
            <a:extLst>
              <a:ext uri="{FF2B5EF4-FFF2-40B4-BE49-F238E27FC236}">
                <a16:creationId xmlns:a16="http://schemas.microsoft.com/office/drawing/2014/main" id="{14A0CA29-4ED0-822E-5C50-8806088270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12797-E848-850E-EDCC-E53E08AB07C7}"/>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354691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657B7-3CDA-3935-6D5B-DDD94954E2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17FA5-77C3-FAE6-0C46-F2D9CD1D7995}"/>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4" name="Footer Placeholder 3">
            <a:extLst>
              <a:ext uri="{FF2B5EF4-FFF2-40B4-BE49-F238E27FC236}">
                <a16:creationId xmlns:a16="http://schemas.microsoft.com/office/drawing/2014/main" id="{B0B924F3-823A-5598-C984-CD4F88B630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9555E-BCCD-6FF2-5382-D622E4D023B9}"/>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89908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F0A1D-FEA0-9E24-899A-F5FD9ECD200A}"/>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3" name="Footer Placeholder 2">
            <a:extLst>
              <a:ext uri="{FF2B5EF4-FFF2-40B4-BE49-F238E27FC236}">
                <a16:creationId xmlns:a16="http://schemas.microsoft.com/office/drawing/2014/main" id="{1A408E95-B7C8-FFE6-136E-A61C61F516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8E189-E78C-7D66-9C45-8CDF880CB7EE}"/>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3760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86EE-5554-6D38-25C8-D1D7B7010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9B2F8E-6054-C65B-CBCE-D12FF1D3B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381C0E-6736-4F89-F5D8-62CDFBED0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5C6CE1-E580-16C1-E4B5-2E54718D6180}"/>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6" name="Footer Placeholder 5">
            <a:extLst>
              <a:ext uri="{FF2B5EF4-FFF2-40B4-BE49-F238E27FC236}">
                <a16:creationId xmlns:a16="http://schemas.microsoft.com/office/drawing/2014/main" id="{F11E8C29-5D12-FC37-116F-B2FD3C66F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0DFEE-29F2-0F51-D2C7-9BE34BD571E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68219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452AE-2EC0-27AD-DF74-F6340DE26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B9603-FFAB-15B5-07B8-3BBC34D81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CC2C3-9713-3470-8C9C-3ACAA307E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49F07-208E-38ED-F3DE-E7FF80BEC5E2}"/>
              </a:ext>
            </a:extLst>
          </p:cNvPr>
          <p:cNvSpPr>
            <a:spLocks noGrp="1"/>
          </p:cNvSpPr>
          <p:nvPr>
            <p:ph type="dt" sz="half" idx="10"/>
          </p:nvPr>
        </p:nvSpPr>
        <p:spPr/>
        <p:txBody>
          <a:bodyPr/>
          <a:lstStyle/>
          <a:p>
            <a:fld id="{9B8812CD-E3F8-D54C-A62A-42D2ECBB7854}" type="datetimeFigureOut">
              <a:rPr lang="en-US" smtClean="0"/>
              <a:t>3/21/23</a:t>
            </a:fld>
            <a:endParaRPr lang="en-US"/>
          </a:p>
        </p:txBody>
      </p:sp>
      <p:sp>
        <p:nvSpPr>
          <p:cNvPr id="6" name="Footer Placeholder 5">
            <a:extLst>
              <a:ext uri="{FF2B5EF4-FFF2-40B4-BE49-F238E27FC236}">
                <a16:creationId xmlns:a16="http://schemas.microsoft.com/office/drawing/2014/main" id="{3AD629C6-3770-5415-868F-D4CCC594C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F1F731-C393-49B3-82D9-2EE0384DB113}"/>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93032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B7D89-1253-0C9C-407B-CC1AECD564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4B7375-7834-CFED-A862-D3DFEF762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2D390-2DEE-9635-4AC0-FDFE6DC51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12CD-E3F8-D54C-A62A-42D2ECBB7854}" type="datetimeFigureOut">
              <a:rPr lang="en-US" smtClean="0"/>
              <a:t>3/21/23</a:t>
            </a:fld>
            <a:endParaRPr lang="en-US"/>
          </a:p>
        </p:txBody>
      </p:sp>
      <p:sp>
        <p:nvSpPr>
          <p:cNvPr id="5" name="Footer Placeholder 4">
            <a:extLst>
              <a:ext uri="{FF2B5EF4-FFF2-40B4-BE49-F238E27FC236}">
                <a16:creationId xmlns:a16="http://schemas.microsoft.com/office/drawing/2014/main" id="{7A5F2283-E0A0-407B-0463-95749CB6A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1BE76B-024B-12D7-74C6-EF818375A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61E87-E092-ED4B-8E9B-C51ABC7A9967}" type="slidenum">
              <a:rPr lang="en-US" smtClean="0"/>
              <a:t>‹#›</a:t>
            </a:fld>
            <a:endParaRPr lang="en-US"/>
          </a:p>
        </p:txBody>
      </p:sp>
    </p:spTree>
    <p:extLst>
      <p:ext uri="{BB962C8B-B14F-4D97-AF65-F5344CB8AC3E}">
        <p14:creationId xmlns:p14="http://schemas.microsoft.com/office/powerpoint/2010/main" val="278998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FF1A-99F2-2226-2015-5E02F67E58F1}"/>
              </a:ext>
            </a:extLst>
          </p:cNvPr>
          <p:cNvSpPr>
            <a:spLocks noGrp="1"/>
          </p:cNvSpPr>
          <p:nvPr>
            <p:ph type="ctrTitle"/>
          </p:nvPr>
        </p:nvSpPr>
        <p:spPr>
          <a:xfrm>
            <a:off x="5875020" y="1122363"/>
            <a:ext cx="4792980" cy="2387600"/>
          </a:xfrm>
        </p:spPr>
        <p:txBody>
          <a:bodyPr/>
          <a:lstStyle/>
          <a:p>
            <a:r>
              <a:rPr lang="en-US" b="1" dirty="0"/>
              <a:t>Leadership of Nehemiah IV</a:t>
            </a:r>
          </a:p>
        </p:txBody>
      </p:sp>
      <p:sp>
        <p:nvSpPr>
          <p:cNvPr id="3" name="Subtitle 2">
            <a:extLst>
              <a:ext uri="{FF2B5EF4-FFF2-40B4-BE49-F238E27FC236}">
                <a16:creationId xmlns:a16="http://schemas.microsoft.com/office/drawing/2014/main" id="{13C63CB5-5ED5-6970-5BEC-A416FE0C17BB}"/>
              </a:ext>
            </a:extLst>
          </p:cNvPr>
          <p:cNvSpPr>
            <a:spLocks noGrp="1"/>
          </p:cNvSpPr>
          <p:nvPr>
            <p:ph type="subTitle" idx="1"/>
          </p:nvPr>
        </p:nvSpPr>
        <p:spPr>
          <a:xfrm>
            <a:off x="3855720" y="4012248"/>
            <a:ext cx="9144000" cy="1655762"/>
          </a:xfrm>
        </p:spPr>
        <p:txBody>
          <a:bodyPr/>
          <a:lstStyle/>
          <a:p>
            <a:r>
              <a:rPr lang="en-US" dirty="0"/>
              <a:t>By Pastor Tzvetan </a:t>
            </a:r>
            <a:r>
              <a:rPr lang="en-US" dirty="0" err="1"/>
              <a:t>Petkov</a:t>
            </a:r>
            <a:endParaRPr lang="en-US" dirty="0"/>
          </a:p>
        </p:txBody>
      </p:sp>
    </p:spTree>
    <p:extLst>
      <p:ext uri="{BB962C8B-B14F-4D97-AF65-F5344CB8AC3E}">
        <p14:creationId xmlns:p14="http://schemas.microsoft.com/office/powerpoint/2010/main" val="176183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0E333-F1BE-3E14-77B9-CF74FD7300C1}"/>
              </a:ext>
            </a:extLst>
          </p:cNvPr>
          <p:cNvSpPr>
            <a:spLocks noGrp="1"/>
          </p:cNvSpPr>
          <p:nvPr>
            <p:ph type="title"/>
          </p:nvPr>
        </p:nvSpPr>
        <p:spPr/>
        <p:txBody>
          <a:bodyPr/>
          <a:lstStyle/>
          <a:p>
            <a:r>
              <a:rPr lang="en-US" dirty="0"/>
              <a:t>The experience of Nehemiah in our time</a:t>
            </a:r>
          </a:p>
        </p:txBody>
      </p:sp>
      <p:sp>
        <p:nvSpPr>
          <p:cNvPr id="3" name="Content Placeholder 2">
            <a:extLst>
              <a:ext uri="{FF2B5EF4-FFF2-40B4-BE49-F238E27FC236}">
                <a16:creationId xmlns:a16="http://schemas.microsoft.com/office/drawing/2014/main" id="{A0C82CEA-A3E9-89B2-7A06-1D5A1335F5D1}"/>
              </a:ext>
            </a:extLst>
          </p:cNvPr>
          <p:cNvSpPr>
            <a:spLocks noGrp="1"/>
          </p:cNvSpPr>
          <p:nvPr>
            <p:ph sz="half" idx="1"/>
          </p:nvPr>
        </p:nvSpPr>
        <p:spPr>
          <a:xfrm>
            <a:off x="1023944" y="1711321"/>
            <a:ext cx="5181600" cy="4667250"/>
          </a:xfrm>
        </p:spPr>
        <p:txBody>
          <a:bodyPr>
            <a:normAutofit/>
          </a:bodyPr>
          <a:lstStyle/>
          <a:p>
            <a:r>
              <a:rPr lang="en-US" sz="2400" b="1" dirty="0"/>
              <a:t>reproach and derision</a:t>
            </a:r>
          </a:p>
          <a:p>
            <a:r>
              <a:rPr lang="en-US" sz="2400" b="1" dirty="0"/>
              <a:t>denounced as visionary</a:t>
            </a:r>
          </a:p>
          <a:p>
            <a:r>
              <a:rPr lang="en-US" sz="2400" b="1" dirty="0"/>
              <a:t>Unreliable</a:t>
            </a:r>
          </a:p>
          <a:p>
            <a:r>
              <a:rPr lang="en-US" sz="2400" b="1" dirty="0"/>
              <a:t>Scheming</a:t>
            </a:r>
          </a:p>
          <a:p>
            <a:r>
              <a:rPr lang="en-US" sz="2400" b="1" dirty="0"/>
              <a:t>Hypocritical</a:t>
            </a:r>
          </a:p>
          <a:p>
            <a:r>
              <a:rPr lang="en-US" sz="2400" b="1" dirty="0"/>
              <a:t>Ridiculous light </a:t>
            </a:r>
          </a:p>
          <a:p>
            <a:r>
              <a:rPr lang="en-US" sz="2400" b="1" dirty="0"/>
              <a:t>Sarcasm </a:t>
            </a:r>
          </a:p>
          <a:p>
            <a:r>
              <a:rPr lang="en-US" sz="2400" b="1" dirty="0"/>
              <a:t>Envy</a:t>
            </a:r>
          </a:p>
          <a:p>
            <a:r>
              <a:rPr lang="en-US" sz="2400" b="1" dirty="0"/>
              <a:t>Jealousy</a:t>
            </a:r>
          </a:p>
          <a:p>
            <a:r>
              <a:rPr lang="en-US" sz="2400" b="1" dirty="0"/>
              <a:t>Impiety, hatred</a:t>
            </a:r>
          </a:p>
        </p:txBody>
      </p:sp>
      <p:sp>
        <p:nvSpPr>
          <p:cNvPr id="4" name="Content Placeholder 3">
            <a:extLst>
              <a:ext uri="{FF2B5EF4-FFF2-40B4-BE49-F238E27FC236}">
                <a16:creationId xmlns:a16="http://schemas.microsoft.com/office/drawing/2014/main" id="{1B5923D6-6F88-6F98-2E49-4BEA0A121FC4}"/>
              </a:ext>
            </a:extLst>
          </p:cNvPr>
          <p:cNvSpPr>
            <a:spLocks noGrp="1"/>
          </p:cNvSpPr>
          <p:nvPr>
            <p:ph sz="half" idx="2"/>
          </p:nvPr>
        </p:nvSpPr>
        <p:spPr/>
        <p:txBody>
          <a:bodyPr>
            <a:normAutofit/>
          </a:bodyPr>
          <a:lstStyle/>
          <a:p>
            <a:r>
              <a:rPr lang="en-US" sz="2800" b="1" dirty="0"/>
              <a:t>painful </a:t>
            </a:r>
          </a:p>
          <a:p>
            <a:r>
              <a:rPr lang="en-US" sz="2800" b="1" dirty="0"/>
              <a:t>must be endured </a:t>
            </a:r>
          </a:p>
          <a:p>
            <a:r>
              <a:rPr lang="en-US" sz="2800" b="1" dirty="0"/>
              <a:t>by all who are true to God. </a:t>
            </a:r>
            <a:endParaRPr lang="en-US" dirty="0"/>
          </a:p>
        </p:txBody>
      </p:sp>
    </p:spTree>
    <p:extLst>
      <p:ext uri="{BB962C8B-B14F-4D97-AF65-F5344CB8AC3E}">
        <p14:creationId xmlns:p14="http://schemas.microsoft.com/office/powerpoint/2010/main" val="1716401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8403-D6F3-109C-7031-F7DFE333B189}"/>
              </a:ext>
            </a:extLst>
          </p:cNvPr>
          <p:cNvSpPr>
            <a:spLocks noGrp="1"/>
          </p:cNvSpPr>
          <p:nvPr>
            <p:ph type="title"/>
          </p:nvPr>
        </p:nvSpPr>
        <p:spPr>
          <a:solidFill>
            <a:schemeClr val="bg1"/>
          </a:solidFill>
        </p:spPr>
        <p:txBody>
          <a:bodyPr/>
          <a:lstStyle/>
          <a:p>
            <a:r>
              <a:rPr lang="en-US" dirty="0"/>
              <a:t>No everyone will fallow</a:t>
            </a:r>
          </a:p>
        </p:txBody>
      </p:sp>
      <p:sp>
        <p:nvSpPr>
          <p:cNvPr id="4" name="Content Placeholder 3">
            <a:extLst>
              <a:ext uri="{FF2B5EF4-FFF2-40B4-BE49-F238E27FC236}">
                <a16:creationId xmlns:a16="http://schemas.microsoft.com/office/drawing/2014/main" id="{67CF376F-5561-D20C-68AF-6F0E8AE93ACB}"/>
              </a:ext>
            </a:extLst>
          </p:cNvPr>
          <p:cNvSpPr>
            <a:spLocks noGrp="1"/>
          </p:cNvSpPr>
          <p:nvPr>
            <p:ph sz="half" idx="1"/>
          </p:nvPr>
        </p:nvSpPr>
        <p:spPr>
          <a:xfrm>
            <a:off x="4937760" y="1799498"/>
            <a:ext cx="6416040" cy="4823369"/>
          </a:xfrm>
        </p:spPr>
        <p:txBody>
          <a:bodyPr>
            <a:normAutofit lnSpcReduction="10000"/>
          </a:bodyPr>
          <a:lstStyle/>
          <a:p>
            <a:r>
              <a:rPr lang="en-US" dirty="0"/>
              <a:t>In every religious movement there are some who, while they cannot deny that it is the work of God, will keep themselves aloof, refusing to make any effort to advance it. But in enterprises to promote their selfish interests, these men are often the most active and energetic workers. …There every neglected opportunity to do service for God will be faithfully reported, and every deed of faith and love, however humble, will be held in everlasting remembrance.—The Southern Watchman, April 5, 1904.</a:t>
            </a:r>
          </a:p>
        </p:txBody>
      </p:sp>
    </p:spTree>
    <p:extLst>
      <p:ext uri="{BB962C8B-B14F-4D97-AF65-F5344CB8AC3E}">
        <p14:creationId xmlns:p14="http://schemas.microsoft.com/office/powerpoint/2010/main" val="4269026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8B16-AFC0-0029-8E82-9BFB5D97E272}"/>
              </a:ext>
            </a:extLst>
          </p:cNvPr>
          <p:cNvSpPr>
            <a:spLocks noGrp="1"/>
          </p:cNvSpPr>
          <p:nvPr>
            <p:ph type="title"/>
          </p:nvPr>
        </p:nvSpPr>
        <p:spPr/>
        <p:txBody>
          <a:bodyPr/>
          <a:lstStyle/>
          <a:p>
            <a:r>
              <a:rPr lang="en-US" dirty="0"/>
              <a:t>THE OPPOSITION NOW</a:t>
            </a:r>
          </a:p>
        </p:txBody>
      </p:sp>
      <p:sp>
        <p:nvSpPr>
          <p:cNvPr id="4" name="Content Placeholder 3">
            <a:extLst>
              <a:ext uri="{FF2B5EF4-FFF2-40B4-BE49-F238E27FC236}">
                <a16:creationId xmlns:a16="http://schemas.microsoft.com/office/drawing/2014/main" id="{4E2521C9-D246-BD61-A04B-5DEEC2EA0409}"/>
              </a:ext>
            </a:extLst>
          </p:cNvPr>
          <p:cNvSpPr>
            <a:spLocks noGrp="1"/>
          </p:cNvSpPr>
          <p:nvPr>
            <p:ph sz="half" idx="1"/>
          </p:nvPr>
        </p:nvSpPr>
        <p:spPr>
          <a:xfrm>
            <a:off x="4180114" y="1825625"/>
            <a:ext cx="7173686" cy="4351338"/>
          </a:xfrm>
        </p:spPr>
        <p:txBody>
          <a:bodyPr>
            <a:normAutofit fontScale="85000" lnSpcReduction="10000"/>
          </a:bodyPr>
          <a:lstStyle/>
          <a:p>
            <a:r>
              <a:rPr lang="en-US" dirty="0"/>
              <a:t>The apostles built upon a sure foundation, even the Rock of Ages. To this foundation they brought the stones that they quarried from the world. Not without hindrance did the builders labor. Their work was made exceedingly difficult by the opposition of the enemies of Christ. They had to contend against the </a:t>
            </a:r>
            <a:r>
              <a:rPr lang="en-US" b="1" dirty="0"/>
              <a:t>bigotry, prejudice, and hatred</a:t>
            </a:r>
            <a:r>
              <a:rPr lang="en-US" dirty="0"/>
              <a:t> of those who were building upon a false foundation. Many who wrought as builders of the church could be likened to the builders of the wall in Nehemiah’s day, of whom it is written: “They which </a:t>
            </a:r>
            <a:r>
              <a:rPr lang="en-US" dirty="0" err="1"/>
              <a:t>builded</a:t>
            </a:r>
            <a:r>
              <a:rPr lang="en-US" dirty="0"/>
              <a:t> on the wall, and they that bare burdens, with those that laded, everyone with one of his hands wrought in the work, and with the other hand held a weapon.” Nehemiah 4:17. – {AA 596.3}</a:t>
            </a:r>
          </a:p>
        </p:txBody>
      </p:sp>
    </p:spTree>
    <p:extLst>
      <p:ext uri="{BB962C8B-B14F-4D97-AF65-F5344CB8AC3E}">
        <p14:creationId xmlns:p14="http://schemas.microsoft.com/office/powerpoint/2010/main" val="3854339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57C3D-87B0-0031-EC10-973AB9C56F7B}"/>
              </a:ext>
            </a:extLst>
          </p:cNvPr>
          <p:cNvSpPr>
            <a:spLocks noGrp="1"/>
          </p:cNvSpPr>
          <p:nvPr>
            <p:ph type="title"/>
          </p:nvPr>
        </p:nvSpPr>
        <p:spPr/>
        <p:txBody>
          <a:bodyPr/>
          <a:lstStyle/>
          <a:p>
            <a:r>
              <a:rPr lang="en-US" dirty="0"/>
              <a:t>READ IN THE BOOK OF THE LAW</a:t>
            </a:r>
          </a:p>
        </p:txBody>
      </p:sp>
      <p:sp>
        <p:nvSpPr>
          <p:cNvPr id="4" name="Content Placeholder 3">
            <a:extLst>
              <a:ext uri="{FF2B5EF4-FFF2-40B4-BE49-F238E27FC236}">
                <a16:creationId xmlns:a16="http://schemas.microsoft.com/office/drawing/2014/main" id="{A043194A-8FB6-B359-F96E-A13233820589}"/>
              </a:ext>
            </a:extLst>
          </p:cNvPr>
          <p:cNvSpPr>
            <a:spLocks noGrp="1"/>
          </p:cNvSpPr>
          <p:nvPr>
            <p:ph sz="half" idx="1"/>
          </p:nvPr>
        </p:nvSpPr>
        <p:spPr>
          <a:xfrm>
            <a:off x="6096000" y="1799499"/>
            <a:ext cx="5257800" cy="4823370"/>
          </a:xfrm>
        </p:spPr>
        <p:txBody>
          <a:bodyPr>
            <a:normAutofit/>
          </a:bodyPr>
          <a:lstStyle/>
          <a:p>
            <a:r>
              <a:rPr lang="en-US" dirty="0"/>
              <a:t>This is an evil that can and should be corrected. On this point the Bible gives instruction. Of the Levites who read the Scriptures to the people in the days of Ezra, it is said, “They read in the book in the law of God distinctly, and gave the sense, and caused them to understand the reading.” Nehemiah 8:8. – {COL 335.4}</a:t>
            </a:r>
          </a:p>
        </p:txBody>
      </p:sp>
    </p:spTree>
    <p:extLst>
      <p:ext uri="{BB962C8B-B14F-4D97-AF65-F5344CB8AC3E}">
        <p14:creationId xmlns:p14="http://schemas.microsoft.com/office/powerpoint/2010/main" val="559622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DFCBB-CDB8-2009-956D-5A86DF9A64BC}"/>
              </a:ext>
            </a:extLst>
          </p:cNvPr>
          <p:cNvSpPr>
            <a:spLocks noGrp="1"/>
          </p:cNvSpPr>
          <p:nvPr>
            <p:ph type="title"/>
          </p:nvPr>
        </p:nvSpPr>
        <p:spPr/>
        <p:txBody>
          <a:bodyPr/>
          <a:lstStyle/>
          <a:p>
            <a:r>
              <a:rPr lang="en-US" dirty="0"/>
              <a:t>Leadership principles</a:t>
            </a:r>
          </a:p>
        </p:txBody>
      </p:sp>
      <p:sp>
        <p:nvSpPr>
          <p:cNvPr id="3" name="Content Placeholder 2">
            <a:extLst>
              <a:ext uri="{FF2B5EF4-FFF2-40B4-BE49-F238E27FC236}">
                <a16:creationId xmlns:a16="http://schemas.microsoft.com/office/drawing/2014/main" id="{B306C9D2-4F91-9579-7953-9CDD8B319659}"/>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92AFCB9F-043F-8216-CC9C-4F30723843E8}"/>
              </a:ext>
            </a:extLst>
          </p:cNvPr>
          <p:cNvSpPr>
            <a:spLocks noGrp="1"/>
          </p:cNvSpPr>
          <p:nvPr>
            <p:ph sz="half" idx="2"/>
          </p:nvPr>
        </p:nvSpPr>
        <p:spPr/>
        <p:txBody>
          <a:bodyPr/>
          <a:lstStyle/>
          <a:p>
            <a:r>
              <a:rPr lang="en-US" dirty="0"/>
              <a:t>Let us …</a:t>
            </a:r>
          </a:p>
          <a:p>
            <a:r>
              <a:rPr lang="en-US" dirty="0"/>
              <a:t>Experience/Motivation</a:t>
            </a:r>
          </a:p>
          <a:p>
            <a:r>
              <a:rPr lang="en-US" dirty="0"/>
              <a:t>Veiling participation</a:t>
            </a:r>
          </a:p>
          <a:p>
            <a:r>
              <a:rPr lang="en-US" dirty="0"/>
              <a:t>Confidence</a:t>
            </a:r>
          </a:p>
          <a:p>
            <a:r>
              <a:rPr lang="en-US" dirty="0"/>
              <a:t>Sympathy</a:t>
            </a:r>
          </a:p>
          <a:p>
            <a:r>
              <a:rPr lang="en-US" dirty="0"/>
              <a:t>Enthusiasm</a:t>
            </a:r>
          </a:p>
          <a:p>
            <a:r>
              <a:rPr lang="en-US" dirty="0"/>
              <a:t>Don’t let the enemies</a:t>
            </a:r>
          </a:p>
          <a:p>
            <a:r>
              <a:rPr lang="en-US" dirty="0"/>
              <a:t>Endurance</a:t>
            </a:r>
          </a:p>
          <a:p>
            <a:endParaRPr lang="en-US" dirty="0"/>
          </a:p>
          <a:p>
            <a:endParaRPr lang="en-US" dirty="0"/>
          </a:p>
          <a:p>
            <a:endParaRPr lang="en-US" dirty="0"/>
          </a:p>
        </p:txBody>
      </p:sp>
    </p:spTree>
    <p:extLst>
      <p:ext uri="{BB962C8B-B14F-4D97-AF65-F5344CB8AC3E}">
        <p14:creationId xmlns:p14="http://schemas.microsoft.com/office/powerpoint/2010/main" val="1980113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F2FC-AF5F-9FBF-79FE-E1FF9FFA2DB8}"/>
              </a:ext>
            </a:extLst>
          </p:cNvPr>
          <p:cNvSpPr>
            <a:spLocks noGrp="1"/>
          </p:cNvSpPr>
          <p:nvPr>
            <p:ph type="title"/>
          </p:nvPr>
        </p:nvSpPr>
        <p:spPr/>
        <p:txBody>
          <a:bodyPr/>
          <a:lstStyle/>
          <a:p>
            <a:r>
              <a:rPr lang="en-US" dirty="0"/>
              <a:t>The work of reform</a:t>
            </a:r>
          </a:p>
        </p:txBody>
      </p:sp>
      <p:sp>
        <p:nvSpPr>
          <p:cNvPr id="3" name="Content Placeholder 2">
            <a:extLst>
              <a:ext uri="{FF2B5EF4-FFF2-40B4-BE49-F238E27FC236}">
                <a16:creationId xmlns:a16="http://schemas.microsoft.com/office/drawing/2014/main" id="{B1665B4F-CA08-CBB8-C4E1-A391A81FF9D9}"/>
              </a:ext>
            </a:extLst>
          </p:cNvPr>
          <p:cNvSpPr>
            <a:spLocks noGrp="1"/>
          </p:cNvSpPr>
          <p:nvPr>
            <p:ph sz="half" idx="1"/>
          </p:nvPr>
        </p:nvSpPr>
        <p:spPr>
          <a:xfrm>
            <a:off x="6118860" y="1825625"/>
            <a:ext cx="5181600" cy="4351338"/>
          </a:xfrm>
        </p:spPr>
        <p:txBody>
          <a:bodyPr>
            <a:normAutofit fontScale="92500" lnSpcReduction="20000"/>
          </a:bodyPr>
          <a:lstStyle/>
          <a:p>
            <a:r>
              <a:rPr lang="en-US" dirty="0"/>
              <a:t>The work of reform carried on by Zerubbabel, Ezra, and Nehemiah presents a picture of a work of spiritual restoration in the closing days of this earth's history. Through the remnant of Israel God purposed to preserve in the earth a knowledge of Himself. …Strong was the opposition they had to meet, heavy the burdens borne by the leaders. But these men moved forward in firm reliance on God, believing that He would cause His truth to triumph. SS 351.1</a:t>
            </a:r>
          </a:p>
        </p:txBody>
      </p:sp>
    </p:spTree>
    <p:extLst>
      <p:ext uri="{BB962C8B-B14F-4D97-AF65-F5344CB8AC3E}">
        <p14:creationId xmlns:p14="http://schemas.microsoft.com/office/powerpoint/2010/main" val="1293732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E403-0A12-8FD6-4F2B-2065A667FECF}"/>
              </a:ext>
            </a:extLst>
          </p:cNvPr>
          <p:cNvSpPr>
            <a:spLocks noGrp="1"/>
          </p:cNvSpPr>
          <p:nvPr>
            <p:ph type="title"/>
          </p:nvPr>
        </p:nvSpPr>
        <p:spPr/>
        <p:txBody>
          <a:bodyPr/>
          <a:lstStyle/>
          <a:p>
            <a:r>
              <a:rPr lang="en-US" dirty="0"/>
              <a:t>Spiritual restoration</a:t>
            </a:r>
          </a:p>
        </p:txBody>
      </p:sp>
      <p:sp>
        <p:nvSpPr>
          <p:cNvPr id="3" name="Content Placeholder 2">
            <a:extLst>
              <a:ext uri="{FF2B5EF4-FFF2-40B4-BE49-F238E27FC236}">
                <a16:creationId xmlns:a16="http://schemas.microsoft.com/office/drawing/2014/main" id="{9F8CB7F7-8DB3-42CF-9D97-CB29F7314E10}"/>
              </a:ext>
            </a:extLst>
          </p:cNvPr>
          <p:cNvSpPr>
            <a:spLocks noGrp="1"/>
          </p:cNvSpPr>
          <p:nvPr>
            <p:ph sz="half" idx="1"/>
          </p:nvPr>
        </p:nvSpPr>
        <p:spPr>
          <a:xfrm>
            <a:off x="5572125" y="1825625"/>
            <a:ext cx="5774055" cy="4351338"/>
          </a:xfrm>
        </p:spPr>
        <p:txBody>
          <a:bodyPr>
            <a:normAutofit/>
          </a:bodyPr>
          <a:lstStyle/>
          <a:p>
            <a:r>
              <a:rPr lang="en-US" dirty="0"/>
              <a:t>The spiritual restoration of which the work in Nehemiah's day was a symbol is outlined in the words of Isaiah: “Your ancient ruins shall be rebuilt; you shall raise up the foundations of many generations; you shall be called the repairer of the breach, the restorer of streets to dwell in.” Isaiah 58:12, RSV. SS 351.2</a:t>
            </a:r>
          </a:p>
        </p:txBody>
      </p:sp>
    </p:spTree>
    <p:extLst>
      <p:ext uri="{BB962C8B-B14F-4D97-AF65-F5344CB8AC3E}">
        <p14:creationId xmlns:p14="http://schemas.microsoft.com/office/powerpoint/2010/main" val="782787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9FDF6-628C-81F0-DFF4-F411C20C0F1E}"/>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47B97334-E58C-888D-0908-0136D0B0189D}"/>
              </a:ext>
            </a:extLst>
          </p:cNvPr>
          <p:cNvSpPr>
            <a:spLocks noGrp="1"/>
          </p:cNvSpPr>
          <p:nvPr>
            <p:ph sz="half" idx="1"/>
          </p:nvPr>
        </p:nvSpPr>
        <p:spPr>
          <a:xfrm>
            <a:off x="6096000" y="1690688"/>
            <a:ext cx="5181600" cy="4351338"/>
          </a:xfrm>
        </p:spPr>
        <p:txBody>
          <a:bodyPr>
            <a:normAutofit/>
          </a:bodyPr>
          <a:lstStyle/>
          <a:p>
            <a:pPr marL="0" indent="0">
              <a:buNone/>
            </a:pPr>
            <a:r>
              <a:rPr lang="en-US" dirty="0"/>
              <a:t>Nehemiah 6. Sanballat and his confederates dared not make open war upon the Jews; but with increasing malice they continued their secret efforts to discourage, perplex, and injure them. …. At last they devised a plan by which they hoped to draw Nehemiah from his station, and while they had him in their power, to kill or imprison him. – {PK 653.1}</a:t>
            </a:r>
          </a:p>
        </p:txBody>
      </p:sp>
    </p:spTree>
    <p:extLst>
      <p:ext uri="{BB962C8B-B14F-4D97-AF65-F5344CB8AC3E}">
        <p14:creationId xmlns:p14="http://schemas.microsoft.com/office/powerpoint/2010/main" val="3375387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6184-49E1-B2E3-656B-1673C7A654BD}"/>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97338EDB-A6EE-89EA-96F1-E93C7F4B6509}"/>
              </a:ext>
            </a:extLst>
          </p:cNvPr>
          <p:cNvSpPr>
            <a:spLocks noGrp="1"/>
          </p:cNvSpPr>
          <p:nvPr>
            <p:ph sz="half" idx="1"/>
          </p:nvPr>
        </p:nvSpPr>
        <p:spPr>
          <a:xfrm>
            <a:off x="6096000" y="1690688"/>
            <a:ext cx="5181600" cy="4351338"/>
          </a:xfrm>
        </p:spPr>
        <p:txBody>
          <a:bodyPr>
            <a:normAutofit/>
          </a:bodyPr>
          <a:lstStyle/>
          <a:p>
            <a:pPr marL="0" indent="0">
              <a:buNone/>
            </a:pPr>
            <a:r>
              <a:rPr lang="en-US" dirty="0"/>
              <a:t>“What do these feeble Jews?” exclaimed Sanballat mockingly; “will they fortify themselves? ... will they revive the stones out of the heaps of the rubbish which are burned?” </a:t>
            </a:r>
            <a:r>
              <a:rPr lang="en-US" dirty="0" err="1"/>
              <a:t>Tobiah</a:t>
            </a:r>
            <a:r>
              <a:rPr lang="en-US" dirty="0"/>
              <a:t>, still more contemptuous, added, “Even that which they build, if a fox go up, he shall even break down their stone wall.” – {PK 641.2}</a:t>
            </a:r>
          </a:p>
        </p:txBody>
      </p:sp>
    </p:spTree>
    <p:extLst>
      <p:ext uri="{BB962C8B-B14F-4D97-AF65-F5344CB8AC3E}">
        <p14:creationId xmlns:p14="http://schemas.microsoft.com/office/powerpoint/2010/main" val="110253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D0FDE-E258-4332-8850-8C5E0090C743}"/>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40F19B83-F2EB-69C8-3C30-7B6C862799A9}"/>
              </a:ext>
            </a:extLst>
          </p:cNvPr>
          <p:cNvSpPr>
            <a:spLocks noGrp="1"/>
          </p:cNvSpPr>
          <p:nvPr>
            <p:ph sz="half" idx="1"/>
          </p:nvPr>
        </p:nvSpPr>
        <p:spPr/>
        <p:txBody>
          <a:bodyPr>
            <a:normAutofit fontScale="92500" lnSpcReduction="20000"/>
          </a:bodyPr>
          <a:lstStyle/>
          <a:p>
            <a:endParaRPr lang="en-US"/>
          </a:p>
        </p:txBody>
      </p:sp>
      <p:sp>
        <p:nvSpPr>
          <p:cNvPr id="4" name="Content Placeholder 3">
            <a:extLst>
              <a:ext uri="{FF2B5EF4-FFF2-40B4-BE49-F238E27FC236}">
                <a16:creationId xmlns:a16="http://schemas.microsoft.com/office/drawing/2014/main" id="{80EA471E-9B30-9030-BA05-DE46D6AEDD39}"/>
              </a:ext>
            </a:extLst>
          </p:cNvPr>
          <p:cNvSpPr>
            <a:spLocks noGrp="1"/>
          </p:cNvSpPr>
          <p:nvPr>
            <p:ph sz="half" idx="2"/>
          </p:nvPr>
        </p:nvSpPr>
        <p:spPr/>
        <p:txBody>
          <a:bodyPr>
            <a:normAutofit fontScale="92500" lnSpcReduction="20000"/>
          </a:bodyPr>
          <a:lstStyle/>
          <a:p>
            <a:r>
              <a:rPr lang="en-US" dirty="0"/>
              <a:t>But the restoration of the defenses of Jerusalem did not go forward unhindered. Satan was working to stir up opposition and bring discouragement. Sanballat, </a:t>
            </a:r>
            <a:r>
              <a:rPr lang="en-US" dirty="0" err="1"/>
              <a:t>Tobiah</a:t>
            </a:r>
            <a:r>
              <a:rPr lang="en-US" dirty="0"/>
              <a:t>, and Geshem, his principal agents in this movement, now set themselves to hinder the work of rebuilding. They endeavored to cause division among the workmen. They ridiculed the efforts of the builders, declaring the enterprise an impossibility and predicting failure. – {PK 641.1}</a:t>
            </a:r>
          </a:p>
          <a:p>
            <a:endParaRPr lang="en-US" dirty="0"/>
          </a:p>
        </p:txBody>
      </p:sp>
    </p:spTree>
    <p:extLst>
      <p:ext uri="{BB962C8B-B14F-4D97-AF65-F5344CB8AC3E}">
        <p14:creationId xmlns:p14="http://schemas.microsoft.com/office/powerpoint/2010/main" val="955889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50F9-8A1C-A23D-41E8-15C81D80809B}"/>
              </a:ext>
            </a:extLst>
          </p:cNvPr>
          <p:cNvSpPr>
            <a:spLocks noGrp="1"/>
          </p:cNvSpPr>
          <p:nvPr>
            <p:ph type="title"/>
          </p:nvPr>
        </p:nvSpPr>
        <p:spPr/>
        <p:txBody>
          <a:bodyPr/>
          <a:lstStyle/>
          <a:p>
            <a:r>
              <a:rPr lang="en-US" dirty="0"/>
              <a:t>The Enemy</a:t>
            </a:r>
          </a:p>
        </p:txBody>
      </p:sp>
      <p:sp>
        <p:nvSpPr>
          <p:cNvPr id="3" name="Content Placeholder 2">
            <a:extLst>
              <a:ext uri="{FF2B5EF4-FFF2-40B4-BE49-F238E27FC236}">
                <a16:creationId xmlns:a16="http://schemas.microsoft.com/office/drawing/2014/main" id="{1DC6BBCD-86F3-9990-5B8A-D5583B0C5491}"/>
              </a:ext>
            </a:extLst>
          </p:cNvPr>
          <p:cNvSpPr>
            <a:spLocks noGrp="1"/>
          </p:cNvSpPr>
          <p:nvPr>
            <p:ph sz="half" idx="1"/>
          </p:nvPr>
        </p:nvSpPr>
        <p:spPr>
          <a:xfrm>
            <a:off x="6096000" y="1690688"/>
            <a:ext cx="5181600" cy="4351338"/>
          </a:xfrm>
        </p:spPr>
        <p:txBody>
          <a:bodyPr>
            <a:normAutofit fontScale="92500" lnSpcReduction="20000"/>
          </a:bodyPr>
          <a:lstStyle/>
          <a:p>
            <a:r>
              <a:rPr lang="en-US" dirty="0"/>
              <a:t>Nehemiah 2:19 But when Sanballat the </a:t>
            </a:r>
            <a:r>
              <a:rPr lang="en-US" dirty="0" err="1"/>
              <a:t>Horonite</a:t>
            </a:r>
            <a:r>
              <a:rPr lang="en-US" dirty="0"/>
              <a:t>, and </a:t>
            </a:r>
            <a:r>
              <a:rPr lang="en-US" dirty="0" err="1"/>
              <a:t>Tobiah</a:t>
            </a:r>
            <a:r>
              <a:rPr lang="en-US" dirty="0"/>
              <a:t> the servant, the Ammonite, and Geshem the Arabian, heard it, they laughed us to scorn, and despised us, and said, What is this thing that ye do? will ye rebel against the king? 20 Then answered I them, and said unto them, The God of heaven, he will prosper us; therefore we his servants will arise and build: but ye have no portion, nor right, nor memorial, in Jerusalem. </a:t>
            </a:r>
          </a:p>
        </p:txBody>
      </p:sp>
    </p:spTree>
    <p:extLst>
      <p:ext uri="{BB962C8B-B14F-4D97-AF65-F5344CB8AC3E}">
        <p14:creationId xmlns:p14="http://schemas.microsoft.com/office/powerpoint/2010/main" val="403135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9E4E-75B7-8B64-22EC-A1DE60398E0F}"/>
              </a:ext>
            </a:extLst>
          </p:cNvPr>
          <p:cNvSpPr>
            <a:spLocks noGrp="1"/>
          </p:cNvSpPr>
          <p:nvPr>
            <p:ph type="title"/>
          </p:nvPr>
        </p:nvSpPr>
        <p:spPr/>
        <p:txBody>
          <a:bodyPr/>
          <a:lstStyle/>
          <a:p>
            <a:r>
              <a:rPr lang="en-US" dirty="0"/>
              <a:t>JEALOUSY AND HATRED</a:t>
            </a:r>
          </a:p>
        </p:txBody>
      </p:sp>
      <p:sp>
        <p:nvSpPr>
          <p:cNvPr id="4" name="Content Placeholder 3">
            <a:extLst>
              <a:ext uri="{FF2B5EF4-FFF2-40B4-BE49-F238E27FC236}">
                <a16:creationId xmlns:a16="http://schemas.microsoft.com/office/drawing/2014/main" id="{0824EC6B-C9E4-CBF1-76C2-D5D332DECC90}"/>
              </a:ext>
            </a:extLst>
          </p:cNvPr>
          <p:cNvSpPr>
            <a:spLocks noGrp="1"/>
          </p:cNvSpPr>
          <p:nvPr>
            <p:ph sz="half" idx="1"/>
          </p:nvPr>
        </p:nvSpPr>
        <p:spPr>
          <a:xfrm>
            <a:off x="4302578" y="1864814"/>
            <a:ext cx="7547610" cy="4351338"/>
          </a:xfrm>
        </p:spPr>
        <p:txBody>
          <a:bodyPr>
            <a:normAutofit fontScale="92500" lnSpcReduction="20000"/>
          </a:bodyPr>
          <a:lstStyle/>
          <a:p>
            <a:r>
              <a:rPr lang="en-US" dirty="0"/>
              <a:t>His arrival at Jerusalem, however, with the attendance of a military guard, showing that he had come on some important mission, excited the jealousy and hatred of the enemies of Israel. The heathen tribes settled near Jerusalem had previously indulged their enmity against the Jews by heaping upon them every insult and injury which they dared inflict. Foremost in this evil work were certain chiefs of these tribes, Sanballat the </a:t>
            </a:r>
            <a:r>
              <a:rPr lang="en-US" dirty="0" err="1"/>
              <a:t>Horonite</a:t>
            </a:r>
            <a:r>
              <a:rPr lang="en-US" dirty="0"/>
              <a:t>, </a:t>
            </a:r>
            <a:r>
              <a:rPr lang="en-US" dirty="0" err="1"/>
              <a:t>Tobiah</a:t>
            </a:r>
            <a:r>
              <a:rPr lang="en-US" dirty="0"/>
              <a:t> the Ammonite, and Geshem the Arabian; and from this time these leaders watched with jealous eye the movements of Nehemiah, and endeavored by every means in their power to thwart his plans and hinder his work.—The Southern Watchman, March 22, 1904. – {</a:t>
            </a:r>
            <a:r>
              <a:rPr lang="en-US" dirty="0" err="1"/>
              <a:t>ChS</a:t>
            </a:r>
            <a:r>
              <a:rPr lang="en-US" dirty="0"/>
              <a:t> 173.1}</a:t>
            </a:r>
          </a:p>
        </p:txBody>
      </p:sp>
    </p:spTree>
    <p:extLst>
      <p:ext uri="{BB962C8B-B14F-4D97-AF65-F5344CB8AC3E}">
        <p14:creationId xmlns:p14="http://schemas.microsoft.com/office/powerpoint/2010/main" val="4215521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82A3C-0923-5E9B-FA1F-D0EC6260C0B1}"/>
              </a:ext>
            </a:extLst>
          </p:cNvPr>
          <p:cNvSpPr>
            <a:spLocks noGrp="1"/>
          </p:cNvSpPr>
          <p:nvPr>
            <p:ph type="title"/>
          </p:nvPr>
        </p:nvSpPr>
        <p:spPr/>
        <p:txBody>
          <a:bodyPr/>
          <a:lstStyle/>
          <a:p>
            <a:r>
              <a:rPr lang="en-US" dirty="0"/>
              <a:t>DIVISION AMONG THE WORKMEN</a:t>
            </a:r>
          </a:p>
        </p:txBody>
      </p:sp>
      <p:sp>
        <p:nvSpPr>
          <p:cNvPr id="4" name="Content Placeholder 3">
            <a:extLst>
              <a:ext uri="{FF2B5EF4-FFF2-40B4-BE49-F238E27FC236}">
                <a16:creationId xmlns:a16="http://schemas.microsoft.com/office/drawing/2014/main" id="{FE5C6C09-0259-089E-EB43-320CBB7D7A08}"/>
              </a:ext>
            </a:extLst>
          </p:cNvPr>
          <p:cNvSpPr>
            <a:spLocks noGrp="1"/>
          </p:cNvSpPr>
          <p:nvPr>
            <p:ph sz="half" idx="1"/>
          </p:nvPr>
        </p:nvSpPr>
        <p:spPr>
          <a:xfrm>
            <a:off x="4585062" y="1384663"/>
            <a:ext cx="7354389" cy="5251268"/>
          </a:xfrm>
        </p:spPr>
        <p:txBody>
          <a:bodyPr>
            <a:normAutofit fontScale="85000" lnSpcReduction="20000"/>
          </a:bodyPr>
          <a:lstStyle/>
          <a:p>
            <a:r>
              <a:rPr lang="en-US" dirty="0"/>
              <a:t>They attempted to cause </a:t>
            </a:r>
            <a:r>
              <a:rPr lang="en-US" b="1" dirty="0"/>
              <a:t>division among the workmen </a:t>
            </a:r>
            <a:r>
              <a:rPr lang="en-US" dirty="0"/>
              <a:t>by </a:t>
            </a:r>
            <a:r>
              <a:rPr lang="en-US" b="1" dirty="0"/>
              <a:t>suggesting doubts and arousing unbelief as to their success</a:t>
            </a:r>
            <a:r>
              <a:rPr lang="en-US" dirty="0"/>
              <a:t>. They also ridiculed the efforts of the builders, </a:t>
            </a:r>
            <a:r>
              <a:rPr lang="en-US" b="1" dirty="0"/>
              <a:t>declared the enterprise an impossibility</a:t>
            </a:r>
            <a:r>
              <a:rPr lang="en-US" dirty="0"/>
              <a:t>, and predicted a disgraceful </a:t>
            </a:r>
            <a:r>
              <a:rPr lang="en-US" b="1" dirty="0"/>
              <a:t>failure</a:t>
            </a:r>
            <a:r>
              <a:rPr lang="en-US" dirty="0"/>
              <a:t>.... The builders on the wall were soon beset by more active opposition. They were compelled to guard continually against the plots of their sleepless adversaries. The emissaries of the enemy endeavored to destroy their courage by the circulation of false reports; conspiracies were formed on various pretexts to draw Nehemiah into their toils; and false-hearted Jews were found ready to aid the treacherous undertaking.... Emissaries of the enemy, professing friendliness, </a:t>
            </a:r>
            <a:r>
              <a:rPr lang="en-US" b="1" dirty="0"/>
              <a:t>mingled</a:t>
            </a:r>
            <a:r>
              <a:rPr lang="en-US" dirty="0"/>
              <a:t> with the builders, suggesting </a:t>
            </a:r>
            <a:r>
              <a:rPr lang="en-US" b="1" dirty="0"/>
              <a:t>changes</a:t>
            </a:r>
            <a:r>
              <a:rPr lang="en-US" dirty="0"/>
              <a:t> in the plan, seeking in various ways to divert the attention of the workers, to cause confusion and perplexity, and to arouse </a:t>
            </a:r>
            <a:r>
              <a:rPr lang="en-US" b="1" dirty="0"/>
              <a:t>distrust and suspicion</a:t>
            </a:r>
            <a:r>
              <a:rPr lang="en-US" dirty="0"/>
              <a:t>.—The Southern Watchman, April 12, 1904. – {</a:t>
            </a:r>
            <a:r>
              <a:rPr lang="en-US" dirty="0" err="1"/>
              <a:t>ChS</a:t>
            </a:r>
            <a:r>
              <a:rPr lang="en-US" dirty="0"/>
              <a:t> 173.2}</a:t>
            </a:r>
          </a:p>
        </p:txBody>
      </p:sp>
    </p:spTree>
    <p:extLst>
      <p:ext uri="{BB962C8B-B14F-4D97-AF65-F5344CB8AC3E}">
        <p14:creationId xmlns:p14="http://schemas.microsoft.com/office/powerpoint/2010/main" val="271078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61EB9-7E4F-5F89-2AA7-EB807494D57D}"/>
              </a:ext>
            </a:extLst>
          </p:cNvPr>
          <p:cNvSpPr>
            <a:spLocks noGrp="1"/>
          </p:cNvSpPr>
          <p:nvPr>
            <p:ph type="title"/>
          </p:nvPr>
        </p:nvSpPr>
        <p:spPr/>
        <p:txBody>
          <a:bodyPr/>
          <a:lstStyle/>
          <a:p>
            <a:r>
              <a:rPr lang="en-US" dirty="0"/>
              <a:t>The experience of Nehemiah in our time</a:t>
            </a:r>
          </a:p>
        </p:txBody>
      </p:sp>
      <p:sp>
        <p:nvSpPr>
          <p:cNvPr id="4" name="Content Placeholder 3">
            <a:extLst>
              <a:ext uri="{FF2B5EF4-FFF2-40B4-BE49-F238E27FC236}">
                <a16:creationId xmlns:a16="http://schemas.microsoft.com/office/drawing/2014/main" id="{B8AC5423-B8B0-C705-4AF2-AFCED78CECC3}"/>
              </a:ext>
            </a:extLst>
          </p:cNvPr>
          <p:cNvSpPr>
            <a:spLocks noGrp="1"/>
          </p:cNvSpPr>
          <p:nvPr>
            <p:ph sz="half" idx="1"/>
          </p:nvPr>
        </p:nvSpPr>
        <p:spPr>
          <a:xfrm>
            <a:off x="4558937" y="1825624"/>
            <a:ext cx="7393577" cy="4823369"/>
          </a:xfrm>
        </p:spPr>
        <p:txBody>
          <a:bodyPr>
            <a:normAutofit fontScale="77500" lnSpcReduction="20000"/>
          </a:bodyPr>
          <a:lstStyle/>
          <a:p>
            <a:r>
              <a:rPr lang="en-US" dirty="0"/>
              <a:t>The experience of Nehemiah is repeated in the history of God’s people in this time. Those who labor in the cause of truth will find that they cannot do this without exciting the anger of its enemies. Though they have been called of God to the work in which they are engaged, and their course is approved of Him, they cannot escape reproach and derision. They will be denounced as </a:t>
            </a:r>
            <a:r>
              <a:rPr lang="en-US" b="1" dirty="0"/>
              <a:t>visionary, unreliable, scheming, hypocritical</a:t>
            </a:r>
            <a:r>
              <a:rPr lang="en-US" dirty="0"/>
              <a:t>,—anything, in short, that will suit the purpose of their enemies. The most sacred things will be represented in a ridiculous light to amuse the ungodly. A very small amount of sarcasm and low wit, united with envy, jealousy, impiety, and hatred, is sufficient to excite the mirth of the profane scoffer. </a:t>
            </a:r>
            <a:r>
              <a:rPr lang="en-US" b="1" dirty="0"/>
              <a:t>And these presumptuous jesters sharpen one another’s ingenuity, and embolden each other in their blasphemous work. Contempt and derision are indeed painful to human nature; but they must be endured by all who are true to God. It is the policy of Satan thus to turn souls from doing the work which the Lord has laid upon them</a:t>
            </a:r>
            <a:r>
              <a:rPr lang="en-US" dirty="0"/>
              <a:t>.—The Southern Watchman, April 12, 1904. – {</a:t>
            </a:r>
            <a:r>
              <a:rPr lang="en-US" dirty="0" err="1"/>
              <a:t>ChS</a:t>
            </a:r>
            <a:r>
              <a:rPr lang="en-US" dirty="0"/>
              <a:t> 173.3}</a:t>
            </a:r>
          </a:p>
        </p:txBody>
      </p:sp>
    </p:spTree>
    <p:extLst>
      <p:ext uri="{BB962C8B-B14F-4D97-AF65-F5344CB8AC3E}">
        <p14:creationId xmlns:p14="http://schemas.microsoft.com/office/powerpoint/2010/main" val="2649562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93EA3-A3DC-994F-B8F3-DB46FED28524}"/>
              </a:ext>
            </a:extLst>
          </p:cNvPr>
          <p:cNvSpPr>
            <a:spLocks noGrp="1"/>
          </p:cNvSpPr>
          <p:nvPr>
            <p:ph type="title"/>
          </p:nvPr>
        </p:nvSpPr>
        <p:spPr/>
        <p:txBody>
          <a:bodyPr/>
          <a:lstStyle/>
          <a:p>
            <a:r>
              <a:rPr lang="en-US" sz="4400" b="1" dirty="0"/>
              <a:t>MUST BE ENDURED </a:t>
            </a:r>
            <a:endParaRPr lang="en-US" dirty="0"/>
          </a:p>
        </p:txBody>
      </p:sp>
      <p:sp>
        <p:nvSpPr>
          <p:cNvPr id="4" name="Content Placeholder 3">
            <a:extLst>
              <a:ext uri="{FF2B5EF4-FFF2-40B4-BE49-F238E27FC236}">
                <a16:creationId xmlns:a16="http://schemas.microsoft.com/office/drawing/2014/main" id="{E26E3457-17A7-E076-87BC-59DCB28773D1}"/>
              </a:ext>
            </a:extLst>
          </p:cNvPr>
          <p:cNvSpPr>
            <a:spLocks noGrp="1"/>
          </p:cNvSpPr>
          <p:nvPr>
            <p:ph sz="half" idx="1"/>
          </p:nvPr>
        </p:nvSpPr>
        <p:spPr>
          <a:xfrm>
            <a:off x="4843463" y="1825625"/>
            <a:ext cx="6510337" cy="4351338"/>
          </a:xfrm>
        </p:spPr>
        <p:txBody>
          <a:bodyPr>
            <a:normAutofit lnSpcReduction="10000"/>
          </a:bodyPr>
          <a:lstStyle/>
          <a:p>
            <a:r>
              <a:rPr lang="en-US" dirty="0"/>
              <a:t>Nehemiah and his companions did not shrink from hardships, or excuse themselves from trying service. Neither by night nor by day, not even during the brief time given to slumber, did they put off their clothing, or even lay aside their armor. “So neither I, nor my brethren, nor my servants, nor the men of the guard which followed me, none of us put off our clothes, saving that every one put them off for washing.”—The Southern Watchman, April 26, 1904.</a:t>
            </a:r>
          </a:p>
        </p:txBody>
      </p:sp>
    </p:spTree>
    <p:extLst>
      <p:ext uri="{BB962C8B-B14F-4D97-AF65-F5344CB8AC3E}">
        <p14:creationId xmlns:p14="http://schemas.microsoft.com/office/powerpoint/2010/main" val="1483334596"/>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3145</TotalTime>
  <Words>1516</Words>
  <Application>Microsoft Macintosh PowerPoint</Application>
  <PresentationFormat>Widescreen</PresentationFormat>
  <Paragraphs>52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 2013 - 2022</vt:lpstr>
      <vt:lpstr>Leadership of Nehemiah IV</vt:lpstr>
      <vt:lpstr>The Enemy</vt:lpstr>
      <vt:lpstr>The Enemy</vt:lpstr>
      <vt:lpstr>The Enemy</vt:lpstr>
      <vt:lpstr>The Enemy</vt:lpstr>
      <vt:lpstr>JEALOUSY AND HATRED</vt:lpstr>
      <vt:lpstr>DIVISION AMONG THE WORKMEN</vt:lpstr>
      <vt:lpstr>The experience of Nehemiah in our time</vt:lpstr>
      <vt:lpstr>MUST BE ENDURED </vt:lpstr>
      <vt:lpstr>The experience of Nehemiah in our time</vt:lpstr>
      <vt:lpstr>No everyone will fallow</vt:lpstr>
      <vt:lpstr>THE OPPOSITION NOW</vt:lpstr>
      <vt:lpstr>READ IN THE BOOK OF THE LAW</vt:lpstr>
      <vt:lpstr>Leadership principles</vt:lpstr>
      <vt:lpstr>The work of reform</vt:lpstr>
      <vt:lpstr>Spiritual restoration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of Nehemiah</dc:title>
  <dc:creator>Tzvetan Petkov</dc:creator>
  <cp:lastModifiedBy>Tzvetan Petkov</cp:lastModifiedBy>
  <cp:revision>28</cp:revision>
  <dcterms:created xsi:type="dcterms:W3CDTF">2022-12-12T10:52:52Z</dcterms:created>
  <dcterms:modified xsi:type="dcterms:W3CDTF">2023-03-21T04:16:24Z</dcterms:modified>
</cp:coreProperties>
</file>