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1"/>
  </p:notesMasterIdLst>
  <p:sldIdLst>
    <p:sldId id="256" r:id="rId2"/>
    <p:sldId id="257" r:id="rId3"/>
    <p:sldId id="258" r:id="rId4"/>
    <p:sldId id="270" r:id="rId5"/>
    <p:sldId id="260" r:id="rId6"/>
    <p:sldId id="266" r:id="rId7"/>
    <p:sldId id="259" r:id="rId8"/>
    <p:sldId id="267" r:id="rId9"/>
    <p:sldId id="264" r:id="rId10"/>
    <p:sldId id="262" r:id="rId11"/>
    <p:sldId id="261" r:id="rId12"/>
    <p:sldId id="265" r:id="rId13"/>
    <p:sldId id="320" r:id="rId14"/>
    <p:sldId id="644" r:id="rId15"/>
    <p:sldId id="645" r:id="rId16"/>
    <p:sldId id="657" r:id="rId17"/>
    <p:sldId id="646" r:id="rId18"/>
    <p:sldId id="649" r:id="rId19"/>
    <p:sldId id="660" r:id="rId20"/>
    <p:sldId id="659" r:id="rId21"/>
    <p:sldId id="268" r:id="rId22"/>
    <p:sldId id="269" r:id="rId23"/>
    <p:sldId id="322" r:id="rId24"/>
    <p:sldId id="323" r:id="rId25"/>
    <p:sldId id="348" r:id="rId26"/>
    <p:sldId id="349" r:id="rId27"/>
    <p:sldId id="377" r:id="rId28"/>
    <p:sldId id="379" r:id="rId29"/>
    <p:sldId id="32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2"/>
    <p:restoredTop sz="96612"/>
  </p:normalViewPr>
  <p:slideViewPr>
    <p:cSldViewPr snapToGrid="0">
      <p:cViewPr varScale="1">
        <p:scale>
          <a:sx n="114" d="100"/>
          <a:sy n="114"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1D7B9-7871-F34C-9ADF-E08D87D130C7}" type="datetimeFigureOut">
              <a:rPr lang="es-GT" smtClean="0"/>
              <a:t>17/03/23</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DD730-06AE-C643-8884-C2662615BB61}" type="slidenum">
              <a:rPr lang="es-GT" smtClean="0"/>
              <a:t>‹Nº›</a:t>
            </a:fld>
            <a:endParaRPr lang="es-GT"/>
          </a:p>
        </p:txBody>
      </p:sp>
    </p:spTree>
    <p:extLst>
      <p:ext uri="{BB962C8B-B14F-4D97-AF65-F5344CB8AC3E}">
        <p14:creationId xmlns:p14="http://schemas.microsoft.com/office/powerpoint/2010/main" val="135316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DO"/>
          </a:p>
        </p:txBody>
      </p:sp>
      <p:sp>
        <p:nvSpPr>
          <p:cNvPr id="80900"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7DB740-08FE-4A53-B18A-953FFA2C8E8E}" type="slidenum">
              <a:rPr lang="es-DO">
                <a:latin typeface="Calibri" panose="020F0502020204030204" pitchFamily="34" charset="0"/>
              </a:rPr>
              <a:pPr eaLnBrk="1" hangingPunct="1"/>
              <a:t>15</a:t>
            </a:fld>
            <a:endParaRPr lang="es-DO">
              <a:latin typeface="Calibri" panose="020F0502020204030204" pitchFamily="34" charset="0"/>
            </a:endParaRPr>
          </a:p>
        </p:txBody>
      </p:sp>
    </p:spTree>
    <p:extLst>
      <p:ext uri="{BB962C8B-B14F-4D97-AF65-F5344CB8AC3E}">
        <p14:creationId xmlns:p14="http://schemas.microsoft.com/office/powerpoint/2010/main" val="376237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3/17/23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3/17/23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3/17/23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MX"/>
              <a:t>Haz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3/17/23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3/17/23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3/17/23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7A98A-05A5-A657-0528-318790C7243B}"/>
              </a:ext>
            </a:extLst>
          </p:cNvPr>
          <p:cNvSpPr>
            <a:spLocks noGrp="1"/>
          </p:cNvSpPr>
          <p:nvPr>
            <p:ph type="ctrTitle"/>
          </p:nvPr>
        </p:nvSpPr>
        <p:spPr/>
        <p:txBody>
          <a:bodyPr>
            <a:normAutofit/>
          </a:bodyPr>
          <a:lstStyle/>
          <a:p>
            <a:r>
              <a:rPr lang="es-GT" sz="5400" dirty="0"/>
              <a:t>Los 144 mil </a:t>
            </a:r>
          </a:p>
        </p:txBody>
      </p:sp>
      <p:sp>
        <p:nvSpPr>
          <p:cNvPr id="3" name="Subtítulo 2">
            <a:extLst>
              <a:ext uri="{FF2B5EF4-FFF2-40B4-BE49-F238E27FC236}">
                <a16:creationId xmlns:a16="http://schemas.microsoft.com/office/drawing/2014/main" id="{BDCD529F-7B8D-BF90-AA64-44F539FA91FB}"/>
              </a:ext>
            </a:extLst>
          </p:cNvPr>
          <p:cNvSpPr>
            <a:spLocks noGrp="1"/>
          </p:cNvSpPr>
          <p:nvPr>
            <p:ph type="subTitle" idx="1"/>
          </p:nvPr>
        </p:nvSpPr>
        <p:spPr>
          <a:xfrm>
            <a:off x="8594189" y="6159041"/>
            <a:ext cx="3597811" cy="409027"/>
          </a:xfrm>
        </p:spPr>
        <p:txBody>
          <a:bodyPr/>
          <a:lstStyle/>
          <a:p>
            <a:r>
              <a:rPr lang="es-GT" dirty="0"/>
              <a:t>Pr. Danilo Monterroso</a:t>
            </a:r>
          </a:p>
        </p:txBody>
      </p:sp>
      <p:pic>
        <p:nvPicPr>
          <p:cNvPr id="6" name="Picture 7" descr="an_mundo21">
            <a:extLst>
              <a:ext uri="{FF2B5EF4-FFF2-40B4-BE49-F238E27FC236}">
                <a16:creationId xmlns:a16="http://schemas.microsoft.com/office/drawing/2014/main" id="{812951BA-9137-0C67-959D-790DD091B155}"/>
              </a:ext>
            </a:extLst>
          </p:cNvPr>
          <p:cNvPicPr>
            <a:picLocks noChangeAspect="1" noChangeArrowheads="1" noCrop="1"/>
          </p:cNvPicPr>
          <p:nvPr/>
        </p:nvPicPr>
        <p:blipFill>
          <a:blip r:embed="rId2" cstate="print"/>
          <a:srcRect/>
          <a:stretch>
            <a:fillRect/>
          </a:stretch>
        </p:blipFill>
        <p:spPr>
          <a:xfrm>
            <a:off x="9024557" y="2630942"/>
            <a:ext cx="1176950" cy="1157524"/>
          </a:xfrm>
          <a:prstGeom prst="rect">
            <a:avLst/>
          </a:prstGeom>
          <a:noFill/>
        </p:spPr>
      </p:pic>
    </p:spTree>
    <p:extLst>
      <p:ext uri="{BB962C8B-B14F-4D97-AF65-F5344CB8AC3E}">
        <p14:creationId xmlns:p14="http://schemas.microsoft.com/office/powerpoint/2010/main" val="304417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C8CCF1E-4B55-A6C5-AB35-14CF115D4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28" y="1483112"/>
            <a:ext cx="5430519" cy="434874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9814E76-5A70-2E0C-1FFE-C5841F3E811E}"/>
              </a:ext>
            </a:extLst>
          </p:cNvPr>
          <p:cNvSpPr txBox="1"/>
          <p:nvPr/>
        </p:nvSpPr>
        <p:spPr>
          <a:xfrm>
            <a:off x="6244591" y="1812372"/>
            <a:ext cx="5776518" cy="584775"/>
          </a:xfrm>
          <a:prstGeom prst="rect">
            <a:avLst/>
          </a:prstGeom>
          <a:noFill/>
        </p:spPr>
        <p:txBody>
          <a:bodyPr wrap="none" rtlCol="0">
            <a:spAutoFit/>
          </a:bodyPr>
          <a:lstStyle/>
          <a:p>
            <a:r>
              <a:rPr lang="es-GT" sz="3200" dirty="0"/>
              <a:t>3- Acontecimiento del sexto sello</a:t>
            </a:r>
          </a:p>
        </p:txBody>
      </p:sp>
      <p:sp>
        <p:nvSpPr>
          <p:cNvPr id="3" name="CuadroTexto 2">
            <a:extLst>
              <a:ext uri="{FF2B5EF4-FFF2-40B4-BE49-F238E27FC236}">
                <a16:creationId xmlns:a16="http://schemas.microsoft.com/office/drawing/2014/main" id="{C32BCBBA-9255-F146-2393-A7620CC163E7}"/>
              </a:ext>
            </a:extLst>
          </p:cNvPr>
          <p:cNvSpPr txBox="1"/>
          <p:nvPr/>
        </p:nvSpPr>
        <p:spPr>
          <a:xfrm>
            <a:off x="6601523" y="2798956"/>
            <a:ext cx="5062654" cy="461665"/>
          </a:xfrm>
          <a:prstGeom prst="rect">
            <a:avLst/>
          </a:prstGeom>
          <a:noFill/>
        </p:spPr>
        <p:txBody>
          <a:bodyPr wrap="square" rtlCol="0">
            <a:spAutoFit/>
          </a:bodyPr>
          <a:lstStyle/>
          <a:p>
            <a:r>
              <a:rPr lang="es-GT" sz="2400" dirty="0"/>
              <a:t>Caída de las estrellas 13 mayo 1833</a:t>
            </a:r>
          </a:p>
        </p:txBody>
      </p:sp>
      <p:sp>
        <p:nvSpPr>
          <p:cNvPr id="4" name="CuadroTexto 3">
            <a:extLst>
              <a:ext uri="{FF2B5EF4-FFF2-40B4-BE49-F238E27FC236}">
                <a16:creationId xmlns:a16="http://schemas.microsoft.com/office/drawing/2014/main" id="{E05B05AD-D34F-28F2-0457-4606A6762E8D}"/>
              </a:ext>
            </a:extLst>
          </p:cNvPr>
          <p:cNvSpPr txBox="1"/>
          <p:nvPr/>
        </p:nvSpPr>
        <p:spPr>
          <a:xfrm>
            <a:off x="6980664" y="4031762"/>
            <a:ext cx="3385222" cy="461665"/>
          </a:xfrm>
          <a:prstGeom prst="rect">
            <a:avLst/>
          </a:prstGeom>
          <a:noFill/>
        </p:spPr>
        <p:txBody>
          <a:bodyPr wrap="none" rtlCol="0">
            <a:spAutoFit/>
          </a:bodyPr>
          <a:lstStyle/>
          <a:p>
            <a:r>
              <a:rPr lang="es-GT" sz="2400" dirty="0"/>
              <a:t>Hay 53 años de diferencia</a:t>
            </a:r>
          </a:p>
        </p:txBody>
      </p:sp>
    </p:spTree>
    <p:extLst>
      <p:ext uri="{BB962C8B-B14F-4D97-AF65-F5344CB8AC3E}">
        <p14:creationId xmlns:p14="http://schemas.microsoft.com/office/powerpoint/2010/main" val="357630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BC0A92-A74C-C707-DB47-105846087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8147"/>
            <a:ext cx="5635082" cy="42263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AB4132E-BF4A-4A90-923A-39471515864D}"/>
              </a:ext>
            </a:extLst>
          </p:cNvPr>
          <p:cNvSpPr txBox="1"/>
          <p:nvPr/>
        </p:nvSpPr>
        <p:spPr>
          <a:xfrm>
            <a:off x="6244591" y="1812372"/>
            <a:ext cx="5776518" cy="584775"/>
          </a:xfrm>
          <a:prstGeom prst="rect">
            <a:avLst/>
          </a:prstGeom>
          <a:noFill/>
        </p:spPr>
        <p:txBody>
          <a:bodyPr wrap="none" rtlCol="0">
            <a:spAutoFit/>
          </a:bodyPr>
          <a:lstStyle/>
          <a:p>
            <a:r>
              <a:rPr lang="es-GT" sz="3200" dirty="0"/>
              <a:t>4- Acontecimiento del sexto sello</a:t>
            </a:r>
          </a:p>
        </p:txBody>
      </p:sp>
      <p:sp>
        <p:nvSpPr>
          <p:cNvPr id="3" name="CuadroTexto 2">
            <a:extLst>
              <a:ext uri="{FF2B5EF4-FFF2-40B4-BE49-F238E27FC236}">
                <a16:creationId xmlns:a16="http://schemas.microsoft.com/office/drawing/2014/main" id="{2A027621-DEB0-DB1E-E147-901E41C8BDD2}"/>
              </a:ext>
            </a:extLst>
          </p:cNvPr>
          <p:cNvSpPr txBox="1"/>
          <p:nvPr/>
        </p:nvSpPr>
        <p:spPr>
          <a:xfrm>
            <a:off x="6601523" y="2798956"/>
            <a:ext cx="5062654" cy="830997"/>
          </a:xfrm>
          <a:prstGeom prst="rect">
            <a:avLst/>
          </a:prstGeom>
          <a:noFill/>
        </p:spPr>
        <p:txBody>
          <a:bodyPr wrap="square" rtlCol="0">
            <a:spAutoFit/>
          </a:bodyPr>
          <a:lstStyle/>
          <a:p>
            <a:r>
              <a:rPr lang="es-GT" sz="2400" dirty="0"/>
              <a:t>El cielo se enrrollará como un pergamino 1833-? 2023</a:t>
            </a:r>
          </a:p>
        </p:txBody>
      </p:sp>
      <p:sp>
        <p:nvSpPr>
          <p:cNvPr id="4" name="CuadroTexto 3">
            <a:extLst>
              <a:ext uri="{FF2B5EF4-FFF2-40B4-BE49-F238E27FC236}">
                <a16:creationId xmlns:a16="http://schemas.microsoft.com/office/drawing/2014/main" id="{0ABEBF25-E547-A846-D20E-34C578696A8C}"/>
              </a:ext>
            </a:extLst>
          </p:cNvPr>
          <p:cNvSpPr txBox="1"/>
          <p:nvPr/>
        </p:nvSpPr>
        <p:spPr>
          <a:xfrm>
            <a:off x="6601523" y="3730679"/>
            <a:ext cx="5062654" cy="2677656"/>
          </a:xfrm>
          <a:prstGeom prst="rect">
            <a:avLst/>
          </a:prstGeom>
          <a:noFill/>
        </p:spPr>
        <p:txBody>
          <a:bodyPr wrap="square" rtlCol="0">
            <a:spAutoFit/>
          </a:bodyPr>
          <a:lstStyle/>
          <a:p>
            <a:r>
              <a:rPr lang="es-GT" sz="2400" dirty="0"/>
              <a:t>Han pasado 190 años del tercer acontecimiento cumplido del sexto sello. Y el capítulo 6 de apocalipsis nos presentan 6 sellos y el septimo aparece en el capítulo 8 de apocalipsis. Que pasa en el capítulo 7? y cuál es la pregunta? como finaliza el capítulo 6 ?</a:t>
            </a:r>
          </a:p>
        </p:txBody>
      </p:sp>
    </p:spTree>
    <p:extLst>
      <p:ext uri="{BB962C8B-B14F-4D97-AF65-F5344CB8AC3E}">
        <p14:creationId xmlns:p14="http://schemas.microsoft.com/office/powerpoint/2010/main" val="276826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5F2D07-42BC-C1FE-3574-8026714009DC}"/>
              </a:ext>
            </a:extLst>
          </p:cNvPr>
          <p:cNvSpPr txBox="1"/>
          <p:nvPr/>
        </p:nvSpPr>
        <p:spPr>
          <a:xfrm>
            <a:off x="2006290" y="2105561"/>
            <a:ext cx="8179420" cy="1938992"/>
          </a:xfrm>
          <a:prstGeom prst="rect">
            <a:avLst/>
          </a:prstGeom>
          <a:noFill/>
        </p:spPr>
        <p:txBody>
          <a:bodyPr wrap="square">
            <a:spAutoFit/>
          </a:bodyPr>
          <a:lstStyle/>
          <a:p>
            <a:r>
              <a:rPr lang="es-GT" sz="4000" b="0" i="0" u="none" strike="noStrike" dirty="0">
                <a:solidFill>
                  <a:srgbClr val="000000"/>
                </a:solidFill>
                <a:effectLst/>
                <a:latin typeface="system-ui"/>
              </a:rPr>
              <a:t>porque el gran día de su ira ha llegado; ¿y quién podrá sostenerse en pie?</a:t>
            </a:r>
          </a:p>
          <a:p>
            <a:r>
              <a:rPr lang="es-GT" sz="4000" dirty="0">
                <a:solidFill>
                  <a:srgbClr val="000000"/>
                </a:solidFill>
                <a:latin typeface="system-ui"/>
              </a:rPr>
              <a:t>Apocalipsis 6:17</a:t>
            </a:r>
            <a:endParaRPr lang="es-GT" sz="4000" dirty="0"/>
          </a:p>
        </p:txBody>
      </p:sp>
      <p:sp>
        <p:nvSpPr>
          <p:cNvPr id="5" name="CuadroTexto 4">
            <a:extLst>
              <a:ext uri="{FF2B5EF4-FFF2-40B4-BE49-F238E27FC236}">
                <a16:creationId xmlns:a16="http://schemas.microsoft.com/office/drawing/2014/main" id="{5A71F33D-C768-43E7-0FA5-AAD33E588172}"/>
              </a:ext>
            </a:extLst>
          </p:cNvPr>
          <p:cNvSpPr txBox="1"/>
          <p:nvPr/>
        </p:nvSpPr>
        <p:spPr>
          <a:xfrm>
            <a:off x="5703849" y="5336079"/>
            <a:ext cx="6099716" cy="646331"/>
          </a:xfrm>
          <a:prstGeom prst="rect">
            <a:avLst/>
          </a:prstGeom>
          <a:noFill/>
        </p:spPr>
        <p:txBody>
          <a:bodyPr wrap="square">
            <a:spAutoFit/>
          </a:bodyPr>
          <a:lstStyle/>
          <a:p>
            <a:pPr algn="ctr"/>
            <a:r>
              <a:rPr lang="es-GT" sz="1800" dirty="0">
                <a:latin typeface="AR CENA" panose="02000000000000000000" pitchFamily="2" charset="0"/>
              </a:rPr>
              <a:t>"Pero el que persevere hasta el fin, ése será salvo</a:t>
            </a:r>
            <a:r>
              <a:rPr lang="es-GT" sz="1200" dirty="0">
                <a:latin typeface="AR CENA" panose="02000000000000000000" pitchFamily="2" charset="0"/>
              </a:rPr>
              <a:t>.</a:t>
            </a:r>
          </a:p>
          <a:p>
            <a:pPr algn="ctr"/>
            <a:r>
              <a:rPr lang="es-GT" b="1" dirty="0"/>
              <a:t>Mateo 24:13</a:t>
            </a:r>
            <a:endParaRPr lang="es-GT" dirty="0"/>
          </a:p>
        </p:txBody>
      </p:sp>
    </p:spTree>
    <p:extLst>
      <p:ext uri="{BB962C8B-B14F-4D97-AF65-F5344CB8AC3E}">
        <p14:creationId xmlns:p14="http://schemas.microsoft.com/office/powerpoint/2010/main" val="170992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n_mundo21">
            <a:extLst>
              <a:ext uri="{FF2B5EF4-FFF2-40B4-BE49-F238E27FC236}">
                <a16:creationId xmlns:a16="http://schemas.microsoft.com/office/drawing/2014/main" id="{455A7B70-C63F-942E-EF0D-32F14BE0AE30}"/>
              </a:ext>
            </a:extLst>
          </p:cNvPr>
          <p:cNvPicPr>
            <a:picLocks noChangeAspect="1" noChangeArrowheads="1" noCrop="1"/>
          </p:cNvPicPr>
          <p:nvPr/>
        </p:nvPicPr>
        <p:blipFill>
          <a:blip r:embed="rId2" cstate="print"/>
          <a:srcRect/>
          <a:stretch>
            <a:fillRect/>
          </a:stretch>
        </p:blipFill>
        <p:spPr>
          <a:xfrm>
            <a:off x="7118198" y="183994"/>
            <a:ext cx="2951960" cy="2903237"/>
          </a:xfrm>
          <a:prstGeom prst="rect">
            <a:avLst/>
          </a:prstGeom>
          <a:noFill/>
        </p:spPr>
      </p:pic>
      <p:sp>
        <p:nvSpPr>
          <p:cNvPr id="4" name="CuadroTexto 3">
            <a:extLst>
              <a:ext uri="{FF2B5EF4-FFF2-40B4-BE49-F238E27FC236}">
                <a16:creationId xmlns:a16="http://schemas.microsoft.com/office/drawing/2014/main" id="{10C5BDD1-08BA-54D2-D08A-6767EE5734A0}"/>
              </a:ext>
            </a:extLst>
          </p:cNvPr>
          <p:cNvSpPr txBox="1"/>
          <p:nvPr/>
        </p:nvSpPr>
        <p:spPr>
          <a:xfrm>
            <a:off x="401442" y="765818"/>
            <a:ext cx="4672361" cy="3693319"/>
          </a:xfrm>
          <a:prstGeom prst="rect">
            <a:avLst/>
          </a:prstGeom>
          <a:noFill/>
        </p:spPr>
        <p:txBody>
          <a:bodyPr wrap="square">
            <a:spAutoFit/>
          </a:bodyPr>
          <a:lstStyle/>
          <a:p>
            <a:pPr algn="ctr"/>
            <a:r>
              <a:rPr lang="es-GT" b="0" i="0" u="none" strike="noStrike" dirty="0">
                <a:solidFill>
                  <a:srgbClr val="000000"/>
                </a:solidFill>
                <a:effectLst/>
                <a:latin typeface="system-ui"/>
              </a:rPr>
              <a:t>Después de esto vi a cuatro ángeles en pie sobre los cuatro ángulos de la tierra, que detenían los cuatro vientos de la tierra, para que no soplase viento alguno sobre </a:t>
            </a:r>
            <a:r>
              <a:rPr lang="es-GT" b="1" i="0" u="none" strike="noStrike" dirty="0">
                <a:solidFill>
                  <a:srgbClr val="000000"/>
                </a:solidFill>
                <a:effectLst/>
                <a:latin typeface="system-ui"/>
              </a:rPr>
              <a:t>la tierra, ni sobre el mar, ni sobre ningún árbol</a:t>
            </a:r>
            <a:r>
              <a:rPr lang="es-GT" b="0" i="0" u="none" strike="noStrike" dirty="0">
                <a:solidFill>
                  <a:srgbClr val="000000"/>
                </a:solidFill>
                <a:effectLst/>
                <a:latin typeface="system-ui"/>
              </a:rPr>
              <a:t>. </a:t>
            </a:r>
            <a:r>
              <a:rPr lang="es-GT" b="1" i="0" u="none" strike="noStrike" baseline="30000" dirty="0">
                <a:solidFill>
                  <a:srgbClr val="000000"/>
                </a:solidFill>
                <a:effectLst/>
                <a:latin typeface="system-ui"/>
              </a:rPr>
              <a:t>2 </a:t>
            </a:r>
            <a:r>
              <a:rPr lang="es-GT" b="0" i="0" u="none" strike="noStrike" dirty="0">
                <a:solidFill>
                  <a:srgbClr val="000000"/>
                </a:solidFill>
                <a:effectLst/>
                <a:latin typeface="system-ui"/>
              </a:rPr>
              <a:t>Vi también a otro ángel que subía de donde sale el sol, y tenía el sello del Dios vivo; y clamó a gran voz a los cuatro ángeles, a quienes se les había dado el poder de hacer daño a la tierra y al mar, </a:t>
            </a:r>
            <a:r>
              <a:rPr lang="es-GT" b="1" i="0" u="none" strike="noStrike" baseline="30000" dirty="0">
                <a:solidFill>
                  <a:srgbClr val="000000"/>
                </a:solidFill>
                <a:effectLst/>
                <a:latin typeface="system-ui"/>
              </a:rPr>
              <a:t>3 </a:t>
            </a:r>
            <a:r>
              <a:rPr lang="es-GT" b="0" i="0" u="none" strike="noStrike" dirty="0">
                <a:solidFill>
                  <a:srgbClr val="000000"/>
                </a:solidFill>
                <a:effectLst/>
                <a:latin typeface="system-ui"/>
              </a:rPr>
              <a:t>diciendo: </a:t>
            </a:r>
            <a:r>
              <a:rPr lang="es-GT" sz="2000" b="1" i="0" u="sng" strike="noStrike" dirty="0">
                <a:solidFill>
                  <a:srgbClr val="000000"/>
                </a:solidFill>
                <a:effectLst/>
                <a:latin typeface="system-ui"/>
              </a:rPr>
              <a:t>No hagáis daño a la tierra</a:t>
            </a:r>
            <a:r>
              <a:rPr lang="es-GT" b="0" i="0" u="none" strike="noStrike" dirty="0">
                <a:solidFill>
                  <a:srgbClr val="000000"/>
                </a:solidFill>
                <a:effectLst/>
                <a:latin typeface="system-ui"/>
              </a:rPr>
              <a:t>, ni al mar, ni a los árboles, hasta que hayamos sellado en sus frentes a los siervos de nuestro Dios. Apocalipsis 7:1-3</a:t>
            </a:r>
            <a:endParaRPr lang="es-GT" dirty="0"/>
          </a:p>
        </p:txBody>
      </p:sp>
      <p:sp>
        <p:nvSpPr>
          <p:cNvPr id="5" name="CuadroTexto 4">
            <a:extLst>
              <a:ext uri="{FF2B5EF4-FFF2-40B4-BE49-F238E27FC236}">
                <a16:creationId xmlns:a16="http://schemas.microsoft.com/office/drawing/2014/main" id="{2C03E5E3-2B4B-7F12-96E8-3B3FB0488B9F}"/>
              </a:ext>
            </a:extLst>
          </p:cNvPr>
          <p:cNvSpPr txBox="1"/>
          <p:nvPr/>
        </p:nvSpPr>
        <p:spPr>
          <a:xfrm>
            <a:off x="6096000" y="3350941"/>
            <a:ext cx="3419704" cy="1384995"/>
          </a:xfrm>
          <a:prstGeom prst="rect">
            <a:avLst/>
          </a:prstGeom>
          <a:noFill/>
        </p:spPr>
        <p:txBody>
          <a:bodyPr wrap="square" rtlCol="0">
            <a:spAutoFit/>
          </a:bodyPr>
          <a:lstStyle/>
          <a:p>
            <a:pPr marL="342900" indent="-342900">
              <a:buFont typeface="+mj-lt"/>
              <a:buAutoNum type="arabicPeriod"/>
            </a:pPr>
            <a:r>
              <a:rPr lang="es-GT" sz="2800" dirty="0"/>
              <a:t>Tierra</a:t>
            </a:r>
          </a:p>
          <a:p>
            <a:pPr marL="342900" indent="-342900">
              <a:buFont typeface="+mj-lt"/>
              <a:buAutoNum type="arabicPeriod"/>
            </a:pPr>
            <a:r>
              <a:rPr lang="es-GT" sz="2800" dirty="0"/>
              <a:t>Mar </a:t>
            </a:r>
          </a:p>
          <a:p>
            <a:pPr marL="342900" indent="-342900">
              <a:buFont typeface="+mj-lt"/>
              <a:buAutoNum type="arabicPeriod"/>
            </a:pPr>
            <a:r>
              <a:rPr lang="es-GT" sz="2800" dirty="0"/>
              <a:t>Arboles</a:t>
            </a:r>
          </a:p>
        </p:txBody>
      </p:sp>
      <p:sp>
        <p:nvSpPr>
          <p:cNvPr id="3" name="CuadroTexto 2">
            <a:extLst>
              <a:ext uri="{FF2B5EF4-FFF2-40B4-BE49-F238E27FC236}">
                <a16:creationId xmlns:a16="http://schemas.microsoft.com/office/drawing/2014/main" id="{A4459597-7421-3F21-FE9E-FBE2D255D20E}"/>
              </a:ext>
            </a:extLst>
          </p:cNvPr>
          <p:cNvSpPr txBox="1"/>
          <p:nvPr/>
        </p:nvSpPr>
        <p:spPr>
          <a:xfrm>
            <a:off x="4215162" y="4919680"/>
            <a:ext cx="7575396" cy="1477328"/>
          </a:xfrm>
          <a:prstGeom prst="rect">
            <a:avLst/>
          </a:prstGeom>
          <a:noFill/>
        </p:spPr>
        <p:txBody>
          <a:bodyPr wrap="square">
            <a:spAutoFit/>
          </a:bodyPr>
          <a:lstStyle/>
          <a:p>
            <a:r>
              <a:rPr lang="de-DE" dirty="0" err="1"/>
              <a:t>Después</a:t>
            </a:r>
            <a:r>
              <a:rPr lang="de-DE" dirty="0"/>
              <a:t> del </a:t>
            </a:r>
            <a:r>
              <a:rPr lang="de-DE" dirty="0" err="1"/>
              <a:t>chasco</a:t>
            </a:r>
            <a:r>
              <a:rPr lang="de-DE" dirty="0"/>
              <a:t> de</a:t>
            </a:r>
            <a:r>
              <a:rPr lang="en-US" dirty="0"/>
              <a:t> 1844, </a:t>
            </a:r>
            <a:r>
              <a:rPr lang="de-DE" dirty="0" err="1"/>
              <a:t>el</a:t>
            </a:r>
            <a:r>
              <a:rPr lang="de-DE" dirty="0"/>
              <a:t> </a:t>
            </a:r>
            <a:r>
              <a:rPr lang="de-DE" dirty="0" err="1"/>
              <a:t>pueblo</a:t>
            </a:r>
            <a:r>
              <a:rPr lang="de-DE" dirty="0"/>
              <a:t> de Dios </a:t>
            </a:r>
            <a:r>
              <a:rPr lang="de-DE" dirty="0" err="1"/>
              <a:t>vio</a:t>
            </a:r>
            <a:r>
              <a:rPr lang="en-US" dirty="0"/>
              <a:t> . . . </a:t>
            </a:r>
            <a:r>
              <a:rPr lang="de-DE" dirty="0"/>
              <a:t>las </a:t>
            </a:r>
            <a:r>
              <a:rPr lang="de-DE" dirty="0" err="1"/>
              <a:t>demandas</a:t>
            </a:r>
            <a:r>
              <a:rPr lang="de-DE" dirty="0"/>
              <a:t> </a:t>
            </a:r>
            <a:r>
              <a:rPr lang="de-DE" dirty="0" err="1"/>
              <a:t>válidas</a:t>
            </a:r>
            <a:r>
              <a:rPr lang="de-DE" dirty="0"/>
              <a:t> del </a:t>
            </a:r>
            <a:r>
              <a:rPr lang="de-DE" dirty="0" err="1"/>
              <a:t>cuarto</a:t>
            </a:r>
            <a:r>
              <a:rPr lang="de-DE" dirty="0"/>
              <a:t> </a:t>
            </a:r>
            <a:r>
              <a:rPr lang="de-DE" dirty="0" err="1"/>
              <a:t>mandamiento</a:t>
            </a:r>
            <a:r>
              <a:rPr lang="en-US" dirty="0"/>
              <a:t> </a:t>
            </a:r>
            <a:r>
              <a:rPr lang="de-DE" dirty="0" err="1"/>
              <a:t>como</a:t>
            </a:r>
            <a:r>
              <a:rPr lang="de-DE" dirty="0"/>
              <a:t> los </a:t>
            </a:r>
            <a:r>
              <a:rPr lang="de-DE" dirty="0" err="1"/>
              <a:t>otros</a:t>
            </a:r>
            <a:r>
              <a:rPr lang="de-DE" dirty="0"/>
              <a:t> </a:t>
            </a:r>
            <a:r>
              <a:rPr lang="de-DE" dirty="0" err="1"/>
              <a:t>nueve</a:t>
            </a:r>
            <a:r>
              <a:rPr lang="de-DE" dirty="0"/>
              <a:t> </a:t>
            </a:r>
            <a:r>
              <a:rPr lang="de-DE" dirty="0" err="1"/>
              <a:t>mandamientos</a:t>
            </a:r>
            <a:r>
              <a:rPr lang="de-DE" dirty="0"/>
              <a:t> del </a:t>
            </a:r>
            <a:r>
              <a:rPr lang="de-DE" dirty="0" err="1"/>
              <a:t>Decálogo</a:t>
            </a:r>
            <a:r>
              <a:rPr lang="de-DE" dirty="0"/>
              <a:t>.</a:t>
            </a:r>
            <a:r>
              <a:rPr lang="en-US" dirty="0"/>
              <a:t> </a:t>
            </a:r>
            <a:r>
              <a:rPr lang="de-DE" dirty="0" err="1"/>
              <a:t>Entonces</a:t>
            </a:r>
            <a:r>
              <a:rPr lang="de-DE" dirty="0"/>
              <a:t>, en 1844, la </a:t>
            </a:r>
            <a:r>
              <a:rPr lang="de-DE" dirty="0" err="1"/>
              <a:t>reforma</a:t>
            </a:r>
            <a:r>
              <a:rPr lang="de-DE" dirty="0"/>
              <a:t> del </a:t>
            </a:r>
            <a:r>
              <a:rPr lang="de-DE" dirty="0" err="1"/>
              <a:t>Sábado</a:t>
            </a:r>
            <a:r>
              <a:rPr lang="en-US" dirty="0"/>
              <a:t> </a:t>
            </a:r>
            <a:r>
              <a:rPr lang="de-DE" dirty="0" err="1"/>
              <a:t>comenzó</a:t>
            </a:r>
            <a:r>
              <a:rPr lang="en-US" dirty="0"/>
              <a:t> </a:t>
            </a:r>
            <a:r>
              <a:rPr lang="de-DE" dirty="0"/>
              <a:t>a </a:t>
            </a:r>
            <a:r>
              <a:rPr lang="de-DE" dirty="0" err="1"/>
              <a:t>ser</a:t>
            </a:r>
            <a:r>
              <a:rPr lang="de-DE" dirty="0"/>
              <a:t> </a:t>
            </a:r>
            <a:r>
              <a:rPr lang="de-DE" dirty="0" err="1"/>
              <a:t>reconocida</a:t>
            </a:r>
            <a:r>
              <a:rPr lang="de-DE" dirty="0"/>
              <a:t> </a:t>
            </a:r>
            <a:r>
              <a:rPr lang="de-DE" dirty="0" err="1"/>
              <a:t>como</a:t>
            </a:r>
            <a:r>
              <a:rPr lang="de-DE" dirty="0"/>
              <a:t> </a:t>
            </a:r>
            <a:r>
              <a:rPr lang="de-DE" dirty="0" err="1"/>
              <a:t>el</a:t>
            </a:r>
            <a:r>
              <a:rPr lang="de-DE" dirty="0"/>
              <a:t> </a:t>
            </a:r>
            <a:r>
              <a:rPr lang="de-DE" dirty="0" err="1"/>
              <a:t>cumplimiento</a:t>
            </a:r>
            <a:r>
              <a:rPr lang="de-DE" dirty="0"/>
              <a:t> de </a:t>
            </a:r>
            <a:r>
              <a:rPr lang="de-DE" dirty="0" err="1"/>
              <a:t>Apocalipsis</a:t>
            </a:r>
            <a:r>
              <a:rPr lang="en-US" dirty="0"/>
              <a:t> 7:1-4."-Bible Hand book, p</a:t>
            </a:r>
            <a:r>
              <a:rPr lang="de-DE" dirty="0" err="1"/>
              <a:t>ág</a:t>
            </a:r>
            <a:r>
              <a:rPr lang="en-US" dirty="0"/>
              <a:t>. 88.</a:t>
            </a:r>
          </a:p>
          <a:p>
            <a:r>
              <a:rPr lang="en-US" dirty="0" err="1"/>
              <a:t>Haskel</a:t>
            </a:r>
            <a:r>
              <a:rPr lang="en-US" dirty="0"/>
              <a:t>  </a:t>
            </a:r>
            <a:endParaRPr lang="es-GT" dirty="0"/>
          </a:p>
        </p:txBody>
      </p:sp>
    </p:spTree>
    <p:extLst>
      <p:ext uri="{BB962C8B-B14F-4D97-AF65-F5344CB8AC3E}">
        <p14:creationId xmlns:p14="http://schemas.microsoft.com/office/powerpoint/2010/main" val="19640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90584" y="2463873"/>
            <a:ext cx="8921579" cy="1143000"/>
          </a:xfrm>
        </p:spPr>
        <p:txBody>
          <a:bodyPr>
            <a:noAutofit/>
          </a:bodyPr>
          <a:lstStyle/>
          <a:p>
            <a:pPr eaLnBrk="1" fontAlgn="auto" hangingPunct="1">
              <a:spcAft>
                <a:spcPts val="0"/>
              </a:spcAft>
              <a:defRPr/>
            </a:pPr>
            <a:r>
              <a:rPr lang="es-DO" sz="4800" dirty="0">
                <a:effectLst>
                  <a:outerShdw blurRad="38100" dist="38100" dir="2700000" algn="tl">
                    <a:srgbClr val="000000">
                      <a:alpha val="43137"/>
                    </a:srgbClr>
                  </a:outerShdw>
                </a:effectLst>
                <a:latin typeface="Times" pitchFamily="2" charset="0"/>
              </a:rPr>
              <a:t>¿cuántas personas serán selladas entonces bajo el mensaje del tercer ángel? </a:t>
            </a:r>
          </a:p>
        </p:txBody>
      </p:sp>
      <p:sp>
        <p:nvSpPr>
          <p:cNvPr id="6" name="5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18746A-D890-4A34-8699-36BFF7CB1A78}" type="slidenum">
              <a:rPr lang="es-DO">
                <a:solidFill>
                  <a:srgbClr val="9B9A98"/>
                </a:solidFill>
                <a:latin typeface="Arrus BT" pitchFamily="18" charset="0"/>
              </a:rPr>
              <a:pPr eaLnBrk="1" hangingPunct="1"/>
              <a:t>14</a:t>
            </a:fld>
            <a:endParaRPr lang="es-DO">
              <a:solidFill>
                <a:srgbClr val="9B9A98"/>
              </a:solidFill>
              <a:latin typeface="Arrus BT" pitchFamily="18" charset="0"/>
            </a:endParaRPr>
          </a:p>
        </p:txBody>
      </p:sp>
    </p:spTree>
    <p:extLst>
      <p:ext uri="{BB962C8B-B14F-4D97-AF65-F5344CB8AC3E}">
        <p14:creationId xmlns:p14="http://schemas.microsoft.com/office/powerpoint/2010/main" val="847458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6352" y="3171825"/>
            <a:ext cx="3829050" cy="1143000"/>
          </a:xfrm>
        </p:spPr>
        <p:txBody>
          <a:bodyPr>
            <a:normAutofit/>
          </a:bodyPr>
          <a:lstStyle/>
          <a:p>
            <a:pPr>
              <a:defRPr/>
            </a:pPr>
            <a:r>
              <a:rPr lang="es-DO" sz="2200" b="1" dirty="0">
                <a:solidFill>
                  <a:schemeClr val="tx1">
                    <a:lumMod val="95000"/>
                    <a:lumOff val="5000"/>
                  </a:schemeClr>
                </a:solidFill>
                <a:effectLst>
                  <a:outerShdw blurRad="38100" dist="38100" dir="2700000" algn="tl">
                    <a:srgbClr val="000000">
                      <a:alpha val="43137"/>
                    </a:srgbClr>
                  </a:outerShdw>
                </a:effectLst>
              </a:rPr>
              <a:t>Apocalipsis</a:t>
            </a:r>
            <a:r>
              <a:rPr lang="es-DO" sz="4000" b="1" dirty="0">
                <a:solidFill>
                  <a:schemeClr val="tx1">
                    <a:lumMod val="95000"/>
                    <a:lumOff val="5000"/>
                  </a:schemeClr>
                </a:solidFill>
                <a:effectLst>
                  <a:outerShdw blurRad="38100" dist="38100" dir="2700000" algn="tl">
                    <a:srgbClr val="000000">
                      <a:alpha val="43137"/>
                    </a:srgbClr>
                  </a:outerShdw>
                </a:effectLst>
              </a:rPr>
              <a:t> </a:t>
            </a:r>
            <a:r>
              <a:rPr lang="es-DO" sz="4000" b="1" dirty="0">
                <a:solidFill>
                  <a:schemeClr val="tx1"/>
                </a:solidFill>
                <a:effectLst>
                  <a:outerShdw blurRad="38100" dist="38100" dir="2700000" algn="tl">
                    <a:srgbClr val="000000">
                      <a:alpha val="43137"/>
                    </a:srgbClr>
                  </a:outerShdw>
                </a:effectLst>
              </a:rPr>
              <a:t>7:4</a:t>
            </a:r>
          </a:p>
        </p:txBody>
      </p:sp>
      <p:sp>
        <p:nvSpPr>
          <p:cNvPr id="3" name="2 Marcador de contenido"/>
          <p:cNvSpPr>
            <a:spLocks noGrp="1"/>
          </p:cNvSpPr>
          <p:nvPr>
            <p:ph idx="1"/>
          </p:nvPr>
        </p:nvSpPr>
        <p:spPr>
          <a:xfrm>
            <a:off x="3952876" y="1600201"/>
            <a:ext cx="6257925" cy="4525963"/>
          </a:xfrm>
        </p:spPr>
        <p:txBody>
          <a:bodyPr>
            <a:normAutofit/>
          </a:bodyPr>
          <a:lstStyle/>
          <a:p>
            <a:pPr marL="420624" indent="-384048" algn="ctr" eaLnBrk="1" fontAlgn="auto" hangingPunct="1">
              <a:spcAft>
                <a:spcPts val="0"/>
              </a:spcAft>
              <a:buNone/>
              <a:defRPr/>
            </a:pPr>
            <a:r>
              <a:rPr lang="es-ES" sz="4800" b="1" dirty="0">
                <a:effectLst>
                  <a:outerShdw blurRad="38100" dist="38100" dir="2700000" algn="tl">
                    <a:srgbClr val="000000">
                      <a:alpha val="43137"/>
                    </a:srgbClr>
                  </a:outerShdw>
                </a:effectLst>
              </a:rPr>
              <a:t>  </a:t>
            </a:r>
            <a:r>
              <a:rPr lang="es-ES" sz="4800" b="1" dirty="0">
                <a:solidFill>
                  <a:schemeClr val="tx1"/>
                </a:solidFill>
                <a:effectLst>
                  <a:outerShdw blurRad="38100" dist="38100" dir="2700000" algn="tl">
                    <a:srgbClr val="000000">
                      <a:alpha val="43137"/>
                    </a:srgbClr>
                  </a:outerShdw>
                </a:effectLst>
              </a:rPr>
              <a:t>Y oí el número de los sellados: ciento cuarenta y cuatro mil sellados de todas las tribus de los hijos de Israel.</a:t>
            </a:r>
          </a:p>
          <a:p>
            <a:pPr marL="420624" indent="-384048" eaLnBrk="1" fontAlgn="auto" hangingPunct="1">
              <a:spcAft>
                <a:spcPts val="0"/>
              </a:spcAft>
              <a:buNone/>
              <a:defRPr/>
            </a:pPr>
            <a:endParaRPr lang="es-DO"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878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nodeType="afterGroup">
                            <p:stCondLst>
                              <p:cond delay="2000"/>
                            </p:stCondLst>
                            <p:childTnLst>
                              <p:par>
                                <p:cTn id="15" presetID="23" presetClass="entr" presetSubtype="52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0"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Título">
            <a:extLst>
              <a:ext uri="{FF2B5EF4-FFF2-40B4-BE49-F238E27FC236}">
                <a16:creationId xmlns:a16="http://schemas.microsoft.com/office/drawing/2014/main" id="{61E29ABD-C9DC-5C88-E5EA-6EFF20038161}"/>
              </a:ext>
            </a:extLst>
          </p:cNvPr>
          <p:cNvSpPr txBox="1">
            <a:spLocks/>
          </p:cNvSpPr>
          <p:nvPr/>
        </p:nvSpPr>
        <p:spPr>
          <a:xfrm>
            <a:off x="1365290" y="2079251"/>
            <a:ext cx="10138851" cy="15007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DO" sz="6000" dirty="0">
                <a:solidFill>
                  <a:srgbClr val="C00000"/>
                </a:solidFill>
                <a:effectLst>
                  <a:outerShdw blurRad="38100" dist="38100" dir="2700000" algn="tl">
                    <a:srgbClr val="000000">
                      <a:alpha val="43137"/>
                    </a:srgbClr>
                  </a:outerShdw>
                </a:effectLst>
                <a:latin typeface="Times" pitchFamily="2" charset="0"/>
              </a:rPr>
              <a:t>¿Los 144 mil es un  número </a:t>
            </a:r>
            <a:br>
              <a:rPr lang="es-DO" sz="6000" dirty="0">
                <a:solidFill>
                  <a:srgbClr val="C00000"/>
                </a:solidFill>
                <a:effectLst>
                  <a:outerShdw blurRad="38100" dist="38100" dir="2700000" algn="tl">
                    <a:srgbClr val="000000">
                      <a:alpha val="43137"/>
                    </a:srgbClr>
                  </a:outerShdw>
                </a:effectLst>
                <a:latin typeface="Times" pitchFamily="2" charset="0"/>
              </a:rPr>
            </a:br>
            <a:r>
              <a:rPr lang="es-DO" sz="6000" dirty="0">
                <a:solidFill>
                  <a:srgbClr val="C00000"/>
                </a:solidFill>
                <a:effectLst>
                  <a:outerShdw blurRad="38100" dist="38100" dir="2700000" algn="tl">
                    <a:srgbClr val="000000">
                      <a:alpha val="43137"/>
                    </a:srgbClr>
                  </a:outerShdw>
                </a:effectLst>
                <a:latin typeface="Times" pitchFamily="2" charset="0"/>
              </a:rPr>
              <a:t>simbólico o literal? </a:t>
            </a:r>
          </a:p>
        </p:txBody>
      </p:sp>
    </p:spTree>
    <p:extLst>
      <p:ext uri="{BB962C8B-B14F-4D97-AF65-F5344CB8AC3E}">
        <p14:creationId xmlns:p14="http://schemas.microsoft.com/office/powerpoint/2010/main" val="25887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41E3A3-2AEF-43CC-A5A2-D6A9AC56AC41}" type="slidenum">
              <a:rPr lang="es-DO">
                <a:solidFill>
                  <a:srgbClr val="9B9A98"/>
                </a:solidFill>
                <a:latin typeface="Arrus BT" pitchFamily="18" charset="0"/>
              </a:rPr>
              <a:pPr eaLnBrk="1" hangingPunct="1"/>
              <a:t>17</a:t>
            </a:fld>
            <a:endParaRPr lang="es-DO">
              <a:solidFill>
                <a:srgbClr val="9B9A98"/>
              </a:solidFill>
              <a:latin typeface="Arrus BT" pitchFamily="18" charset="0"/>
            </a:endParaRPr>
          </a:p>
        </p:txBody>
      </p:sp>
      <p:sp>
        <p:nvSpPr>
          <p:cNvPr id="4" name="CuadroTexto 3">
            <a:extLst>
              <a:ext uri="{FF2B5EF4-FFF2-40B4-BE49-F238E27FC236}">
                <a16:creationId xmlns:a16="http://schemas.microsoft.com/office/drawing/2014/main" id="{02682C43-3984-951C-E7EB-F53C9BD630CD}"/>
              </a:ext>
            </a:extLst>
          </p:cNvPr>
          <p:cNvSpPr txBox="1"/>
          <p:nvPr/>
        </p:nvSpPr>
        <p:spPr>
          <a:xfrm>
            <a:off x="227573" y="108486"/>
            <a:ext cx="3714234" cy="6247864"/>
          </a:xfrm>
          <a:prstGeom prst="rect">
            <a:avLst/>
          </a:prstGeom>
          <a:noFill/>
        </p:spPr>
        <p:txBody>
          <a:bodyPr wrap="square">
            <a:spAutoFit/>
          </a:bodyPr>
          <a:lstStyle/>
          <a:p>
            <a:pPr algn="just"/>
            <a:r>
              <a:rPr lang="es-GT" sz="2400" b="1" i="0" u="none" strike="noStrike" dirty="0">
                <a:solidFill>
                  <a:srgbClr val="000000"/>
                </a:solidFill>
                <a:effectLst/>
                <a:latin typeface="Times" pitchFamily="2" charset="0"/>
              </a:rPr>
              <a:t> </a:t>
            </a:r>
            <a:r>
              <a:rPr lang="es-GT" sz="2800" b="0" i="0" u="none" strike="noStrike" dirty="0">
                <a:solidFill>
                  <a:srgbClr val="000000"/>
                </a:solidFill>
                <a:effectLst/>
                <a:latin typeface="system-ui"/>
              </a:rPr>
              <a:t>Vi también a otro ángel que subía de donde sale el sol, </a:t>
            </a:r>
            <a:r>
              <a:rPr lang="es-GT" sz="2800" b="0" i="0" u="none" strike="noStrike" dirty="0">
                <a:solidFill>
                  <a:srgbClr val="C00000"/>
                </a:solidFill>
                <a:effectLst/>
                <a:latin typeface="system-ui"/>
              </a:rPr>
              <a:t>y tenía el sello del Dios vivo; </a:t>
            </a:r>
            <a:r>
              <a:rPr lang="es-GT" sz="2800" b="0" i="0" u="none" strike="noStrike" dirty="0">
                <a:solidFill>
                  <a:srgbClr val="000000"/>
                </a:solidFill>
                <a:effectLst/>
                <a:latin typeface="system-ui"/>
              </a:rPr>
              <a:t>y clamó a gran voz a los cuatro ángeles, a quienes se les había dado el poder de hacer daño a la tierra y al mar, </a:t>
            </a:r>
            <a:r>
              <a:rPr lang="es-GT" sz="2800" b="1" i="0" u="none" strike="noStrike" baseline="30000" dirty="0">
                <a:solidFill>
                  <a:srgbClr val="000000"/>
                </a:solidFill>
                <a:effectLst/>
                <a:latin typeface="system-ui"/>
              </a:rPr>
              <a:t>3 </a:t>
            </a:r>
            <a:r>
              <a:rPr lang="es-GT" sz="2800" b="0" i="0" u="none" strike="noStrike" dirty="0">
                <a:solidFill>
                  <a:srgbClr val="000000"/>
                </a:solidFill>
                <a:effectLst/>
                <a:latin typeface="system-ui"/>
              </a:rPr>
              <a:t>diciendo: </a:t>
            </a:r>
            <a:r>
              <a:rPr lang="es-GT" sz="2800" b="1" i="0" u="sng" strike="noStrike" dirty="0">
                <a:solidFill>
                  <a:srgbClr val="000000"/>
                </a:solidFill>
                <a:effectLst/>
                <a:latin typeface="Times" pitchFamily="2" charset="0"/>
              </a:rPr>
              <a:t>No hagáis daño a la tierra</a:t>
            </a:r>
            <a:r>
              <a:rPr lang="es-GT" sz="2400" b="1" i="0" u="none" strike="noStrike" dirty="0">
                <a:solidFill>
                  <a:srgbClr val="000000"/>
                </a:solidFill>
                <a:effectLst/>
                <a:latin typeface="Times" pitchFamily="2" charset="0"/>
              </a:rPr>
              <a:t>, ni al mar, ni a los árboles, </a:t>
            </a:r>
            <a:r>
              <a:rPr lang="es-GT" sz="2400" b="1" i="0" u="none" strike="noStrike" dirty="0">
                <a:solidFill>
                  <a:srgbClr val="C00000"/>
                </a:solidFill>
                <a:effectLst/>
                <a:latin typeface="Times" pitchFamily="2" charset="0"/>
              </a:rPr>
              <a:t>hasta que hayamos sellado en sus frentes a los siervos de nuestro Dios</a:t>
            </a:r>
            <a:r>
              <a:rPr lang="es-GT" sz="2400" b="1" i="0" u="none" strike="noStrike" dirty="0">
                <a:solidFill>
                  <a:srgbClr val="000000"/>
                </a:solidFill>
                <a:effectLst/>
                <a:latin typeface="Times" pitchFamily="2" charset="0"/>
              </a:rPr>
              <a:t>. </a:t>
            </a:r>
            <a:r>
              <a:rPr lang="es-GT" sz="2400" b="0" i="0" u="none" strike="noStrike" dirty="0">
                <a:solidFill>
                  <a:srgbClr val="000000"/>
                </a:solidFill>
                <a:effectLst/>
                <a:latin typeface="Times" pitchFamily="2" charset="0"/>
              </a:rPr>
              <a:t>Apocalipsis 7:2-3</a:t>
            </a:r>
            <a:endParaRPr lang="es-GT" dirty="0">
              <a:latin typeface="Times" pitchFamily="2" charset="0"/>
            </a:endParaRPr>
          </a:p>
        </p:txBody>
      </p:sp>
      <p:sp>
        <p:nvSpPr>
          <p:cNvPr id="7" name="CuadroTexto 6">
            <a:extLst>
              <a:ext uri="{FF2B5EF4-FFF2-40B4-BE49-F238E27FC236}">
                <a16:creationId xmlns:a16="http://schemas.microsoft.com/office/drawing/2014/main" id="{1A350B3A-9246-775A-8E10-0890A59AD9EC}"/>
              </a:ext>
            </a:extLst>
          </p:cNvPr>
          <p:cNvSpPr txBox="1"/>
          <p:nvPr/>
        </p:nvSpPr>
        <p:spPr>
          <a:xfrm>
            <a:off x="4452550" y="246985"/>
            <a:ext cx="7397579" cy="2985433"/>
          </a:xfrm>
          <a:prstGeom prst="rect">
            <a:avLst/>
          </a:prstGeom>
          <a:noFill/>
        </p:spPr>
        <p:txBody>
          <a:bodyPr wrap="square">
            <a:spAutoFit/>
          </a:bodyPr>
          <a:lstStyle/>
          <a:p>
            <a:pPr algn="just"/>
            <a:r>
              <a:rPr lang="es-GT" sz="2400" b="0" i="0" u="none" strike="noStrike" dirty="0">
                <a:solidFill>
                  <a:srgbClr val="000000"/>
                </a:solidFill>
                <a:effectLst/>
                <a:latin typeface="Times" pitchFamily="2" charset="0"/>
              </a:rPr>
              <a:t>Un ángel que regresa de la tierra anuncia que su obra está terminada; </a:t>
            </a:r>
            <a:r>
              <a:rPr lang="es-GT" sz="2400" b="1" i="0" u="none" strike="noStrike" dirty="0">
                <a:solidFill>
                  <a:srgbClr val="C00000"/>
                </a:solidFill>
                <a:effectLst/>
                <a:latin typeface="Times" pitchFamily="2" charset="0"/>
              </a:rPr>
              <a:t>el mundo ha sido sometido a la prueba final, y todos los que han resultado fieles a los preceptos divinos han recibido “el sello del Dios vivo</a:t>
            </a:r>
            <a:r>
              <a:rPr lang="es-GT" sz="2400" b="0" i="0" u="none" strike="noStrike" dirty="0">
                <a:solidFill>
                  <a:srgbClr val="000000"/>
                </a:solidFill>
                <a:effectLst/>
                <a:latin typeface="Times" pitchFamily="2" charset="0"/>
              </a:rPr>
              <a:t>”. Entonces Jesús dejará de interceder en el santuario celestial. Levantará sus manos y con gran voz dirá: “Hecho es”</a:t>
            </a:r>
          </a:p>
          <a:p>
            <a:pPr algn="just"/>
            <a:r>
              <a:rPr lang="es-GT" sz="2000" b="0" i="0" u="none" strike="noStrike" dirty="0">
                <a:solidFill>
                  <a:srgbClr val="000000"/>
                </a:solidFill>
                <a:effectLst/>
                <a:latin typeface="Times" pitchFamily="2" charset="0"/>
              </a:rPr>
              <a:t>Conflicto de los Siglos, 671 (1911). </a:t>
            </a:r>
            <a:endParaRPr lang="es-GT" sz="2000" dirty="0">
              <a:latin typeface="Times" pitchFamily="2" charset="0"/>
            </a:endParaRPr>
          </a:p>
        </p:txBody>
      </p:sp>
      <p:sp>
        <p:nvSpPr>
          <p:cNvPr id="14" name="CuadroTexto 13">
            <a:extLst>
              <a:ext uri="{FF2B5EF4-FFF2-40B4-BE49-F238E27FC236}">
                <a16:creationId xmlns:a16="http://schemas.microsoft.com/office/drawing/2014/main" id="{32D2686A-C29D-BB25-8761-2B51EEFBE473}"/>
              </a:ext>
            </a:extLst>
          </p:cNvPr>
          <p:cNvSpPr txBox="1"/>
          <p:nvPr/>
        </p:nvSpPr>
        <p:spPr>
          <a:xfrm>
            <a:off x="4447404" y="3447535"/>
            <a:ext cx="7517023" cy="3046988"/>
          </a:xfrm>
          <a:prstGeom prst="rect">
            <a:avLst/>
          </a:prstGeom>
          <a:noFill/>
        </p:spPr>
        <p:txBody>
          <a:bodyPr wrap="square">
            <a:spAutoFit/>
          </a:bodyPr>
          <a:lstStyle/>
          <a:p>
            <a:pPr algn="just"/>
            <a:r>
              <a:rPr lang="es-GT" sz="2400" b="0" i="0" u="none" strike="noStrike" dirty="0">
                <a:solidFill>
                  <a:srgbClr val="000000"/>
                </a:solidFill>
                <a:effectLst/>
                <a:latin typeface="Times" pitchFamily="2" charset="0"/>
              </a:rPr>
              <a:t>Vi ángeles que iban y venían de uno a otro lado del cielo. </a:t>
            </a:r>
            <a:r>
              <a:rPr lang="es-GT" sz="2400" b="0" i="0" u="none" strike="noStrike" dirty="0">
                <a:solidFill>
                  <a:srgbClr val="C00000"/>
                </a:solidFill>
                <a:effectLst/>
                <a:latin typeface="Times" pitchFamily="2" charset="0"/>
              </a:rPr>
              <a:t>Un ángel con tintero de escribano en la cintura regresó de la tierra y comunicó a Jesús que había cumplido su encargo, </a:t>
            </a:r>
            <a:r>
              <a:rPr lang="es-GT" sz="2400" b="1" i="0" u="sng" strike="noStrike" dirty="0">
                <a:solidFill>
                  <a:srgbClr val="C00000"/>
                </a:solidFill>
                <a:effectLst/>
                <a:latin typeface="Times" pitchFamily="2" charset="0"/>
              </a:rPr>
              <a:t>quedando sellados y numerados los santos</a:t>
            </a:r>
            <a:r>
              <a:rPr lang="es-GT" sz="2400" b="0" i="0" u="none" strike="noStrike" dirty="0">
                <a:solidFill>
                  <a:srgbClr val="C00000"/>
                </a:solidFill>
                <a:effectLst/>
                <a:latin typeface="Times" pitchFamily="2" charset="0"/>
              </a:rPr>
              <a:t>. </a:t>
            </a:r>
            <a:r>
              <a:rPr lang="es-GT" sz="2400" b="0" i="0" u="none" strike="noStrike" dirty="0">
                <a:solidFill>
                  <a:srgbClr val="000000"/>
                </a:solidFill>
                <a:effectLst/>
                <a:latin typeface="Times" pitchFamily="2" charset="0"/>
              </a:rPr>
              <a:t>Vi entonces que Jesús, quien había estado oficiando ante el arca de los Diez Mandamientos, dejó caer el incensario, y alzando las manos exclamó en alta voz: “</a:t>
            </a:r>
            <a:r>
              <a:rPr lang="es-GT" sz="2400" b="0" i="1" u="none" strike="noStrike" dirty="0">
                <a:solidFill>
                  <a:srgbClr val="000000"/>
                </a:solidFill>
                <a:effectLst/>
                <a:latin typeface="Times" pitchFamily="2" charset="0"/>
              </a:rPr>
              <a:t>Consumado es</a:t>
            </a:r>
            <a:r>
              <a:rPr lang="es-GT" sz="2400" b="0" i="0" u="none" strike="noStrike" dirty="0">
                <a:solidFill>
                  <a:srgbClr val="000000"/>
                </a:solidFill>
                <a:effectLst/>
                <a:latin typeface="Times" pitchFamily="2" charset="0"/>
              </a:rPr>
              <a:t>”.—Primeros Escritos, 279 (1858).</a:t>
            </a:r>
            <a:endParaRPr lang="es-GT" sz="2400" dirty="0">
              <a:latin typeface="Times" pitchFamily="2" charset="0"/>
            </a:endParaRPr>
          </a:p>
        </p:txBody>
      </p:sp>
      <p:sp>
        <p:nvSpPr>
          <p:cNvPr id="15" name="Cerrar llave 14">
            <a:extLst>
              <a:ext uri="{FF2B5EF4-FFF2-40B4-BE49-F238E27FC236}">
                <a16:creationId xmlns:a16="http://schemas.microsoft.com/office/drawing/2014/main" id="{F514F7C0-3845-0C3F-66CE-B80453B09FC0}"/>
              </a:ext>
            </a:extLst>
          </p:cNvPr>
          <p:cNvSpPr/>
          <p:nvPr/>
        </p:nvSpPr>
        <p:spPr>
          <a:xfrm>
            <a:off x="3855308" y="136525"/>
            <a:ext cx="234778" cy="6219825"/>
          </a:xfrm>
          <a:prstGeom prst="righ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s-GT"/>
          </a:p>
        </p:txBody>
      </p:sp>
    </p:spTree>
    <p:extLst>
      <p:ext uri="{BB962C8B-B14F-4D97-AF65-F5344CB8AC3E}">
        <p14:creationId xmlns:p14="http://schemas.microsoft.com/office/powerpoint/2010/main" val="22623734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contenido"/>
          <p:cNvSpPr>
            <a:spLocks noGrp="1"/>
          </p:cNvSpPr>
          <p:nvPr>
            <p:ph idx="1"/>
          </p:nvPr>
        </p:nvSpPr>
        <p:spPr>
          <a:xfrm>
            <a:off x="1128609" y="1286866"/>
            <a:ext cx="9934782" cy="4525963"/>
          </a:xfrm>
        </p:spPr>
        <p:txBody>
          <a:bodyPr>
            <a:normAutofit lnSpcReduction="10000"/>
          </a:bodyPr>
          <a:lstStyle/>
          <a:p>
            <a:pPr marL="0" indent="0" algn="just">
              <a:buNone/>
            </a:pPr>
            <a:r>
              <a:rPr lang="es-GT" sz="3200" dirty="0"/>
              <a:t>Los 144,000 </a:t>
            </a:r>
            <a:r>
              <a:rPr lang="es-GT" sz="3200" u="sng" dirty="0">
                <a:solidFill>
                  <a:srgbClr val="C00000"/>
                </a:solidFill>
              </a:rPr>
              <a:t>estaban todos sellados y perfectamente unidos</a:t>
            </a:r>
            <a:r>
              <a:rPr lang="es-GT" sz="3200" dirty="0"/>
              <a:t>. En su frente llevaban escritas estas palabras: "Dios, nueva Jerusalén," y además una brillante estrella con el nuevo nombre de Jesús. Los impíos se enfurecieron al vernos en aquel santo y feliz estado, y querían apoderarse de nosotros para encarcelarnos, cuando extendimos la mano en el nombre del Señor y cayeron rendidos en el suelo. </a:t>
            </a:r>
          </a:p>
          <a:p>
            <a:pPr marL="0" indent="0">
              <a:buNone/>
            </a:pPr>
            <a:r>
              <a:rPr lang="es-GT" dirty="0"/>
              <a:t>PE Pág. 16-19</a:t>
            </a:r>
            <a:br>
              <a:rPr lang="es-GT" dirty="0"/>
            </a:br>
            <a:endParaRPr lang="es-GT" dirty="0"/>
          </a:p>
          <a:p>
            <a:endParaRPr lang="es-GT" dirty="0"/>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6816FA-E309-4039-BD8F-E8228E2125AD}" type="slidenum">
              <a:rPr lang="es-DO">
                <a:solidFill>
                  <a:srgbClr val="9B9A98"/>
                </a:solidFill>
                <a:latin typeface="Arrus BT" pitchFamily="18" charset="0"/>
              </a:rPr>
              <a:pPr eaLnBrk="1" hangingPunct="1"/>
              <a:t>18</a:t>
            </a:fld>
            <a:endParaRPr lang="es-DO">
              <a:solidFill>
                <a:srgbClr val="9B9A98"/>
              </a:solidFill>
              <a:latin typeface="Arrus BT" pitchFamily="18" charset="0"/>
            </a:endParaRPr>
          </a:p>
        </p:txBody>
      </p:sp>
    </p:spTree>
    <p:extLst>
      <p:ext uri="{BB962C8B-B14F-4D97-AF65-F5344CB8AC3E}">
        <p14:creationId xmlns:p14="http://schemas.microsoft.com/office/powerpoint/2010/main" val="345315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Marcador de contenido">
            <a:extLst>
              <a:ext uri="{FF2B5EF4-FFF2-40B4-BE49-F238E27FC236}">
                <a16:creationId xmlns:a16="http://schemas.microsoft.com/office/drawing/2014/main" id="{76B2200B-63F8-B67B-69BC-5D761EFF351D}"/>
              </a:ext>
            </a:extLst>
          </p:cNvPr>
          <p:cNvSpPr txBox="1">
            <a:spLocks/>
          </p:cNvSpPr>
          <p:nvPr/>
        </p:nvSpPr>
        <p:spPr>
          <a:xfrm>
            <a:off x="-185352" y="139392"/>
            <a:ext cx="5313405" cy="5983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0624" indent="-384048" algn="just">
              <a:buFont typeface="Arial" panose="020B0604020202020204" pitchFamily="34" charset="0"/>
              <a:buNone/>
              <a:defRPr/>
            </a:pPr>
            <a:r>
              <a:rPr lang="es-DO" sz="3600" dirty="0">
                <a:effectLst>
                  <a:outerShdw blurRad="38100" dist="38100" dir="2700000" algn="tl">
                    <a:srgbClr val="000000">
                      <a:alpha val="43137"/>
                    </a:srgbClr>
                  </a:outerShdw>
                </a:effectLst>
                <a:latin typeface="Times" pitchFamily="2" charset="0"/>
              </a:rPr>
              <a:t>  </a:t>
            </a:r>
            <a:r>
              <a:rPr lang="es-DO" sz="3200" dirty="0">
                <a:effectLst>
                  <a:outerShdw blurRad="38100" dist="38100" dir="2700000" algn="tl">
                    <a:srgbClr val="000000">
                      <a:alpha val="43137"/>
                    </a:srgbClr>
                  </a:outerShdw>
                </a:effectLst>
                <a:latin typeface="Times" pitchFamily="2" charset="0"/>
              </a:rPr>
              <a:t>“El número, 144,000, debe ser </a:t>
            </a:r>
            <a:r>
              <a:rPr lang="es-DO" sz="3200" b="1" dirty="0">
                <a:solidFill>
                  <a:srgbClr val="C00000"/>
                </a:solidFill>
                <a:effectLst>
                  <a:outerShdw blurRad="38100" dist="38100" dir="2700000" algn="tl">
                    <a:srgbClr val="000000">
                      <a:alpha val="43137"/>
                    </a:srgbClr>
                  </a:outerShdw>
                </a:effectLst>
                <a:latin typeface="Times" pitchFamily="2" charset="0"/>
              </a:rPr>
              <a:t>un número definido</a:t>
            </a:r>
            <a:r>
              <a:rPr lang="es-DO" sz="3200" dirty="0">
                <a:effectLst>
                  <a:outerShdw blurRad="38100" dist="38100" dir="2700000" algn="tl">
                    <a:srgbClr val="000000">
                      <a:alpha val="43137"/>
                    </a:srgbClr>
                  </a:outerShdw>
                </a:effectLst>
                <a:latin typeface="Times" pitchFamily="2" charset="0"/>
              </a:rPr>
              <a:t>, compuesto exactamente de tantos individuos. </a:t>
            </a:r>
            <a:r>
              <a:rPr lang="es-DO" sz="3200" b="1" dirty="0">
                <a:solidFill>
                  <a:srgbClr val="C00000"/>
                </a:solidFill>
                <a:effectLst>
                  <a:outerShdw blurRad="38100" dist="38100" dir="2700000" algn="tl">
                    <a:srgbClr val="000000">
                      <a:alpha val="43137"/>
                    </a:srgbClr>
                  </a:outerShdw>
                </a:effectLst>
                <a:latin typeface="Times" pitchFamily="2" charset="0"/>
              </a:rPr>
              <a:t>No puede significar un número mayor o indefinido,</a:t>
            </a:r>
            <a:r>
              <a:rPr lang="es-DO" sz="3200" dirty="0">
                <a:effectLst>
                  <a:outerShdw blurRad="38100" dist="38100" dir="2700000" algn="tl">
                    <a:srgbClr val="000000">
                      <a:alpha val="43137"/>
                    </a:srgbClr>
                  </a:outerShdw>
                </a:effectLst>
                <a:latin typeface="Times" pitchFamily="2" charset="0"/>
              </a:rPr>
              <a:t> </a:t>
            </a:r>
            <a:r>
              <a:rPr lang="es-DO" sz="3200" u="sng" dirty="0">
                <a:effectLst>
                  <a:outerShdw blurRad="38100" dist="38100" dir="2700000" algn="tl">
                    <a:srgbClr val="000000">
                      <a:alpha val="43137"/>
                    </a:srgbClr>
                  </a:outerShdw>
                </a:effectLst>
                <a:latin typeface="Times" pitchFamily="2" charset="0"/>
              </a:rPr>
              <a:t>pues, en el versículo 9, es presentada otra compañía que es indefinida, en sus proporciones, por lo que es denominada ‘una gran compañía,</a:t>
            </a:r>
            <a:r>
              <a:rPr lang="es-DO" sz="3200" dirty="0">
                <a:effectLst>
                  <a:outerShdw blurRad="38100" dist="38100" dir="2700000" algn="tl">
                    <a:srgbClr val="000000">
                      <a:alpha val="43137"/>
                    </a:srgbClr>
                  </a:outerShdw>
                </a:effectLst>
                <a:latin typeface="Times" pitchFamily="2" charset="0"/>
              </a:rPr>
              <a:t> la cual ninguno podía contar”</a:t>
            </a:r>
          </a:p>
          <a:p>
            <a:pPr marL="420624" indent="-384048" algn="just">
              <a:buFont typeface="Arial" panose="020B0604020202020204" pitchFamily="34" charset="0"/>
              <a:buNone/>
              <a:defRPr/>
            </a:pPr>
            <a:r>
              <a:rPr lang="es-DO" sz="3600" b="1" dirty="0">
                <a:effectLst>
                  <a:outerShdw blurRad="38100" dist="38100" dir="2700000" algn="tl">
                    <a:srgbClr val="000000">
                      <a:alpha val="43137"/>
                    </a:srgbClr>
                  </a:outerShdw>
                </a:effectLst>
                <a:latin typeface="Times" pitchFamily="2" charset="0"/>
              </a:rPr>
              <a:t>   </a:t>
            </a:r>
            <a:r>
              <a:rPr lang="es-DO" sz="2400" b="1" dirty="0">
                <a:effectLst>
                  <a:outerShdw blurRad="38100" dist="38100" dir="2700000" algn="tl">
                    <a:srgbClr val="000000">
                      <a:alpha val="43137"/>
                    </a:srgbClr>
                  </a:outerShdw>
                </a:effectLst>
                <a:latin typeface="Times" pitchFamily="2" charset="0"/>
              </a:rPr>
              <a:t>R.H., 10 de Agosto de 1897 (Urias Smith).</a:t>
            </a:r>
            <a:endParaRPr lang="en-US" sz="3600" b="1" dirty="0">
              <a:effectLst>
                <a:outerShdw blurRad="38100" dist="38100" dir="2700000" algn="tl">
                  <a:srgbClr val="000000">
                    <a:alpha val="43137"/>
                  </a:srgbClr>
                </a:outerShdw>
              </a:effectLst>
              <a:latin typeface="Times" pitchFamily="2" charset="0"/>
            </a:endParaRPr>
          </a:p>
          <a:p>
            <a:pPr marL="420624" indent="-384048" algn="just">
              <a:buFont typeface="Arial" panose="020B0604020202020204" pitchFamily="34" charset="0"/>
              <a:buNone/>
              <a:defRPr/>
            </a:pPr>
            <a:endParaRPr lang="es-DO" sz="3600" b="1" dirty="0">
              <a:solidFill>
                <a:srgbClr val="FFFF00"/>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253F10AB-A6A4-183E-0CE8-90C7E860AB75}"/>
              </a:ext>
            </a:extLst>
          </p:cNvPr>
          <p:cNvSpPr txBox="1"/>
          <p:nvPr/>
        </p:nvSpPr>
        <p:spPr>
          <a:xfrm>
            <a:off x="5585783" y="3100144"/>
            <a:ext cx="6098058" cy="3416320"/>
          </a:xfrm>
          <a:prstGeom prst="rect">
            <a:avLst/>
          </a:prstGeom>
          <a:noFill/>
        </p:spPr>
        <p:txBody>
          <a:bodyPr wrap="square">
            <a:spAutoFit/>
          </a:bodyPr>
          <a:lstStyle/>
          <a:p>
            <a:pPr algn="just"/>
            <a:r>
              <a:rPr lang="es-GT" sz="2400" b="0" i="0" u="none" strike="noStrike" dirty="0">
                <a:solidFill>
                  <a:srgbClr val="000000"/>
                </a:solidFill>
                <a:effectLst/>
                <a:latin typeface="Times" pitchFamily="2" charset="0"/>
              </a:rPr>
              <a:t>Después de esto </a:t>
            </a:r>
            <a:r>
              <a:rPr lang="es-GT" sz="2400" b="0" i="0" u="none" strike="noStrike" dirty="0">
                <a:solidFill>
                  <a:srgbClr val="C00000"/>
                </a:solidFill>
                <a:effectLst/>
                <a:latin typeface="Times" pitchFamily="2" charset="0"/>
              </a:rPr>
              <a:t>miré, y he aquí </a:t>
            </a:r>
            <a:r>
              <a:rPr lang="es-GT" sz="2400" b="1" i="0" u="sng" strike="noStrike" dirty="0">
                <a:effectLst/>
                <a:latin typeface="Times" pitchFamily="2" charset="0"/>
              </a:rPr>
              <a:t>una gran multitud, la cual nadie podía contar, </a:t>
            </a:r>
            <a:r>
              <a:rPr lang="es-GT" sz="2400" b="0" i="0" u="none" strike="noStrike" dirty="0">
                <a:solidFill>
                  <a:srgbClr val="C00000"/>
                </a:solidFill>
                <a:effectLst/>
                <a:latin typeface="Times" pitchFamily="2" charset="0"/>
              </a:rPr>
              <a:t>de todas naciones y tribus y pueblos y lenguas, que estaban delante del trono y en la presencia del Cordero, vestidos de ropas blancas, y con palmas en las manos; </a:t>
            </a:r>
            <a:r>
              <a:rPr lang="es-GT" sz="2400" b="0" i="0" u="none" strike="noStrike" dirty="0">
                <a:solidFill>
                  <a:srgbClr val="000000"/>
                </a:solidFill>
                <a:effectLst/>
                <a:latin typeface="Times" pitchFamily="2" charset="0"/>
              </a:rPr>
              <a:t>y clamaban a gran voz, diciendo: La salvación pertenece a nuestro Dios que está sentado en el trono, y al Cordero.</a:t>
            </a:r>
            <a:r>
              <a:rPr lang="es-GT" b="0" i="0" u="none" strike="noStrike" dirty="0">
                <a:solidFill>
                  <a:srgbClr val="000000"/>
                </a:solidFill>
                <a:effectLst/>
                <a:latin typeface="system-ui"/>
              </a:rPr>
              <a:t> </a:t>
            </a:r>
            <a:r>
              <a:rPr lang="es-GT" sz="2400" b="0" i="0" u="none" strike="noStrike" dirty="0">
                <a:solidFill>
                  <a:srgbClr val="000000"/>
                </a:solidFill>
                <a:effectLst/>
                <a:latin typeface="system-ui"/>
              </a:rPr>
              <a:t>Apocalipsis 7:9-10</a:t>
            </a:r>
            <a:endParaRPr lang="es-GT" dirty="0"/>
          </a:p>
        </p:txBody>
      </p:sp>
      <p:sp>
        <p:nvSpPr>
          <p:cNvPr id="3" name="CuadroTexto 2">
            <a:extLst>
              <a:ext uri="{FF2B5EF4-FFF2-40B4-BE49-F238E27FC236}">
                <a16:creationId xmlns:a16="http://schemas.microsoft.com/office/drawing/2014/main" id="{AFAC4E02-7560-2E82-0A3C-254B971FEE46}"/>
              </a:ext>
            </a:extLst>
          </p:cNvPr>
          <p:cNvSpPr txBox="1"/>
          <p:nvPr/>
        </p:nvSpPr>
        <p:spPr>
          <a:xfrm>
            <a:off x="7582829" y="2622312"/>
            <a:ext cx="2214261" cy="461665"/>
          </a:xfrm>
          <a:prstGeom prst="rect">
            <a:avLst/>
          </a:prstGeom>
          <a:noFill/>
        </p:spPr>
        <p:txBody>
          <a:bodyPr wrap="none" rtlCol="0">
            <a:spAutoFit/>
          </a:bodyPr>
          <a:lstStyle/>
          <a:p>
            <a:r>
              <a:rPr lang="es-GT" sz="2400" dirty="0"/>
              <a:t>La gran multitud</a:t>
            </a:r>
          </a:p>
        </p:txBody>
      </p:sp>
      <p:sp>
        <p:nvSpPr>
          <p:cNvPr id="5" name="2 Marcador de contenido">
            <a:extLst>
              <a:ext uri="{FF2B5EF4-FFF2-40B4-BE49-F238E27FC236}">
                <a16:creationId xmlns:a16="http://schemas.microsoft.com/office/drawing/2014/main" id="{7A9B3CD1-3E50-B3E9-F4F9-D520967E0269}"/>
              </a:ext>
            </a:extLst>
          </p:cNvPr>
          <p:cNvSpPr txBox="1">
            <a:spLocks/>
          </p:cNvSpPr>
          <p:nvPr/>
        </p:nvSpPr>
        <p:spPr>
          <a:xfrm>
            <a:off x="5128053" y="139392"/>
            <a:ext cx="6257925" cy="4525963"/>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420624" indent="-384048" algn="ctr">
              <a:buFont typeface="Arial" panose="020B0604020202020204" pitchFamily="34" charset="0"/>
              <a:buNone/>
              <a:defRPr/>
            </a:pPr>
            <a:r>
              <a:rPr lang="es-ES" sz="4800" b="1" dirty="0">
                <a:effectLst>
                  <a:outerShdw blurRad="38100" dist="38100" dir="2700000" algn="tl">
                    <a:srgbClr val="000000">
                      <a:alpha val="43137"/>
                    </a:srgbClr>
                  </a:outerShdw>
                </a:effectLst>
              </a:rPr>
              <a:t>  </a:t>
            </a:r>
            <a:r>
              <a:rPr lang="es-ES" sz="2800" b="1" dirty="0">
                <a:solidFill>
                  <a:schemeClr val="tx1"/>
                </a:solidFill>
                <a:effectLst>
                  <a:outerShdw blurRad="38100" dist="38100" dir="2700000" algn="tl">
                    <a:srgbClr val="000000">
                      <a:alpha val="43137"/>
                    </a:srgbClr>
                  </a:outerShdw>
                </a:effectLst>
                <a:latin typeface="Times" pitchFamily="2" charset="0"/>
              </a:rPr>
              <a:t>Y oí el número de los sellados: ciento cuarenta y cuatro mil sellados de todas las tribus de los hijos de Israel.</a:t>
            </a:r>
          </a:p>
          <a:p>
            <a:pPr marL="420624" indent="-384048" algn="ctr">
              <a:buFont typeface="Arial" panose="020B0604020202020204" pitchFamily="34" charset="0"/>
              <a:buNone/>
              <a:defRPr/>
            </a:pPr>
            <a:r>
              <a:rPr lang="es-ES" sz="2800" b="1" dirty="0" err="1">
                <a:solidFill>
                  <a:schemeClr val="tx1"/>
                </a:solidFill>
                <a:effectLst>
                  <a:outerShdw blurRad="38100" dist="38100" dir="2700000" algn="tl">
                    <a:srgbClr val="000000">
                      <a:alpha val="43137"/>
                    </a:srgbClr>
                  </a:outerShdw>
                </a:effectLst>
                <a:latin typeface="Times" pitchFamily="2" charset="0"/>
              </a:rPr>
              <a:t>Apoc</a:t>
            </a:r>
            <a:r>
              <a:rPr lang="es-ES" sz="2800" b="1" dirty="0">
                <a:solidFill>
                  <a:schemeClr val="tx1"/>
                </a:solidFill>
                <a:effectLst>
                  <a:outerShdw blurRad="38100" dist="38100" dir="2700000" algn="tl">
                    <a:srgbClr val="000000">
                      <a:alpha val="43137"/>
                    </a:srgbClr>
                  </a:outerShdw>
                </a:effectLst>
                <a:latin typeface="Times" pitchFamily="2" charset="0"/>
              </a:rPr>
              <a:t>. 7:1</a:t>
            </a:r>
          </a:p>
          <a:p>
            <a:pPr marL="420624" indent="-384048">
              <a:buFont typeface="Arial" panose="020B0604020202020204" pitchFamily="34" charset="0"/>
              <a:buNone/>
              <a:defRPr/>
            </a:pPr>
            <a:endParaRPr lang="es-DO"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426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52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20" dur="20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28" dur="20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299E9D-9DCC-D95F-DFED-0F6DE26E2E06}"/>
              </a:ext>
            </a:extLst>
          </p:cNvPr>
          <p:cNvSpPr txBox="1"/>
          <p:nvPr/>
        </p:nvSpPr>
        <p:spPr>
          <a:xfrm>
            <a:off x="1457093" y="1058695"/>
            <a:ext cx="9277814" cy="1938992"/>
          </a:xfrm>
          <a:prstGeom prst="rect">
            <a:avLst/>
          </a:prstGeom>
          <a:noFill/>
        </p:spPr>
        <p:txBody>
          <a:bodyPr wrap="square">
            <a:spAutoFit/>
          </a:bodyPr>
          <a:lstStyle/>
          <a:p>
            <a:pPr algn="ctr"/>
            <a:r>
              <a:rPr lang="es-GT" sz="6000" b="1" dirty="0">
                <a:solidFill>
                  <a:schemeClr val="tx1">
                    <a:lumMod val="95000"/>
                    <a:lumOff val="5000"/>
                  </a:schemeClr>
                </a:solidFill>
              </a:rPr>
              <a:t>¿Cuantos son los que se Salvan?</a:t>
            </a:r>
          </a:p>
        </p:txBody>
      </p:sp>
      <p:pic>
        <p:nvPicPr>
          <p:cNvPr id="6" name="Picture 7" descr="an_mundo21">
            <a:extLst>
              <a:ext uri="{FF2B5EF4-FFF2-40B4-BE49-F238E27FC236}">
                <a16:creationId xmlns:a16="http://schemas.microsoft.com/office/drawing/2014/main" id="{D5A97F3E-3871-6FB5-646B-4492EA492F1D}"/>
              </a:ext>
            </a:extLst>
          </p:cNvPr>
          <p:cNvPicPr>
            <a:picLocks noChangeAspect="1" noChangeArrowheads="1" noCrop="1"/>
          </p:cNvPicPr>
          <p:nvPr/>
        </p:nvPicPr>
        <p:blipFill>
          <a:blip r:embed="rId2" cstate="print"/>
          <a:srcRect/>
          <a:stretch>
            <a:fillRect/>
          </a:stretch>
        </p:blipFill>
        <p:spPr>
          <a:xfrm>
            <a:off x="4620020" y="3429000"/>
            <a:ext cx="2951960" cy="2903237"/>
          </a:xfrm>
          <a:prstGeom prst="rect">
            <a:avLst/>
          </a:prstGeom>
          <a:noFill/>
        </p:spPr>
      </p:pic>
    </p:spTree>
    <p:extLst>
      <p:ext uri="{BB962C8B-B14F-4D97-AF65-F5344CB8AC3E}">
        <p14:creationId xmlns:p14="http://schemas.microsoft.com/office/powerpoint/2010/main" val="39823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ADA501-7FC4-83CE-D76A-99FDD380A1AC}"/>
              </a:ext>
            </a:extLst>
          </p:cNvPr>
          <p:cNvSpPr txBox="1"/>
          <p:nvPr/>
        </p:nvSpPr>
        <p:spPr>
          <a:xfrm>
            <a:off x="1368510" y="1951672"/>
            <a:ext cx="8652819" cy="2954655"/>
          </a:xfrm>
          <a:prstGeom prst="rect">
            <a:avLst/>
          </a:prstGeom>
          <a:noFill/>
        </p:spPr>
        <p:txBody>
          <a:bodyPr wrap="square">
            <a:spAutoFit/>
          </a:bodyPr>
          <a:lstStyle/>
          <a:p>
            <a:pPr algn="just"/>
            <a:r>
              <a:rPr lang="es-GT" sz="2800" b="0" i="0" u="none" strike="noStrike" dirty="0">
                <a:solidFill>
                  <a:srgbClr val="000000"/>
                </a:solidFill>
                <a:effectLst/>
                <a:latin typeface="Times" pitchFamily="2" charset="0"/>
              </a:rPr>
              <a:t>Precisamente antes de que entráramos en él [el tiempo de angustia], todos recibimos el sello del Dios viviente. Entonces </a:t>
            </a:r>
            <a:r>
              <a:rPr lang="es-GT" sz="2800" b="0" i="0" u="none" strike="noStrike" dirty="0">
                <a:solidFill>
                  <a:srgbClr val="C00000"/>
                </a:solidFill>
                <a:effectLst/>
                <a:latin typeface="Times" pitchFamily="2" charset="0"/>
              </a:rPr>
              <a:t>vi que los cuatro ángeles dejaron de retener los cuatro vientos. Y vi hambre, pestilencia y espada, nación se levantó contra nación, y el mundo entero entró en confusión</a:t>
            </a:r>
            <a:r>
              <a:rPr lang="es-GT" sz="2800" b="0" i="0" u="none" strike="noStrike" dirty="0">
                <a:solidFill>
                  <a:srgbClr val="000000"/>
                </a:solidFill>
                <a:effectLst/>
                <a:latin typeface="Times" pitchFamily="2" charset="0"/>
              </a:rPr>
              <a:t>.</a:t>
            </a:r>
            <a:r>
              <a:rPr lang="es-GT" b="0" i="0" u="none" strike="noStrike" dirty="0">
                <a:solidFill>
                  <a:srgbClr val="000000"/>
                </a:solidFill>
                <a:effectLst/>
              </a:rPr>
              <a:t>—Comentario Bíblico Adventista 7:979 (1846). EUD 194.4</a:t>
            </a:r>
            <a:br>
              <a:rPr lang="es-GT" b="0" i="0" u="none" strike="noStrike" dirty="0">
                <a:solidFill>
                  <a:srgbClr val="000000"/>
                </a:solidFill>
                <a:effectLst/>
              </a:rPr>
            </a:br>
            <a:endParaRPr lang="es-GT" dirty="0"/>
          </a:p>
        </p:txBody>
      </p:sp>
      <p:sp>
        <p:nvSpPr>
          <p:cNvPr id="4" name="CuadroTexto 3">
            <a:extLst>
              <a:ext uri="{FF2B5EF4-FFF2-40B4-BE49-F238E27FC236}">
                <a16:creationId xmlns:a16="http://schemas.microsoft.com/office/drawing/2014/main" id="{304B9D95-912D-D0F4-85CD-A6F03065B60C}"/>
              </a:ext>
            </a:extLst>
          </p:cNvPr>
          <p:cNvSpPr txBox="1"/>
          <p:nvPr/>
        </p:nvSpPr>
        <p:spPr>
          <a:xfrm>
            <a:off x="1125729" y="976184"/>
            <a:ext cx="9940542" cy="461665"/>
          </a:xfrm>
          <a:prstGeom prst="rect">
            <a:avLst/>
          </a:prstGeom>
          <a:noFill/>
        </p:spPr>
        <p:txBody>
          <a:bodyPr wrap="none" rtlCol="0">
            <a:spAutoFit/>
          </a:bodyPr>
          <a:lstStyle/>
          <a:p>
            <a:r>
              <a:rPr lang="es-GT" sz="2400" dirty="0">
                <a:latin typeface="Times" pitchFamily="2" charset="0"/>
              </a:rPr>
              <a:t>La puerta de la  Gracia se cierra cuando se completa el numero de los sellados  </a:t>
            </a:r>
          </a:p>
        </p:txBody>
      </p:sp>
    </p:spTree>
    <p:extLst>
      <p:ext uri="{BB962C8B-B14F-4D97-AF65-F5344CB8AC3E}">
        <p14:creationId xmlns:p14="http://schemas.microsoft.com/office/powerpoint/2010/main" val="191197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390BB4-311F-DD36-4D58-B6BE0FC5E75E}"/>
              </a:ext>
            </a:extLst>
          </p:cNvPr>
          <p:cNvSpPr txBox="1">
            <a:spLocks noChangeArrowheads="1"/>
          </p:cNvSpPr>
          <p:nvPr/>
        </p:nvSpPr>
        <p:spPr>
          <a:xfrm>
            <a:off x="805366" y="1444085"/>
            <a:ext cx="10568878" cy="2815682"/>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de-DE" sz="3200" dirty="0"/>
              <a:t>Los </a:t>
            </a:r>
            <a:r>
              <a:rPr lang="de-DE" sz="3200" dirty="0" err="1"/>
              <a:t>que</a:t>
            </a:r>
            <a:r>
              <a:rPr lang="de-DE" sz="3200" dirty="0"/>
              <a:t> </a:t>
            </a:r>
            <a:r>
              <a:rPr lang="de-DE" sz="3200" dirty="0" err="1"/>
              <a:t>mueren</a:t>
            </a:r>
            <a:r>
              <a:rPr lang="de-DE" sz="3200" dirty="0"/>
              <a:t> </a:t>
            </a:r>
            <a:r>
              <a:rPr lang="de-DE" sz="3200" dirty="0" err="1"/>
              <a:t>bajo</a:t>
            </a:r>
            <a:r>
              <a:rPr lang="de-DE" sz="3200" dirty="0"/>
              <a:t> </a:t>
            </a:r>
            <a:r>
              <a:rPr lang="de-DE" sz="3200" dirty="0" err="1"/>
              <a:t>el</a:t>
            </a:r>
            <a:r>
              <a:rPr lang="de-DE" sz="3200" dirty="0"/>
              <a:t> </a:t>
            </a:r>
            <a:r>
              <a:rPr lang="de-DE" sz="3200" dirty="0" err="1"/>
              <a:t>mensaje</a:t>
            </a:r>
            <a:r>
              <a:rPr lang="de-DE" sz="3200" dirty="0"/>
              <a:t> del </a:t>
            </a:r>
            <a:r>
              <a:rPr lang="de-DE" sz="3200" dirty="0" err="1"/>
              <a:t>tercer</a:t>
            </a:r>
            <a:r>
              <a:rPr lang="de-DE" sz="3200" dirty="0"/>
              <a:t> </a:t>
            </a:r>
            <a:r>
              <a:rPr lang="de-DE" sz="3200" dirty="0" err="1"/>
              <a:t>ángel</a:t>
            </a:r>
            <a:r>
              <a:rPr lang="de-DE" sz="3200" dirty="0"/>
              <a:t> </a:t>
            </a:r>
            <a:r>
              <a:rPr lang="de-DE" sz="3200" dirty="0" err="1"/>
              <a:t>son</a:t>
            </a:r>
            <a:r>
              <a:rPr lang="de-DE" sz="3200" dirty="0"/>
              <a:t> </a:t>
            </a:r>
            <a:r>
              <a:rPr lang="en-US" sz="3200" dirty="0"/>
              <a:t>part</a:t>
            </a:r>
            <a:r>
              <a:rPr lang="de-DE" sz="3200" dirty="0" err="1"/>
              <a:t>e</a:t>
            </a:r>
            <a:r>
              <a:rPr lang="en-US" sz="3200" dirty="0"/>
              <a:t> </a:t>
            </a:r>
            <a:r>
              <a:rPr lang="de-DE" sz="3200" dirty="0"/>
              <a:t>de los</a:t>
            </a:r>
            <a:r>
              <a:rPr lang="en-US" sz="3200" dirty="0"/>
              <a:t> 144</a:t>
            </a:r>
            <a:r>
              <a:rPr lang="de-DE" sz="3200" dirty="0"/>
              <a:t>.</a:t>
            </a:r>
            <a:r>
              <a:rPr lang="en-US" sz="3200" dirty="0"/>
              <a:t>000; </a:t>
            </a:r>
            <a:r>
              <a:rPr lang="de-DE" sz="3200" dirty="0" err="1"/>
              <a:t>no</a:t>
            </a:r>
            <a:r>
              <a:rPr lang="de-DE" sz="3200" dirty="0"/>
              <a:t> </a:t>
            </a:r>
            <a:r>
              <a:rPr lang="de-DE" sz="3200" dirty="0" err="1"/>
              <a:t>hay</a:t>
            </a:r>
            <a:r>
              <a:rPr lang="en-US" sz="3200" dirty="0"/>
              <a:t> 144</a:t>
            </a:r>
            <a:r>
              <a:rPr lang="de-DE" sz="3200" dirty="0"/>
              <a:t>.</a:t>
            </a:r>
            <a:r>
              <a:rPr lang="en-US" sz="3200" dirty="0"/>
              <a:t>000 </a:t>
            </a:r>
            <a:r>
              <a:rPr lang="de-DE" sz="3200" dirty="0" err="1"/>
              <a:t>además</a:t>
            </a:r>
            <a:r>
              <a:rPr lang="de-DE" sz="3200" dirty="0"/>
              <a:t> de </a:t>
            </a:r>
            <a:r>
              <a:rPr lang="de-DE" sz="3200" dirty="0" err="1"/>
              <a:t>éstos</a:t>
            </a:r>
            <a:r>
              <a:rPr lang="en-US" sz="3200" dirty="0"/>
              <a:t>, </a:t>
            </a:r>
            <a:r>
              <a:rPr lang="de-DE" sz="3200" dirty="0" err="1"/>
              <a:t>pero</a:t>
            </a:r>
            <a:r>
              <a:rPr lang="de-DE" sz="3200" dirty="0"/>
              <a:t> </a:t>
            </a:r>
            <a:r>
              <a:rPr lang="de-DE" sz="3200" dirty="0" err="1"/>
              <a:t>éstos</a:t>
            </a:r>
            <a:r>
              <a:rPr lang="de-DE" sz="3200" dirty="0"/>
              <a:t> </a:t>
            </a:r>
            <a:r>
              <a:rPr lang="de-DE" sz="3200" dirty="0" err="1"/>
              <a:t>ayudan</a:t>
            </a:r>
            <a:r>
              <a:rPr lang="de-DE" sz="3200" dirty="0"/>
              <a:t> a </a:t>
            </a:r>
            <a:r>
              <a:rPr lang="de-DE" sz="3200" dirty="0" err="1"/>
              <a:t>formar</a:t>
            </a:r>
            <a:r>
              <a:rPr lang="de-DE" sz="3200" dirty="0"/>
              <a:t> </a:t>
            </a:r>
            <a:r>
              <a:rPr lang="de-DE" sz="3200" dirty="0" err="1"/>
              <a:t>ese</a:t>
            </a:r>
            <a:r>
              <a:rPr lang="de-DE" sz="3200" dirty="0"/>
              <a:t> </a:t>
            </a:r>
            <a:r>
              <a:rPr lang="de-DE" sz="3200" dirty="0" err="1"/>
              <a:t>número</a:t>
            </a:r>
            <a:r>
              <a:rPr lang="de-DE" sz="3200" dirty="0"/>
              <a:t>.</a:t>
            </a:r>
            <a:r>
              <a:rPr lang="en-US" sz="3200" dirty="0"/>
              <a:t> </a:t>
            </a:r>
            <a:r>
              <a:rPr lang="de-DE" sz="3200" dirty="0"/>
              <a:t>Son </a:t>
            </a:r>
            <a:r>
              <a:rPr lang="de-DE" sz="3200" dirty="0" err="1"/>
              <a:t>levantados</a:t>
            </a:r>
            <a:r>
              <a:rPr lang="de-DE" sz="3200" dirty="0"/>
              <a:t> a </a:t>
            </a:r>
            <a:r>
              <a:rPr lang="de-DE" sz="3200" dirty="0" err="1"/>
              <a:t>una</a:t>
            </a:r>
            <a:r>
              <a:rPr lang="de-DE" sz="3200" dirty="0"/>
              <a:t> </a:t>
            </a:r>
            <a:r>
              <a:rPr lang="de-DE" sz="3200" dirty="0" err="1"/>
              <a:t>vida</a:t>
            </a:r>
            <a:r>
              <a:rPr lang="en-US" sz="3200" dirty="0"/>
              <a:t> mortal </a:t>
            </a:r>
            <a:r>
              <a:rPr lang="de-DE" sz="3200" dirty="0"/>
              <a:t>poco </a:t>
            </a:r>
            <a:r>
              <a:rPr lang="de-DE" sz="3200" dirty="0" err="1"/>
              <a:t>antes</a:t>
            </a:r>
            <a:r>
              <a:rPr lang="de-DE" sz="3200" dirty="0"/>
              <a:t> de la </a:t>
            </a:r>
            <a:r>
              <a:rPr lang="de-DE" sz="3200" dirty="0" err="1"/>
              <a:t>venida</a:t>
            </a:r>
            <a:r>
              <a:rPr lang="de-DE" sz="3200" dirty="0"/>
              <a:t> de Cristo</a:t>
            </a:r>
            <a:r>
              <a:rPr lang="en-US" sz="3200" dirty="0"/>
              <a:t>, </a:t>
            </a:r>
            <a:r>
              <a:rPr lang="de-DE" sz="3200" dirty="0" err="1"/>
              <a:t>y</a:t>
            </a:r>
            <a:r>
              <a:rPr lang="en-US" sz="3200" dirty="0"/>
              <a:t> . . . </a:t>
            </a:r>
            <a:r>
              <a:rPr lang="de-DE" sz="3200" dirty="0" err="1"/>
              <a:t>son</a:t>
            </a:r>
            <a:r>
              <a:rPr lang="en-US" sz="3200" dirty="0"/>
              <a:t> </a:t>
            </a:r>
            <a:r>
              <a:rPr lang="de-DE" sz="3200" dirty="0" err="1"/>
              <a:t>cambiados</a:t>
            </a:r>
            <a:r>
              <a:rPr lang="de-DE" sz="3200" dirty="0"/>
              <a:t> en</a:t>
            </a:r>
            <a:r>
              <a:rPr lang="en-US" sz="3200" dirty="0"/>
              <a:t> </a:t>
            </a:r>
            <a:r>
              <a:rPr lang="en-US" sz="3200" dirty="0" err="1"/>
              <a:t>i</a:t>
            </a:r>
            <a:r>
              <a:rPr lang="de-DE" sz="3200" dirty="0" err="1"/>
              <a:t>nmortalidad</a:t>
            </a:r>
            <a:r>
              <a:rPr lang="en-US" sz="3200" dirty="0"/>
              <a:t> </a:t>
            </a:r>
            <a:r>
              <a:rPr lang="de-DE" sz="3200" dirty="0" err="1"/>
              <a:t>cuando</a:t>
            </a:r>
            <a:r>
              <a:rPr lang="de-DE" sz="3200" dirty="0"/>
              <a:t> Cristo </a:t>
            </a:r>
            <a:r>
              <a:rPr lang="de-DE" sz="3200" dirty="0" err="1"/>
              <a:t>aparece</a:t>
            </a:r>
            <a:r>
              <a:rPr lang="en-US" sz="3200" dirty="0"/>
              <a:t>." RH Sept. 23, 1880. </a:t>
            </a:r>
          </a:p>
        </p:txBody>
      </p:sp>
    </p:spTree>
    <p:extLst>
      <p:ext uri="{BB962C8B-B14F-4D97-AF65-F5344CB8AC3E}">
        <p14:creationId xmlns:p14="http://schemas.microsoft.com/office/powerpoint/2010/main" val="198666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219200"/>
            <a:ext cx="8915400" cy="3777622"/>
          </a:xfrm>
        </p:spPr>
        <p:txBody>
          <a:bodyPr/>
          <a:lstStyle/>
          <a:p>
            <a:endParaRPr lang="es-GT"/>
          </a:p>
        </p:txBody>
      </p:sp>
      <p:pic>
        <p:nvPicPr>
          <p:cNvPr id="5" name="Imagen 4"/>
          <p:cNvPicPr>
            <a:picLocks noChangeAspect="1"/>
          </p:cNvPicPr>
          <p:nvPr/>
        </p:nvPicPr>
        <p:blipFill>
          <a:blip r:embed="rId2"/>
          <a:stretch>
            <a:fillRect/>
          </a:stretch>
        </p:blipFill>
        <p:spPr>
          <a:xfrm>
            <a:off x="13683" y="0"/>
            <a:ext cx="12192000" cy="6858000"/>
          </a:xfrm>
          <a:prstGeom prst="rect">
            <a:avLst/>
          </a:prstGeom>
        </p:spPr>
      </p:pic>
      <p:sp>
        <p:nvSpPr>
          <p:cNvPr id="6" name="Rectángulo 5"/>
          <p:cNvSpPr/>
          <p:nvPr/>
        </p:nvSpPr>
        <p:spPr>
          <a:xfrm>
            <a:off x="0" y="3219718"/>
            <a:ext cx="1378040" cy="117197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
        <p:nvSpPr>
          <p:cNvPr id="7" name="CuadroTexto 6"/>
          <p:cNvSpPr txBox="1"/>
          <p:nvPr/>
        </p:nvSpPr>
        <p:spPr>
          <a:xfrm flipH="1">
            <a:off x="213771" y="3708849"/>
            <a:ext cx="902165" cy="400110"/>
          </a:xfrm>
          <a:prstGeom prst="rect">
            <a:avLst/>
          </a:prstGeom>
          <a:solidFill>
            <a:schemeClr val="bg1"/>
          </a:solidFill>
        </p:spPr>
        <p:txBody>
          <a:bodyPr wrap="square" rtlCol="0">
            <a:spAutoFit/>
          </a:bodyPr>
          <a:lstStyle/>
          <a:p>
            <a:r>
              <a:rPr lang="es-GT" sz="2000" b="1" dirty="0">
                <a:solidFill>
                  <a:srgbClr val="FF0000"/>
                </a:solidFill>
              </a:rPr>
              <a:t>Adán </a:t>
            </a:r>
          </a:p>
        </p:txBody>
      </p:sp>
      <p:cxnSp>
        <p:nvCxnSpPr>
          <p:cNvPr id="11" name="Conector recto 10"/>
          <p:cNvCxnSpPr/>
          <p:nvPr/>
        </p:nvCxnSpPr>
        <p:spPr>
          <a:xfrm>
            <a:off x="1413079" y="4368027"/>
            <a:ext cx="9400881" cy="154837"/>
          </a:xfrm>
          <a:prstGeom prst="line">
            <a:avLst/>
          </a:prstGeom>
          <a:ln w="76200">
            <a:solidFill>
              <a:schemeClr val="bg1"/>
            </a:solidFill>
          </a:ln>
        </p:spPr>
        <p:style>
          <a:lnRef idx="3">
            <a:schemeClr val="dk1"/>
          </a:lnRef>
          <a:fillRef idx="0">
            <a:schemeClr val="dk1"/>
          </a:fillRef>
          <a:effectRef idx="2">
            <a:schemeClr val="dk1"/>
          </a:effectRef>
          <a:fontRef idx="minor">
            <a:schemeClr val="tx1"/>
          </a:fontRef>
        </p:style>
      </p:cxnSp>
      <p:sp>
        <p:nvSpPr>
          <p:cNvPr id="12" name="Rectángulo 11"/>
          <p:cNvSpPr/>
          <p:nvPr/>
        </p:nvSpPr>
        <p:spPr>
          <a:xfrm>
            <a:off x="10657144" y="3361386"/>
            <a:ext cx="1548539" cy="12010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GT" sz="2000" b="1" dirty="0"/>
              <a:t>Fin del Tiempo de </a:t>
            </a:r>
          </a:p>
          <a:p>
            <a:pPr algn="ctr"/>
            <a:r>
              <a:rPr lang="es-GT" sz="2000" b="1" dirty="0"/>
              <a:t>Gracia</a:t>
            </a:r>
          </a:p>
        </p:txBody>
      </p:sp>
      <p:sp>
        <p:nvSpPr>
          <p:cNvPr id="32" name="Rectángulo 31"/>
          <p:cNvSpPr/>
          <p:nvPr/>
        </p:nvSpPr>
        <p:spPr>
          <a:xfrm>
            <a:off x="5544862" y="3293567"/>
            <a:ext cx="1548539" cy="12010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
        <p:nvSpPr>
          <p:cNvPr id="34" name="CuadroTexto 33"/>
          <p:cNvSpPr txBox="1"/>
          <p:nvPr/>
        </p:nvSpPr>
        <p:spPr>
          <a:xfrm flipH="1">
            <a:off x="5868048" y="3708849"/>
            <a:ext cx="902165" cy="400110"/>
          </a:xfrm>
          <a:prstGeom prst="rect">
            <a:avLst/>
          </a:prstGeom>
          <a:solidFill>
            <a:schemeClr val="bg1"/>
          </a:solidFill>
        </p:spPr>
        <p:txBody>
          <a:bodyPr wrap="square" rtlCol="0">
            <a:spAutoFit/>
          </a:bodyPr>
          <a:lstStyle/>
          <a:p>
            <a:r>
              <a:rPr lang="es-GT" sz="2000" b="1" dirty="0">
                <a:solidFill>
                  <a:srgbClr val="FF0000"/>
                </a:solidFill>
              </a:rPr>
              <a:t>1844 </a:t>
            </a:r>
          </a:p>
        </p:txBody>
      </p:sp>
      <p:sp>
        <p:nvSpPr>
          <p:cNvPr id="36" name="Flecha curvada hacia abajo 35"/>
          <p:cNvSpPr/>
          <p:nvPr/>
        </p:nvSpPr>
        <p:spPr>
          <a:xfrm>
            <a:off x="13683" y="1475855"/>
            <a:ext cx="11498057" cy="1846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sp>
        <p:nvSpPr>
          <p:cNvPr id="37" name="Flecha derecha 36"/>
          <p:cNvSpPr/>
          <p:nvPr/>
        </p:nvSpPr>
        <p:spPr>
          <a:xfrm>
            <a:off x="7107083" y="3708848"/>
            <a:ext cx="3550061" cy="65917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GT" sz="2400" b="1" dirty="0"/>
              <a:t>Los  144 mil</a:t>
            </a:r>
          </a:p>
        </p:txBody>
      </p:sp>
      <p:sp>
        <p:nvSpPr>
          <p:cNvPr id="39" name="Flecha derecha 38"/>
          <p:cNvSpPr/>
          <p:nvPr/>
        </p:nvSpPr>
        <p:spPr>
          <a:xfrm>
            <a:off x="1" y="2698918"/>
            <a:ext cx="10657144" cy="93622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GT" sz="3200" b="1" dirty="0"/>
              <a:t>L  a       G   r  a   n     M  u  l  t  i  t  u  d</a:t>
            </a:r>
          </a:p>
        </p:txBody>
      </p:sp>
      <p:sp>
        <p:nvSpPr>
          <p:cNvPr id="40" name="Rectángulo 39"/>
          <p:cNvSpPr/>
          <p:nvPr/>
        </p:nvSpPr>
        <p:spPr>
          <a:xfrm>
            <a:off x="5095740" y="5070525"/>
            <a:ext cx="60960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rus BT"/>
              </a:rPr>
              <a:t>Y oí el </a:t>
            </a:r>
            <a:r>
              <a:rPr kumimoji="0" lang="es-ES" sz="2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rus BT"/>
              </a:rPr>
              <a:t>número de los sellados: ciento cuarenta y cuatro mil sellados…</a:t>
            </a:r>
          </a:p>
          <a:p>
            <a:pPr marL="0" marR="0" lvl="0" indent="0" defTabSz="914400" eaLnBrk="1" fontAlgn="auto" latinLnBrk="0" hangingPunct="1">
              <a:lnSpc>
                <a:spcPct val="100000"/>
              </a:lnSpc>
              <a:spcBef>
                <a:spcPts val="0"/>
              </a:spcBef>
              <a:spcAft>
                <a:spcPts val="0"/>
              </a:spcAft>
              <a:buClrTx/>
              <a:buSzTx/>
              <a:buFontTx/>
              <a:buNone/>
              <a:tabLst/>
              <a:defRPr/>
            </a:pPr>
            <a:r>
              <a:rPr lang="es-ES" sz="2000" b="1" kern="0" dirty="0" err="1">
                <a:solidFill>
                  <a:srgbClr val="FFFF00"/>
                </a:solidFill>
                <a:effectLst>
                  <a:outerShdw blurRad="38100" dist="38100" dir="2700000" algn="tl">
                    <a:srgbClr val="000000">
                      <a:alpha val="43137"/>
                    </a:srgbClr>
                  </a:outerShdw>
                </a:effectLst>
                <a:latin typeface="Arrus BT"/>
              </a:rPr>
              <a:t>Apoc</a:t>
            </a:r>
            <a:r>
              <a:rPr lang="es-ES" sz="2000" b="1" kern="0" dirty="0">
                <a:solidFill>
                  <a:srgbClr val="FFFF00"/>
                </a:solidFill>
                <a:effectLst>
                  <a:outerShdw blurRad="38100" dist="38100" dir="2700000" algn="tl">
                    <a:srgbClr val="000000">
                      <a:alpha val="43137"/>
                    </a:srgbClr>
                  </a:outerShdw>
                </a:effectLst>
                <a:latin typeface="Arrus BT"/>
              </a:rPr>
              <a:t>. 7:4</a:t>
            </a:r>
            <a:endParaRPr kumimoji="0" lang="es-GT" sz="900" b="0" i="0" u="none" strike="noStrike" kern="0" cap="none" spc="0" normalizeH="0" baseline="0" noProof="0" dirty="0">
              <a:ln>
                <a:noFill/>
              </a:ln>
              <a:solidFill>
                <a:sysClr val="windowText" lastClr="000000"/>
              </a:solidFill>
              <a:effectLst/>
              <a:uLnTx/>
              <a:uFillTx/>
            </a:endParaRPr>
          </a:p>
        </p:txBody>
      </p:sp>
      <p:sp>
        <p:nvSpPr>
          <p:cNvPr id="41" name="Llamada rectangular redondeada 40"/>
          <p:cNvSpPr/>
          <p:nvPr/>
        </p:nvSpPr>
        <p:spPr>
          <a:xfrm>
            <a:off x="4134118" y="38227"/>
            <a:ext cx="7944050" cy="1124343"/>
          </a:xfrm>
          <a:prstGeom prst="wedgeRoundRectCallout">
            <a:avLst>
              <a:gd name="adj1" fmla="val -15200"/>
              <a:gd name="adj2" fmla="val 4835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GT" dirty="0"/>
              <a:t>R.M. pág.  130-133..1948,1951,1966,2002,2007</a:t>
            </a:r>
          </a:p>
          <a:p>
            <a:pPr algn="ctr"/>
            <a:r>
              <a:rPr lang="es-GT" sz="2400" b="1" dirty="0"/>
              <a:t>Los 144 mil son literales y comenzaron en 1844</a:t>
            </a:r>
          </a:p>
        </p:txBody>
      </p:sp>
    </p:spTree>
    <p:extLst>
      <p:ext uri="{BB962C8B-B14F-4D97-AF65-F5344CB8AC3E}">
        <p14:creationId xmlns:p14="http://schemas.microsoft.com/office/powerpoint/2010/main" val="33675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32" grpId="0" animBg="1"/>
      <p:bldP spid="34" grpId="0" animBg="1"/>
      <p:bldP spid="36" grpId="0" animBg="1"/>
      <p:bldP spid="37" grpId="0" animBg="1"/>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75273E-2310-4DA1-6BDA-8EBE4FAB3BCD}"/>
              </a:ext>
            </a:extLst>
          </p:cNvPr>
          <p:cNvSpPr txBox="1"/>
          <p:nvPr/>
        </p:nvSpPr>
        <p:spPr>
          <a:xfrm>
            <a:off x="1471962" y="868201"/>
            <a:ext cx="9523140" cy="4524315"/>
          </a:xfrm>
          <a:prstGeom prst="rect">
            <a:avLst/>
          </a:prstGeom>
          <a:noFill/>
        </p:spPr>
        <p:txBody>
          <a:bodyPr wrap="square">
            <a:spAutoFit/>
          </a:bodyPr>
          <a:lstStyle/>
          <a:p>
            <a:r>
              <a:rPr lang="de-DE" sz="1800" dirty="0"/>
              <a:t>Los </a:t>
            </a:r>
            <a:r>
              <a:rPr lang="de-DE" sz="1800" dirty="0" err="1"/>
              <a:t>que</a:t>
            </a:r>
            <a:r>
              <a:rPr lang="de-DE" sz="1800" dirty="0"/>
              <a:t> </a:t>
            </a:r>
            <a:r>
              <a:rPr lang="de-DE" sz="1800" dirty="0" err="1"/>
              <a:t>mueren</a:t>
            </a:r>
            <a:r>
              <a:rPr lang="de-DE" sz="1800" dirty="0"/>
              <a:t> </a:t>
            </a:r>
            <a:r>
              <a:rPr lang="de-DE" sz="1800" dirty="0" err="1"/>
              <a:t>después</a:t>
            </a:r>
            <a:r>
              <a:rPr lang="de-DE" sz="1800" dirty="0"/>
              <a:t> de </a:t>
            </a:r>
            <a:r>
              <a:rPr lang="de-DE" sz="1800" dirty="0" err="1"/>
              <a:t>haber</a:t>
            </a:r>
            <a:r>
              <a:rPr lang="de-DE" sz="1800" dirty="0"/>
              <a:t> </a:t>
            </a:r>
            <a:r>
              <a:rPr lang="de-DE" sz="1800" dirty="0" err="1"/>
              <a:t>sido</a:t>
            </a:r>
            <a:r>
              <a:rPr lang="de-DE" sz="1800" dirty="0"/>
              <a:t> </a:t>
            </a:r>
            <a:r>
              <a:rPr lang="de-DE" sz="1800" dirty="0" err="1"/>
              <a:t>identificados</a:t>
            </a:r>
            <a:r>
              <a:rPr lang="de-DE" sz="1800" dirty="0"/>
              <a:t> </a:t>
            </a:r>
            <a:r>
              <a:rPr lang="de-DE" sz="1800" dirty="0" err="1"/>
              <a:t>con</a:t>
            </a:r>
            <a:r>
              <a:rPr lang="de-DE" sz="1800" dirty="0"/>
              <a:t> </a:t>
            </a:r>
            <a:r>
              <a:rPr lang="de-DE" sz="1800" dirty="0" err="1"/>
              <a:t>el</a:t>
            </a:r>
            <a:r>
              <a:rPr lang="de-DE" sz="1800" dirty="0"/>
              <a:t> </a:t>
            </a:r>
            <a:r>
              <a:rPr lang="de-DE" sz="1800" dirty="0" err="1"/>
              <a:t>mensaje</a:t>
            </a:r>
            <a:r>
              <a:rPr lang="de-DE" sz="1800" dirty="0"/>
              <a:t> del </a:t>
            </a:r>
            <a:r>
              <a:rPr lang="de-DE" sz="1800" dirty="0" err="1"/>
              <a:t>tercer</a:t>
            </a:r>
            <a:r>
              <a:rPr lang="de-DE" sz="1800" dirty="0"/>
              <a:t> </a:t>
            </a:r>
            <a:r>
              <a:rPr lang="de-DE" sz="1800" dirty="0" err="1"/>
              <a:t>ángel</a:t>
            </a:r>
            <a:r>
              <a:rPr lang="de-DE" sz="1800" dirty="0"/>
              <a:t>, </a:t>
            </a:r>
            <a:r>
              <a:rPr lang="de-DE" sz="1800" dirty="0" err="1"/>
              <a:t>evidentemente</a:t>
            </a:r>
            <a:r>
              <a:rPr lang="de-DE" sz="1800" dirty="0"/>
              <a:t> </a:t>
            </a:r>
            <a:r>
              <a:rPr lang="de-DE" sz="1800" dirty="0" err="1"/>
              <a:t>son</a:t>
            </a:r>
            <a:r>
              <a:rPr lang="de-DE" sz="1800" dirty="0"/>
              <a:t> </a:t>
            </a:r>
            <a:r>
              <a:rPr lang="de-DE" sz="1800" dirty="0" err="1"/>
              <a:t>contados</a:t>
            </a:r>
            <a:r>
              <a:rPr lang="de-DE" sz="1800" dirty="0"/>
              <a:t> </a:t>
            </a:r>
            <a:r>
              <a:rPr lang="de-DE" sz="1800" dirty="0" err="1"/>
              <a:t>como</a:t>
            </a:r>
            <a:r>
              <a:rPr lang="de-DE" sz="1800" dirty="0"/>
              <a:t> </a:t>
            </a:r>
            <a:r>
              <a:rPr lang="de-DE" sz="1800" dirty="0" err="1"/>
              <a:t>parte</a:t>
            </a:r>
            <a:r>
              <a:rPr lang="de-DE" sz="1800" dirty="0"/>
              <a:t> de los 1</a:t>
            </a:r>
            <a:r>
              <a:rPr lang="en-US" sz="1800" dirty="0"/>
              <a:t>44</a:t>
            </a:r>
            <a:r>
              <a:rPr lang="de-DE" sz="1800" dirty="0"/>
              <a:t>.</a:t>
            </a:r>
            <a:r>
              <a:rPr lang="en-US" sz="1800" dirty="0"/>
              <a:t>000; </a:t>
            </a:r>
            <a:r>
              <a:rPr lang="de-DE" sz="1800" dirty="0" err="1"/>
              <a:t>ya</a:t>
            </a:r>
            <a:r>
              <a:rPr lang="de-DE" sz="1800" dirty="0"/>
              <a:t> </a:t>
            </a:r>
            <a:r>
              <a:rPr lang="de-DE" sz="1800" dirty="0" err="1"/>
              <a:t>que</a:t>
            </a:r>
            <a:r>
              <a:rPr lang="de-DE" sz="1800" dirty="0"/>
              <a:t> </a:t>
            </a:r>
            <a:r>
              <a:rPr lang="de-DE" sz="1800" dirty="0" err="1"/>
              <a:t>este</a:t>
            </a:r>
            <a:r>
              <a:rPr lang="de-DE" sz="1800" dirty="0"/>
              <a:t> </a:t>
            </a:r>
            <a:r>
              <a:rPr lang="de-DE" sz="1800" dirty="0" err="1"/>
              <a:t>mensaje</a:t>
            </a:r>
            <a:r>
              <a:rPr lang="de-DE" sz="1800" dirty="0"/>
              <a:t> es </a:t>
            </a:r>
            <a:r>
              <a:rPr lang="de-DE" sz="1800" dirty="0" err="1"/>
              <a:t>el</a:t>
            </a:r>
            <a:r>
              <a:rPr lang="de-DE" sz="1800" dirty="0"/>
              <a:t> </a:t>
            </a:r>
            <a:r>
              <a:rPr lang="de-DE" sz="1800" dirty="0" err="1"/>
              <a:t>mismo</a:t>
            </a:r>
            <a:r>
              <a:rPr lang="de-DE" sz="1800" dirty="0"/>
              <a:t> </a:t>
            </a:r>
            <a:r>
              <a:rPr lang="de-DE" sz="1800" dirty="0" err="1"/>
              <a:t>que</a:t>
            </a:r>
            <a:r>
              <a:rPr lang="de-DE" sz="1800" dirty="0"/>
              <a:t> </a:t>
            </a:r>
            <a:r>
              <a:rPr lang="de-DE" sz="1800" dirty="0" err="1"/>
              <a:t>el</a:t>
            </a:r>
            <a:r>
              <a:rPr lang="de-DE" sz="1800" dirty="0"/>
              <a:t> </a:t>
            </a:r>
            <a:r>
              <a:rPr lang="de-DE" sz="1800" dirty="0" err="1"/>
              <a:t>mensaje</a:t>
            </a:r>
            <a:r>
              <a:rPr lang="de-DE" sz="1800" dirty="0"/>
              <a:t> del </a:t>
            </a:r>
            <a:r>
              <a:rPr lang="de-DE" sz="1800" dirty="0" err="1"/>
              <a:t>sellamiento</a:t>
            </a:r>
            <a:r>
              <a:rPr lang="de-DE" sz="1800" dirty="0"/>
              <a:t> de </a:t>
            </a:r>
            <a:r>
              <a:rPr lang="de-DE" sz="1800" dirty="0" err="1"/>
              <a:t>Apocalipsis</a:t>
            </a:r>
            <a:r>
              <a:rPr lang="en-US" sz="1800" dirty="0"/>
              <a:t> 7, </a:t>
            </a:r>
            <a:r>
              <a:rPr lang="de-DE" sz="1800" dirty="0" err="1"/>
              <a:t>y</a:t>
            </a:r>
            <a:r>
              <a:rPr lang="de-DE" sz="1800" dirty="0"/>
              <a:t> </a:t>
            </a:r>
            <a:r>
              <a:rPr lang="de-DE" sz="1800" dirty="0" err="1"/>
              <a:t>según</a:t>
            </a:r>
            <a:r>
              <a:rPr lang="de-DE" sz="1800" dirty="0"/>
              <a:t> </a:t>
            </a:r>
            <a:r>
              <a:rPr lang="de-DE" sz="1800" dirty="0" err="1"/>
              <a:t>ese</a:t>
            </a:r>
            <a:r>
              <a:rPr lang="de-DE" sz="1800" dirty="0"/>
              <a:t> </a:t>
            </a:r>
            <a:r>
              <a:rPr lang="de-DE" sz="1800" dirty="0" err="1"/>
              <a:t>mensaje</a:t>
            </a:r>
            <a:r>
              <a:rPr lang="de-DE" sz="1800" dirty="0"/>
              <a:t> </a:t>
            </a:r>
            <a:r>
              <a:rPr lang="de-DE" sz="1800" dirty="0" err="1"/>
              <a:t>solamente</a:t>
            </a:r>
            <a:r>
              <a:rPr lang="en-US" sz="1800" dirty="0"/>
              <a:t> 144</a:t>
            </a:r>
            <a:r>
              <a:rPr lang="de-DE" sz="1800" dirty="0"/>
              <a:t>.</a:t>
            </a:r>
            <a:r>
              <a:rPr lang="en-US" sz="1800" dirty="0"/>
              <a:t>000 </a:t>
            </a:r>
            <a:r>
              <a:rPr lang="de-DE" sz="1800" dirty="0" err="1"/>
              <a:t>fueron</a:t>
            </a:r>
            <a:r>
              <a:rPr lang="de-DE" sz="1800" dirty="0"/>
              <a:t> </a:t>
            </a:r>
            <a:r>
              <a:rPr lang="de-DE" sz="1800" dirty="0" err="1"/>
              <a:t>sellados</a:t>
            </a:r>
            <a:r>
              <a:rPr lang="en-US" sz="1800" dirty="0"/>
              <a:t>. </a:t>
            </a:r>
            <a:r>
              <a:rPr lang="de-DE" sz="1800" dirty="0"/>
              <a:t>Pero </a:t>
            </a:r>
            <a:r>
              <a:rPr lang="de-DE" sz="1800" dirty="0" err="1"/>
              <a:t>hay</a:t>
            </a:r>
            <a:r>
              <a:rPr lang="de-DE" sz="1800" dirty="0"/>
              <a:t> </a:t>
            </a:r>
            <a:r>
              <a:rPr lang="de-DE" sz="1800" dirty="0" err="1"/>
              <a:t>muchos</a:t>
            </a:r>
            <a:r>
              <a:rPr lang="de-DE" sz="1800" dirty="0"/>
              <a:t> </a:t>
            </a:r>
            <a:r>
              <a:rPr lang="de-DE" sz="1800" dirty="0" err="1"/>
              <a:t>que</a:t>
            </a:r>
            <a:r>
              <a:rPr lang="de-DE" sz="1800" dirty="0"/>
              <a:t> </a:t>
            </a:r>
            <a:r>
              <a:rPr lang="de-DE" sz="1800" dirty="0" err="1"/>
              <a:t>han</a:t>
            </a:r>
            <a:r>
              <a:rPr lang="de-DE" sz="1800" dirty="0"/>
              <a:t> </a:t>
            </a:r>
            <a:r>
              <a:rPr lang="de-DE" sz="1800" dirty="0" err="1"/>
              <a:t>tenido</a:t>
            </a:r>
            <a:r>
              <a:rPr lang="de-DE" sz="1800" dirty="0"/>
              <a:t> </a:t>
            </a:r>
            <a:r>
              <a:rPr lang="de-DE" sz="1800" dirty="0" err="1"/>
              <a:t>experiencias</a:t>
            </a:r>
            <a:r>
              <a:rPr lang="de-DE" sz="1800" dirty="0"/>
              <a:t> </a:t>
            </a:r>
            <a:r>
              <a:rPr lang="de-DE" sz="1800" dirty="0" err="1"/>
              <a:t>religiosas</a:t>
            </a:r>
            <a:r>
              <a:rPr lang="de-DE" sz="1800" dirty="0"/>
              <a:t> </a:t>
            </a:r>
            <a:r>
              <a:rPr lang="de-DE" sz="1800" dirty="0" err="1"/>
              <a:t>bajo</a:t>
            </a:r>
            <a:r>
              <a:rPr lang="de-DE" sz="1800" dirty="0"/>
              <a:t> </a:t>
            </a:r>
            <a:r>
              <a:rPr lang="de-DE" sz="1800" dirty="0" err="1"/>
              <a:t>este</a:t>
            </a:r>
            <a:r>
              <a:rPr lang="de-DE" sz="1800" dirty="0"/>
              <a:t> </a:t>
            </a:r>
            <a:r>
              <a:rPr lang="de-DE" sz="1800" dirty="0" err="1"/>
              <a:t>mensaje</a:t>
            </a:r>
            <a:r>
              <a:rPr lang="de-DE" sz="1800" dirty="0"/>
              <a:t>, </a:t>
            </a:r>
            <a:r>
              <a:rPr lang="de-DE" sz="1800" dirty="0" err="1"/>
              <a:t>pero</a:t>
            </a:r>
            <a:r>
              <a:rPr lang="de-DE" sz="1800" dirty="0"/>
              <a:t> </a:t>
            </a:r>
            <a:r>
              <a:rPr lang="de-DE" sz="1800" dirty="0" err="1"/>
              <a:t>han</a:t>
            </a:r>
            <a:r>
              <a:rPr lang="de-DE" sz="1800" dirty="0"/>
              <a:t> </a:t>
            </a:r>
            <a:r>
              <a:rPr lang="de-DE" sz="1800" dirty="0" err="1"/>
              <a:t>fallecido</a:t>
            </a:r>
            <a:r>
              <a:rPr lang="de-DE" sz="1800" dirty="0"/>
              <a:t>. </a:t>
            </a:r>
            <a:r>
              <a:rPr lang="en-US" sz="1800" dirty="0"/>
              <a:t> </a:t>
            </a:r>
            <a:r>
              <a:rPr lang="de-DE" sz="1800" dirty="0" err="1"/>
              <a:t>Murieron</a:t>
            </a:r>
            <a:r>
              <a:rPr lang="de-DE" sz="1800" dirty="0"/>
              <a:t> en </a:t>
            </a:r>
            <a:r>
              <a:rPr lang="de-DE" sz="1800" dirty="0" err="1"/>
              <a:t>el</a:t>
            </a:r>
            <a:r>
              <a:rPr lang="de-DE" sz="1800" dirty="0"/>
              <a:t> Se</a:t>
            </a:r>
            <a:r>
              <a:rPr lang="de-DE" sz="1800" dirty="0">
                <a:cs typeface="Arial" panose="020B0604020202020204" pitchFamily="34" charset="0"/>
              </a:rPr>
              <a:t>ñ</a:t>
            </a:r>
            <a:r>
              <a:rPr lang="de-DE" sz="1800" dirty="0"/>
              <a:t>or </a:t>
            </a:r>
            <a:r>
              <a:rPr lang="de-DE" sz="1800" dirty="0" err="1"/>
              <a:t>y</a:t>
            </a:r>
            <a:r>
              <a:rPr lang="de-DE" sz="1800" dirty="0"/>
              <a:t> </a:t>
            </a:r>
            <a:r>
              <a:rPr lang="de-DE" sz="1800" dirty="0" err="1"/>
              <a:t>por</a:t>
            </a:r>
            <a:r>
              <a:rPr lang="de-DE" sz="1800" dirty="0"/>
              <a:t> </a:t>
            </a:r>
            <a:r>
              <a:rPr lang="de-DE" sz="1800" dirty="0" err="1"/>
              <a:t>lo</a:t>
            </a:r>
            <a:r>
              <a:rPr lang="de-DE" sz="1800" dirty="0"/>
              <a:t> </a:t>
            </a:r>
            <a:r>
              <a:rPr lang="de-DE" sz="1800" dirty="0" err="1"/>
              <a:t>tanto</a:t>
            </a:r>
            <a:r>
              <a:rPr lang="de-DE" sz="1800" dirty="0"/>
              <a:t> </a:t>
            </a:r>
            <a:r>
              <a:rPr lang="de-DE" sz="1800" dirty="0" err="1"/>
              <a:t>son</a:t>
            </a:r>
            <a:r>
              <a:rPr lang="de-DE" sz="1800" dirty="0"/>
              <a:t> </a:t>
            </a:r>
            <a:r>
              <a:rPr lang="de-DE" sz="1800" dirty="0" err="1"/>
              <a:t>contados</a:t>
            </a:r>
            <a:r>
              <a:rPr lang="de-DE" sz="1800" dirty="0"/>
              <a:t> </a:t>
            </a:r>
            <a:r>
              <a:rPr lang="de-DE" sz="1800" dirty="0" err="1"/>
              <a:t>como</a:t>
            </a:r>
            <a:r>
              <a:rPr lang="de-DE" sz="1800" dirty="0"/>
              <a:t> </a:t>
            </a:r>
            <a:r>
              <a:rPr lang="de-DE" sz="1800" dirty="0" err="1"/>
              <a:t>sellados</a:t>
            </a:r>
            <a:r>
              <a:rPr lang="de-DE" sz="1800" dirty="0"/>
              <a:t>, </a:t>
            </a:r>
            <a:r>
              <a:rPr lang="de-DE" sz="1800" dirty="0" err="1"/>
              <a:t>pues</a:t>
            </a:r>
            <a:r>
              <a:rPr lang="de-DE" sz="1800" dirty="0"/>
              <a:t> </a:t>
            </a:r>
            <a:r>
              <a:rPr lang="de-DE" sz="1800" dirty="0" err="1"/>
              <a:t>serán</a:t>
            </a:r>
            <a:r>
              <a:rPr lang="de-DE" sz="1800" dirty="0"/>
              <a:t> </a:t>
            </a:r>
            <a:r>
              <a:rPr lang="de-DE" sz="1800" dirty="0" err="1"/>
              <a:t>salvos</a:t>
            </a:r>
            <a:r>
              <a:rPr lang="de-DE" sz="1800" dirty="0"/>
              <a:t>. Pero </a:t>
            </a:r>
            <a:r>
              <a:rPr lang="de-DE" sz="1800" dirty="0" err="1"/>
              <a:t>el</a:t>
            </a:r>
            <a:r>
              <a:rPr lang="de-DE" sz="1800" dirty="0"/>
              <a:t> </a:t>
            </a:r>
            <a:r>
              <a:rPr lang="de-DE" sz="1800" dirty="0" err="1"/>
              <a:t>mensaje</a:t>
            </a:r>
            <a:r>
              <a:rPr lang="de-DE" sz="1800" dirty="0"/>
              <a:t> </a:t>
            </a:r>
            <a:r>
              <a:rPr lang="de-DE" sz="1800" dirty="0" err="1"/>
              <a:t>resulta</a:t>
            </a:r>
            <a:r>
              <a:rPr lang="de-DE" sz="1800" dirty="0"/>
              <a:t> en </a:t>
            </a:r>
            <a:r>
              <a:rPr lang="de-DE" sz="1800" dirty="0" err="1"/>
              <a:t>el</a:t>
            </a:r>
            <a:r>
              <a:rPr lang="de-DE" sz="1800" dirty="0"/>
              <a:t> </a:t>
            </a:r>
            <a:r>
              <a:rPr lang="de-DE" sz="1800" dirty="0" err="1"/>
              <a:t>sellamiento</a:t>
            </a:r>
            <a:r>
              <a:rPr lang="de-DE" sz="1800" dirty="0"/>
              <a:t> de </a:t>
            </a:r>
            <a:r>
              <a:rPr lang="de-DE" sz="1800" dirty="0" err="1"/>
              <a:t>sólo</a:t>
            </a:r>
            <a:r>
              <a:rPr lang="en-US" sz="1800" dirty="0"/>
              <a:t> 144</a:t>
            </a:r>
            <a:r>
              <a:rPr lang="de-DE" sz="1800" dirty="0"/>
              <a:t>.</a:t>
            </a:r>
            <a:r>
              <a:rPr lang="en-US" sz="1800" dirty="0"/>
              <a:t>000; </a:t>
            </a:r>
            <a:r>
              <a:rPr lang="de-DE" sz="1800" dirty="0" err="1"/>
              <a:t>por</a:t>
            </a:r>
            <a:r>
              <a:rPr lang="de-DE" sz="1800" dirty="0"/>
              <a:t> </a:t>
            </a:r>
            <a:r>
              <a:rPr lang="de-DE" sz="1800" dirty="0" err="1"/>
              <a:t>lo</a:t>
            </a:r>
            <a:r>
              <a:rPr lang="de-DE" sz="1800" dirty="0"/>
              <a:t> </a:t>
            </a:r>
            <a:r>
              <a:rPr lang="de-DE" sz="1800" dirty="0" err="1"/>
              <a:t>tanto</a:t>
            </a:r>
            <a:r>
              <a:rPr lang="de-DE" sz="1800" dirty="0"/>
              <a:t> </a:t>
            </a:r>
            <a:r>
              <a:rPr lang="de-DE" sz="1800" dirty="0" err="1"/>
              <a:t>deben</a:t>
            </a:r>
            <a:r>
              <a:rPr lang="de-DE" sz="1800" dirty="0"/>
              <a:t> </a:t>
            </a:r>
            <a:r>
              <a:rPr lang="de-DE" sz="1800" dirty="0" err="1"/>
              <a:t>estar</a:t>
            </a:r>
            <a:r>
              <a:rPr lang="de-DE" sz="1800" dirty="0"/>
              <a:t> </a:t>
            </a:r>
            <a:r>
              <a:rPr lang="de-DE" sz="1800" dirty="0" err="1"/>
              <a:t>incluidos</a:t>
            </a:r>
            <a:r>
              <a:rPr lang="de-DE" sz="1800" dirty="0"/>
              <a:t> en </a:t>
            </a:r>
            <a:r>
              <a:rPr lang="de-DE" sz="1800" dirty="0" err="1"/>
              <a:t>ese</a:t>
            </a:r>
            <a:r>
              <a:rPr lang="de-DE" sz="1800" dirty="0"/>
              <a:t> </a:t>
            </a:r>
            <a:r>
              <a:rPr lang="de-DE" sz="1800" dirty="0" err="1"/>
              <a:t>número</a:t>
            </a:r>
            <a:r>
              <a:rPr lang="de-DE" sz="1800" dirty="0"/>
              <a:t>. </a:t>
            </a:r>
            <a:r>
              <a:rPr lang="de-DE" sz="1800" dirty="0" err="1"/>
              <a:t>Siendo</a:t>
            </a:r>
            <a:r>
              <a:rPr lang="de-DE" sz="1800" dirty="0"/>
              <a:t> </a:t>
            </a:r>
            <a:r>
              <a:rPr lang="de-DE" sz="1800" dirty="0" err="1"/>
              <a:t>que</a:t>
            </a:r>
            <a:r>
              <a:rPr lang="de-DE" sz="1800" dirty="0"/>
              <a:t> </a:t>
            </a:r>
            <a:r>
              <a:rPr lang="de-DE" sz="1800" dirty="0" err="1"/>
              <a:t>resucitan</a:t>
            </a:r>
            <a:r>
              <a:rPr lang="de-DE" sz="1800" dirty="0"/>
              <a:t> en la </a:t>
            </a:r>
            <a:r>
              <a:rPr lang="de-DE" sz="1800" dirty="0" err="1"/>
              <a:t>resurrección</a:t>
            </a:r>
            <a:r>
              <a:rPr lang="de-DE" sz="1800" dirty="0"/>
              <a:t> </a:t>
            </a:r>
            <a:r>
              <a:rPr lang="de-DE" sz="1800" dirty="0" err="1"/>
              <a:t>especial</a:t>
            </a:r>
            <a:r>
              <a:rPr lang="en-US" sz="1800" dirty="0"/>
              <a:t> (Dan. 12:2; </a:t>
            </a:r>
            <a:r>
              <a:rPr lang="de-DE" sz="1800" dirty="0" err="1"/>
              <a:t>Apoc</a:t>
            </a:r>
            <a:r>
              <a:rPr lang="en-US" sz="1800" dirty="0"/>
              <a:t>. 1:7)</a:t>
            </a:r>
            <a:r>
              <a:rPr lang="de-DE" sz="1800" dirty="0"/>
              <a:t>,</a:t>
            </a:r>
            <a:r>
              <a:rPr lang="en-US" sz="1800" dirty="0"/>
              <a:t> </a:t>
            </a:r>
            <a:r>
              <a:rPr lang="de-DE" sz="1800" dirty="0" err="1"/>
              <a:t>que</a:t>
            </a:r>
            <a:r>
              <a:rPr lang="de-DE" sz="1800" dirty="0"/>
              <a:t> </a:t>
            </a:r>
            <a:r>
              <a:rPr lang="de-DE" sz="1800" dirty="0" err="1"/>
              <a:t>sucede</a:t>
            </a:r>
            <a:r>
              <a:rPr lang="de-DE" sz="1800" dirty="0"/>
              <a:t> </a:t>
            </a:r>
            <a:r>
              <a:rPr lang="de-DE" sz="1800" dirty="0" err="1"/>
              <a:t>cuando</a:t>
            </a:r>
            <a:r>
              <a:rPr lang="de-DE" sz="1800" dirty="0"/>
              <a:t> la </a:t>
            </a:r>
            <a:r>
              <a:rPr lang="de-DE" sz="1800" dirty="0" err="1"/>
              <a:t>voz</a:t>
            </a:r>
            <a:r>
              <a:rPr lang="de-DE" sz="1800" dirty="0"/>
              <a:t> de Dios se </a:t>
            </a:r>
            <a:r>
              <a:rPr lang="de-DE" sz="1800" dirty="0" err="1"/>
              <a:t>oye</a:t>
            </a:r>
            <a:r>
              <a:rPr lang="de-DE" sz="1800" dirty="0"/>
              <a:t> en </a:t>
            </a:r>
            <a:r>
              <a:rPr lang="de-DE" sz="1800" dirty="0" err="1"/>
              <a:t>el</a:t>
            </a:r>
            <a:r>
              <a:rPr lang="de-DE" sz="1800" dirty="0"/>
              <a:t> </a:t>
            </a:r>
            <a:r>
              <a:rPr lang="de-DE" sz="1800" dirty="0" err="1"/>
              <a:t>templo</a:t>
            </a:r>
            <a:r>
              <a:rPr lang="de-DE" sz="1800" dirty="0"/>
              <a:t>, al </a:t>
            </a:r>
            <a:r>
              <a:rPr lang="de-DE" sz="1800" dirty="0" err="1"/>
              <a:t>comienzo</a:t>
            </a:r>
            <a:r>
              <a:rPr lang="de-DE" sz="1800" dirty="0"/>
              <a:t> de la </a:t>
            </a:r>
            <a:r>
              <a:rPr lang="de-DE" sz="1800" dirty="0" err="1"/>
              <a:t>séptima</a:t>
            </a:r>
            <a:r>
              <a:rPr lang="de-DE" sz="1800" dirty="0"/>
              <a:t> </a:t>
            </a:r>
            <a:r>
              <a:rPr lang="de-DE" sz="1800" dirty="0" err="1"/>
              <a:t>y</a:t>
            </a:r>
            <a:r>
              <a:rPr lang="de-DE" sz="1800" dirty="0"/>
              <a:t> </a:t>
            </a:r>
            <a:r>
              <a:rPr lang="de-DE" sz="1800" dirty="0" err="1"/>
              <a:t>última</a:t>
            </a:r>
            <a:r>
              <a:rPr lang="de-DE" sz="1800" dirty="0"/>
              <a:t> </a:t>
            </a:r>
            <a:r>
              <a:rPr lang="de-DE" sz="1800" dirty="0" err="1"/>
              <a:t>plaga</a:t>
            </a:r>
            <a:r>
              <a:rPr lang="en-US" sz="1800" dirty="0"/>
              <a:t> (</a:t>
            </a:r>
            <a:r>
              <a:rPr lang="de-DE" sz="1800" dirty="0" err="1"/>
              <a:t>Apoc</a:t>
            </a:r>
            <a:r>
              <a:rPr lang="en-US" sz="1800" dirty="0"/>
              <a:t>. 16:17; Joel 3:16; Heb</a:t>
            </a:r>
            <a:r>
              <a:rPr lang="de-DE" sz="1800" dirty="0" err="1"/>
              <a:t>r</a:t>
            </a:r>
            <a:r>
              <a:rPr lang="en-US" sz="1800" dirty="0"/>
              <a:t>. 12:26), </a:t>
            </a:r>
            <a:r>
              <a:rPr lang="de-DE" sz="1800" dirty="0" err="1"/>
              <a:t>pasan</a:t>
            </a:r>
            <a:r>
              <a:rPr lang="de-DE" sz="1800" dirty="0"/>
              <a:t> </a:t>
            </a:r>
            <a:r>
              <a:rPr lang="de-DE" sz="1800" dirty="0" err="1"/>
              <a:t>por</a:t>
            </a:r>
            <a:r>
              <a:rPr lang="de-DE" sz="1800" dirty="0"/>
              <a:t> </a:t>
            </a:r>
            <a:r>
              <a:rPr lang="de-DE" sz="1800" dirty="0" err="1"/>
              <a:t>el</a:t>
            </a:r>
            <a:r>
              <a:rPr lang="de-DE" sz="1800" dirty="0"/>
              <a:t> </a:t>
            </a:r>
            <a:r>
              <a:rPr lang="de-DE" sz="1800" dirty="0" err="1"/>
              <a:t>período</a:t>
            </a:r>
            <a:r>
              <a:rPr lang="de-DE" sz="1800" dirty="0"/>
              <a:t> de </a:t>
            </a:r>
            <a:r>
              <a:rPr lang="de-DE" sz="1800" dirty="0" err="1"/>
              <a:t>esa</a:t>
            </a:r>
            <a:r>
              <a:rPr lang="de-DE" sz="1800" dirty="0"/>
              <a:t> </a:t>
            </a:r>
            <a:r>
              <a:rPr lang="de-DE" sz="1800" dirty="0" err="1"/>
              <a:t>plaga</a:t>
            </a:r>
            <a:r>
              <a:rPr lang="de-DE" sz="1800" dirty="0"/>
              <a:t> </a:t>
            </a:r>
            <a:r>
              <a:rPr lang="de-DE" sz="1800" dirty="0" err="1"/>
              <a:t>y</a:t>
            </a:r>
            <a:r>
              <a:rPr lang="de-DE" sz="1800" dirty="0"/>
              <a:t> </a:t>
            </a:r>
            <a:r>
              <a:rPr lang="de-DE" sz="1800" dirty="0" err="1"/>
              <a:t>por</a:t>
            </a:r>
            <a:r>
              <a:rPr lang="de-DE" sz="1800" dirty="0"/>
              <a:t> </a:t>
            </a:r>
            <a:r>
              <a:rPr lang="de-DE" sz="1800" dirty="0" err="1"/>
              <a:t>lo</a:t>
            </a:r>
            <a:r>
              <a:rPr lang="de-DE" sz="1800" dirty="0"/>
              <a:t> </a:t>
            </a:r>
            <a:r>
              <a:rPr lang="de-DE" sz="1800" dirty="0" err="1"/>
              <a:t>tanto</a:t>
            </a:r>
            <a:r>
              <a:rPr lang="de-DE" sz="1800" dirty="0"/>
              <a:t> se </a:t>
            </a:r>
            <a:r>
              <a:rPr lang="de-DE" sz="1800" dirty="0" err="1"/>
              <a:t>puede</a:t>
            </a:r>
            <a:r>
              <a:rPr lang="de-DE" sz="1800" dirty="0"/>
              <a:t> </a:t>
            </a:r>
            <a:r>
              <a:rPr lang="de-DE" sz="1800" dirty="0" err="1"/>
              <a:t>decir</a:t>
            </a:r>
            <a:r>
              <a:rPr lang="de-DE" sz="1800" dirty="0"/>
              <a:t> </a:t>
            </a:r>
            <a:r>
              <a:rPr lang="de-DE" sz="1800" dirty="0" err="1"/>
              <a:t>que</a:t>
            </a:r>
            <a:r>
              <a:rPr lang="de-DE" sz="1800" dirty="0"/>
              <a:t> </a:t>
            </a:r>
            <a:r>
              <a:rPr lang="en-US" sz="1800" dirty="0"/>
              <a:t> </a:t>
            </a:r>
            <a:r>
              <a:rPr lang="de-DE" sz="1800" dirty="0"/>
              <a:t>‚</a:t>
            </a:r>
            <a:r>
              <a:rPr lang="de-DE" sz="1800" dirty="0" err="1"/>
              <a:t>han</a:t>
            </a:r>
            <a:r>
              <a:rPr lang="de-DE" sz="1800" dirty="0"/>
              <a:t> </a:t>
            </a:r>
            <a:r>
              <a:rPr lang="de-DE" sz="1800" dirty="0" err="1"/>
              <a:t>salido</a:t>
            </a:r>
            <a:r>
              <a:rPr lang="de-DE" sz="1800" dirty="0"/>
              <a:t> de la </a:t>
            </a:r>
            <a:r>
              <a:rPr lang="de-DE" sz="1800" dirty="0" err="1"/>
              <a:t>gran</a:t>
            </a:r>
            <a:r>
              <a:rPr lang="de-DE" sz="1800" dirty="0"/>
              <a:t> </a:t>
            </a:r>
            <a:r>
              <a:rPr lang="de-DE" sz="1800" dirty="0" err="1"/>
              <a:t>tribulación</a:t>
            </a:r>
            <a:r>
              <a:rPr lang="en-US" sz="1800" dirty="0"/>
              <a:t> (</a:t>
            </a:r>
            <a:r>
              <a:rPr lang="de-DE" sz="1800" dirty="0" err="1"/>
              <a:t>Apoc</a:t>
            </a:r>
            <a:r>
              <a:rPr lang="en-US" sz="1800" dirty="0"/>
              <a:t>. 7:14), </a:t>
            </a:r>
            <a:r>
              <a:rPr lang="de-DE" sz="1800" dirty="0" err="1"/>
              <a:t>y</a:t>
            </a:r>
            <a:r>
              <a:rPr lang="de-DE" sz="1800" dirty="0"/>
              <a:t> </a:t>
            </a:r>
            <a:r>
              <a:rPr lang="de-DE" sz="1800" dirty="0" err="1"/>
              <a:t>habiendo</a:t>
            </a:r>
            <a:r>
              <a:rPr lang="de-DE" sz="1800" dirty="0"/>
              <a:t> </a:t>
            </a:r>
            <a:r>
              <a:rPr lang="de-DE" sz="1800" dirty="0" err="1"/>
              <a:t>sido</a:t>
            </a:r>
            <a:r>
              <a:rPr lang="de-DE" sz="1800" dirty="0"/>
              <a:t> </a:t>
            </a:r>
            <a:r>
              <a:rPr lang="de-DE" sz="1800" dirty="0" err="1"/>
              <a:t>levantados</a:t>
            </a:r>
            <a:r>
              <a:rPr lang="de-DE" sz="1800" dirty="0"/>
              <a:t> de la </a:t>
            </a:r>
            <a:r>
              <a:rPr lang="de-DE" sz="1800" dirty="0" err="1"/>
              <a:t>tumba</a:t>
            </a:r>
            <a:r>
              <a:rPr lang="de-DE" sz="1800" dirty="0"/>
              <a:t> a </a:t>
            </a:r>
            <a:r>
              <a:rPr lang="de-DE" sz="1800" dirty="0" err="1"/>
              <a:t>una</a:t>
            </a:r>
            <a:r>
              <a:rPr lang="de-DE" sz="1800" dirty="0"/>
              <a:t> </a:t>
            </a:r>
            <a:r>
              <a:rPr lang="de-DE" sz="1800" dirty="0" err="1"/>
              <a:t>vida</a:t>
            </a:r>
            <a:r>
              <a:rPr lang="de-DE" sz="1800" dirty="0"/>
              <a:t> </a:t>
            </a:r>
            <a:r>
              <a:rPr lang="de-DE" sz="1800" dirty="0" err="1"/>
              <a:t>mortal</a:t>
            </a:r>
            <a:r>
              <a:rPr lang="de-DE" sz="1800" dirty="0"/>
              <a:t>, </a:t>
            </a:r>
            <a:r>
              <a:rPr lang="de-DE" sz="1800" dirty="0" err="1"/>
              <a:t>toman</a:t>
            </a:r>
            <a:r>
              <a:rPr lang="de-DE" sz="1800" dirty="0"/>
              <a:t> </a:t>
            </a:r>
            <a:r>
              <a:rPr lang="de-DE" sz="1800" dirty="0" err="1"/>
              <a:t>posición</a:t>
            </a:r>
            <a:r>
              <a:rPr lang="de-DE" sz="1800" dirty="0"/>
              <a:t> de </a:t>
            </a:r>
            <a:r>
              <a:rPr lang="de-DE" sz="1800" dirty="0" err="1"/>
              <a:t>parte</a:t>
            </a:r>
            <a:r>
              <a:rPr lang="de-DE" sz="1800" dirty="0"/>
              <a:t> de los </a:t>
            </a:r>
            <a:r>
              <a:rPr lang="de-DE" sz="1800" dirty="0" err="1"/>
              <a:t>creyentes</a:t>
            </a:r>
            <a:r>
              <a:rPr lang="de-DE" sz="1800" dirty="0"/>
              <a:t> </a:t>
            </a:r>
            <a:r>
              <a:rPr lang="de-DE" sz="1800" dirty="0" err="1"/>
              <a:t>que</a:t>
            </a:r>
            <a:r>
              <a:rPr lang="de-DE" sz="1800" dirty="0"/>
              <a:t> </a:t>
            </a:r>
            <a:r>
              <a:rPr lang="de-DE" sz="1800" dirty="0" err="1"/>
              <a:t>no</a:t>
            </a:r>
            <a:r>
              <a:rPr lang="de-DE" sz="1800" dirty="0"/>
              <a:t> </a:t>
            </a:r>
            <a:r>
              <a:rPr lang="de-DE" sz="1800" dirty="0" err="1"/>
              <a:t>han</a:t>
            </a:r>
            <a:r>
              <a:rPr lang="de-DE" sz="1800" dirty="0"/>
              <a:t> </a:t>
            </a:r>
            <a:r>
              <a:rPr lang="de-DE" sz="1800" dirty="0" err="1"/>
              <a:t>muerto</a:t>
            </a:r>
            <a:r>
              <a:rPr lang="de-DE" sz="1800" dirty="0"/>
              <a:t>, </a:t>
            </a:r>
            <a:r>
              <a:rPr lang="de-DE" sz="1800" dirty="0" err="1"/>
              <a:t>y</a:t>
            </a:r>
            <a:r>
              <a:rPr lang="de-DE" sz="1800" dirty="0"/>
              <a:t> </a:t>
            </a:r>
            <a:r>
              <a:rPr lang="de-DE" sz="1800" dirty="0" err="1"/>
              <a:t>junto</a:t>
            </a:r>
            <a:r>
              <a:rPr lang="de-DE" sz="1800" dirty="0"/>
              <a:t> </a:t>
            </a:r>
            <a:r>
              <a:rPr lang="de-DE" sz="1800" dirty="0" err="1"/>
              <a:t>con</a:t>
            </a:r>
            <a:r>
              <a:rPr lang="de-DE" sz="1800" dirty="0"/>
              <a:t> </a:t>
            </a:r>
            <a:r>
              <a:rPr lang="de-DE" sz="1800" dirty="0" err="1"/>
              <a:t>ellos</a:t>
            </a:r>
            <a:r>
              <a:rPr lang="de-DE" sz="1800" dirty="0"/>
              <a:t> </a:t>
            </a:r>
            <a:r>
              <a:rPr lang="de-DE" sz="1800" dirty="0" err="1"/>
              <a:t>reciben</a:t>
            </a:r>
            <a:r>
              <a:rPr lang="de-DE" sz="1800" dirty="0"/>
              <a:t> la </a:t>
            </a:r>
            <a:r>
              <a:rPr lang="de-DE" sz="1800" dirty="0" err="1"/>
              <a:t>inmortalidad</a:t>
            </a:r>
            <a:r>
              <a:rPr lang="de-DE" sz="1800" dirty="0"/>
              <a:t> </a:t>
            </a:r>
            <a:r>
              <a:rPr lang="de-DE" sz="1800" dirty="0" err="1"/>
              <a:t>durante</a:t>
            </a:r>
            <a:r>
              <a:rPr lang="de-DE" sz="1800" dirty="0"/>
              <a:t> la </a:t>
            </a:r>
            <a:r>
              <a:rPr lang="de-DE" sz="1800" dirty="0" err="1"/>
              <a:t>última</a:t>
            </a:r>
            <a:r>
              <a:rPr lang="de-DE" sz="1800" dirty="0"/>
              <a:t> </a:t>
            </a:r>
            <a:r>
              <a:rPr lang="de-DE" sz="1800" dirty="0" err="1"/>
              <a:t>trompeta</a:t>
            </a:r>
            <a:r>
              <a:rPr lang="en-US" sz="1800" dirty="0"/>
              <a:t> (1Cor. 15:52), </a:t>
            </a:r>
            <a:r>
              <a:rPr lang="de-DE" sz="1800" dirty="0" err="1"/>
              <a:t>siendo</a:t>
            </a:r>
            <a:r>
              <a:rPr lang="de-DE" sz="1800" dirty="0"/>
              <a:t> </a:t>
            </a:r>
            <a:r>
              <a:rPr lang="de-DE" sz="1800" dirty="0" err="1"/>
              <a:t>entonces</a:t>
            </a:r>
            <a:r>
              <a:rPr lang="de-DE" sz="1800" dirty="0"/>
              <a:t>, </a:t>
            </a:r>
            <a:r>
              <a:rPr lang="de-DE" sz="1800" dirty="0" err="1"/>
              <a:t>junto</a:t>
            </a:r>
            <a:r>
              <a:rPr lang="de-DE" sz="1800" dirty="0"/>
              <a:t> </a:t>
            </a:r>
            <a:r>
              <a:rPr lang="de-DE" sz="1800" dirty="0" err="1"/>
              <a:t>con</a:t>
            </a:r>
            <a:r>
              <a:rPr lang="de-DE" sz="1800" dirty="0"/>
              <a:t> los </a:t>
            </a:r>
            <a:r>
              <a:rPr lang="de-DE" sz="1800" dirty="0" err="1"/>
              <a:t>otros</a:t>
            </a:r>
            <a:r>
              <a:rPr lang="de-DE" sz="1800" dirty="0"/>
              <a:t>, </a:t>
            </a:r>
            <a:r>
              <a:rPr lang="de-DE" sz="1800" dirty="0" err="1"/>
              <a:t>cambiados</a:t>
            </a:r>
            <a:r>
              <a:rPr lang="de-DE" sz="1800" dirty="0"/>
              <a:t> en </a:t>
            </a:r>
            <a:r>
              <a:rPr lang="de-DE" sz="1800" dirty="0" err="1"/>
              <a:t>un</a:t>
            </a:r>
            <a:r>
              <a:rPr lang="de-DE" sz="1800" dirty="0"/>
              <a:t> </a:t>
            </a:r>
            <a:r>
              <a:rPr lang="de-DE" sz="1800" dirty="0" err="1"/>
              <a:t>momento</a:t>
            </a:r>
            <a:r>
              <a:rPr lang="de-DE" sz="1800" dirty="0"/>
              <a:t>, en </a:t>
            </a:r>
            <a:r>
              <a:rPr lang="de-DE" sz="1800" dirty="0" err="1"/>
              <a:t>un</a:t>
            </a:r>
            <a:r>
              <a:rPr lang="de-DE" sz="1800" dirty="0"/>
              <a:t> </a:t>
            </a:r>
            <a:r>
              <a:rPr lang="de-DE" sz="1800" dirty="0" err="1"/>
              <a:t>abrir</a:t>
            </a:r>
            <a:r>
              <a:rPr lang="de-DE" sz="1800" dirty="0"/>
              <a:t> </a:t>
            </a:r>
            <a:r>
              <a:rPr lang="de-DE" sz="1800" dirty="0" err="1"/>
              <a:t>y</a:t>
            </a:r>
            <a:r>
              <a:rPr lang="de-DE" sz="1800" dirty="0"/>
              <a:t> </a:t>
            </a:r>
            <a:r>
              <a:rPr lang="de-DE" sz="1800" dirty="0" err="1"/>
              <a:t>cerrar</a:t>
            </a:r>
            <a:r>
              <a:rPr lang="de-DE" sz="1800" dirty="0"/>
              <a:t> de </a:t>
            </a:r>
            <a:r>
              <a:rPr lang="de-DE" sz="1800" dirty="0" err="1"/>
              <a:t>ojos</a:t>
            </a:r>
            <a:r>
              <a:rPr lang="en-US" sz="1800" dirty="0"/>
              <a:t>. </a:t>
            </a:r>
            <a:r>
              <a:rPr lang="de-DE" sz="1800" dirty="0"/>
              <a:t>De </a:t>
            </a:r>
            <a:r>
              <a:rPr lang="de-DE" sz="1800" dirty="0" err="1"/>
              <a:t>este</a:t>
            </a:r>
            <a:r>
              <a:rPr lang="de-DE" sz="1800" dirty="0"/>
              <a:t> modo</a:t>
            </a:r>
            <a:r>
              <a:rPr lang="en-US" sz="1800" dirty="0"/>
              <a:t>, </a:t>
            </a:r>
            <a:r>
              <a:rPr lang="de-DE" sz="1800" dirty="0" err="1"/>
              <a:t>aunque</a:t>
            </a:r>
            <a:r>
              <a:rPr lang="de-DE" sz="1800" dirty="0"/>
              <a:t> </a:t>
            </a:r>
            <a:r>
              <a:rPr lang="de-DE" sz="1800" dirty="0" err="1"/>
              <a:t>hayan</a:t>
            </a:r>
            <a:r>
              <a:rPr lang="de-DE" sz="1800" dirty="0"/>
              <a:t> </a:t>
            </a:r>
            <a:r>
              <a:rPr lang="de-DE" sz="1800" dirty="0" err="1"/>
              <a:t>pasado</a:t>
            </a:r>
            <a:r>
              <a:rPr lang="de-DE" sz="1800" dirty="0"/>
              <a:t> </a:t>
            </a:r>
            <a:r>
              <a:rPr lang="de-DE" sz="1800" dirty="0" err="1"/>
              <a:t>por</a:t>
            </a:r>
            <a:r>
              <a:rPr lang="de-DE" sz="1800" dirty="0"/>
              <a:t> la </a:t>
            </a:r>
            <a:r>
              <a:rPr lang="de-DE" sz="1800" dirty="0" err="1"/>
              <a:t>tumba</a:t>
            </a:r>
            <a:r>
              <a:rPr lang="en-US" sz="1800" dirty="0"/>
              <a:t>, </a:t>
            </a:r>
            <a:r>
              <a:rPr lang="de-DE" sz="1800" dirty="0"/>
              <a:t>se </a:t>
            </a:r>
            <a:r>
              <a:rPr lang="de-DE" sz="1800" dirty="0" err="1"/>
              <a:t>puede</a:t>
            </a:r>
            <a:r>
              <a:rPr lang="de-DE" sz="1800" dirty="0"/>
              <a:t> </a:t>
            </a:r>
            <a:r>
              <a:rPr lang="de-DE" sz="1800" dirty="0" err="1"/>
              <a:t>decir</a:t>
            </a:r>
            <a:r>
              <a:rPr lang="de-DE" sz="1800" dirty="0"/>
              <a:t> </a:t>
            </a:r>
            <a:r>
              <a:rPr lang="de-DE" sz="1800" dirty="0" err="1"/>
              <a:t>finalmente</a:t>
            </a:r>
            <a:r>
              <a:rPr lang="de-DE" sz="1800" dirty="0"/>
              <a:t> de </a:t>
            </a:r>
            <a:r>
              <a:rPr lang="de-DE" sz="1800" dirty="0" err="1"/>
              <a:t>ellos</a:t>
            </a:r>
            <a:r>
              <a:rPr lang="en-US" sz="1800" dirty="0"/>
              <a:t>, </a:t>
            </a:r>
            <a:r>
              <a:rPr lang="de-DE" sz="1800" dirty="0" err="1"/>
              <a:t>que</a:t>
            </a:r>
            <a:r>
              <a:rPr lang="de-DE" sz="1800" dirty="0"/>
              <a:t> </a:t>
            </a:r>
            <a:r>
              <a:rPr lang="de-DE" sz="1800" dirty="0" err="1"/>
              <a:t>son</a:t>
            </a:r>
            <a:r>
              <a:rPr lang="en-US" sz="1800" dirty="0"/>
              <a:t> </a:t>
            </a:r>
            <a:r>
              <a:rPr lang="de-DE" sz="1800" dirty="0"/>
              <a:t>‚</a:t>
            </a:r>
            <a:r>
              <a:rPr lang="de-DE" sz="1800" dirty="0" err="1"/>
              <a:t>redimidos</a:t>
            </a:r>
            <a:r>
              <a:rPr lang="de-DE" sz="1800" dirty="0"/>
              <a:t> de entre los </a:t>
            </a:r>
            <a:r>
              <a:rPr lang="de-DE" sz="1800" dirty="0" err="1"/>
              <a:t>hombres</a:t>
            </a:r>
            <a:r>
              <a:rPr lang="de-DE" sz="1800" dirty="0"/>
              <a:t>‘</a:t>
            </a:r>
            <a:r>
              <a:rPr lang="en-US" sz="1800" dirty="0"/>
              <a:t> (</a:t>
            </a:r>
            <a:r>
              <a:rPr lang="de-DE" sz="1800" dirty="0" err="1"/>
              <a:t>Apoc</a:t>
            </a:r>
            <a:r>
              <a:rPr lang="en-US" sz="1800" dirty="0"/>
              <a:t>. 14:4), </a:t>
            </a:r>
            <a:r>
              <a:rPr lang="de-DE" sz="1800" dirty="0"/>
              <a:t>es </a:t>
            </a:r>
            <a:r>
              <a:rPr lang="de-DE" sz="1800" dirty="0" err="1"/>
              <a:t>decir</a:t>
            </a:r>
            <a:r>
              <a:rPr lang="de-DE" sz="1800" dirty="0"/>
              <a:t>, de entre los </a:t>
            </a:r>
            <a:r>
              <a:rPr lang="de-DE" sz="1800" dirty="0" err="1"/>
              <a:t>vivios</a:t>
            </a:r>
            <a:r>
              <a:rPr lang="de-DE" sz="1800" dirty="0"/>
              <a:t>, </a:t>
            </a:r>
            <a:r>
              <a:rPr lang="de-DE" sz="1800" dirty="0" err="1"/>
              <a:t>esperando</a:t>
            </a:r>
            <a:r>
              <a:rPr lang="de-DE" sz="1800" dirty="0"/>
              <a:t> </a:t>
            </a:r>
            <a:r>
              <a:rPr lang="de-DE" sz="1800" dirty="0" err="1"/>
              <a:t>el</a:t>
            </a:r>
            <a:r>
              <a:rPr lang="de-DE" sz="1800" dirty="0"/>
              <a:t> </a:t>
            </a:r>
            <a:r>
              <a:rPr lang="de-DE" sz="1800" dirty="0" err="1"/>
              <a:t>cambio</a:t>
            </a:r>
            <a:r>
              <a:rPr lang="de-DE" sz="1800" dirty="0"/>
              <a:t> a la </a:t>
            </a:r>
            <a:r>
              <a:rPr lang="de-DE" sz="1800" dirty="0" err="1"/>
              <a:t>inmortalidad</a:t>
            </a:r>
            <a:r>
              <a:rPr lang="de-DE" sz="1800" dirty="0"/>
              <a:t>, </a:t>
            </a:r>
            <a:r>
              <a:rPr lang="de-DE" sz="1800" dirty="0" err="1"/>
              <a:t>como</a:t>
            </a:r>
            <a:r>
              <a:rPr lang="de-DE" sz="1800" dirty="0"/>
              <a:t> los </a:t>
            </a:r>
            <a:r>
              <a:rPr lang="de-DE" sz="1800" dirty="0" err="1"/>
              <a:t>que</a:t>
            </a:r>
            <a:r>
              <a:rPr lang="de-DE" sz="1800" dirty="0"/>
              <a:t> </a:t>
            </a:r>
            <a:r>
              <a:rPr lang="de-DE" sz="1800" dirty="0" err="1"/>
              <a:t>no</a:t>
            </a:r>
            <a:r>
              <a:rPr lang="de-DE" sz="1800" dirty="0"/>
              <a:t> </a:t>
            </a:r>
            <a:r>
              <a:rPr lang="de-DE" sz="1800" dirty="0" err="1"/>
              <a:t>han</a:t>
            </a:r>
            <a:r>
              <a:rPr lang="de-DE" sz="1800" dirty="0"/>
              <a:t> </a:t>
            </a:r>
            <a:r>
              <a:rPr lang="de-DE" sz="1800" dirty="0" err="1"/>
              <a:t>muerto</a:t>
            </a:r>
            <a:r>
              <a:rPr lang="de-DE" sz="1800" dirty="0"/>
              <a:t> </a:t>
            </a:r>
            <a:r>
              <a:rPr lang="de-DE" sz="1800" dirty="0" err="1"/>
              <a:t>y</a:t>
            </a:r>
            <a:r>
              <a:rPr lang="de-DE" sz="1800" dirty="0"/>
              <a:t> </a:t>
            </a:r>
            <a:r>
              <a:rPr lang="de-DE" sz="1800" dirty="0" err="1"/>
              <a:t>como</a:t>
            </a:r>
            <a:r>
              <a:rPr lang="de-DE" sz="1800" dirty="0"/>
              <a:t> si </a:t>
            </a:r>
            <a:r>
              <a:rPr lang="de-DE" sz="1800" dirty="0" err="1"/>
              <a:t>ellos</a:t>
            </a:r>
            <a:r>
              <a:rPr lang="de-DE" sz="1800" dirty="0"/>
              <a:t> </a:t>
            </a:r>
            <a:r>
              <a:rPr lang="de-DE" sz="1800" dirty="0" err="1"/>
              <a:t>mismos</a:t>
            </a:r>
            <a:r>
              <a:rPr lang="de-DE" sz="1800" dirty="0"/>
              <a:t> </a:t>
            </a:r>
            <a:r>
              <a:rPr lang="de-DE" sz="1800" dirty="0" err="1"/>
              <a:t>no</a:t>
            </a:r>
            <a:r>
              <a:rPr lang="de-DE" sz="1800" dirty="0"/>
              <a:t> </a:t>
            </a:r>
            <a:r>
              <a:rPr lang="de-DE" sz="1800" dirty="0" err="1"/>
              <a:t>hubiesen</a:t>
            </a:r>
            <a:r>
              <a:rPr lang="de-DE" sz="1800" dirty="0"/>
              <a:t> </a:t>
            </a:r>
            <a:r>
              <a:rPr lang="de-DE" sz="1800" dirty="0" err="1"/>
              <a:t>muerto</a:t>
            </a:r>
            <a:r>
              <a:rPr lang="en-US" sz="1800" dirty="0"/>
              <a:t>."-Daniel and the Revelation, p</a:t>
            </a:r>
            <a:r>
              <a:rPr lang="de-DE" sz="1800" dirty="0" err="1"/>
              <a:t>ág</a:t>
            </a:r>
            <a:r>
              <a:rPr lang="en-US" sz="1800" dirty="0"/>
              <a:t>. 634, </a:t>
            </a:r>
            <a:r>
              <a:rPr lang="de-DE" sz="1800" dirty="0" err="1"/>
              <a:t>fota</a:t>
            </a:r>
            <a:r>
              <a:rPr lang="de-DE" sz="1800" dirty="0"/>
              <a:t> al </a:t>
            </a:r>
            <a:r>
              <a:rPr lang="de-DE" sz="1800" dirty="0" err="1"/>
              <a:t>pie</a:t>
            </a:r>
            <a:r>
              <a:rPr lang="en-US" sz="1800" dirty="0"/>
              <a:t>, 1905 </a:t>
            </a:r>
            <a:r>
              <a:rPr lang="de-DE" sz="1800" dirty="0" err="1"/>
              <a:t>edición</a:t>
            </a:r>
            <a:r>
              <a:rPr lang="en-US" sz="1800" dirty="0"/>
              <a:t>.  U Smith</a:t>
            </a:r>
            <a:endParaRPr lang="es-GT" dirty="0"/>
          </a:p>
        </p:txBody>
      </p:sp>
    </p:spTree>
    <p:extLst>
      <p:ext uri="{BB962C8B-B14F-4D97-AF65-F5344CB8AC3E}">
        <p14:creationId xmlns:p14="http://schemas.microsoft.com/office/powerpoint/2010/main" val="403466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C9B0C387-B6B0-D1C4-35D8-0E02F62A2A77}"/>
              </a:ext>
            </a:extLst>
          </p:cNvPr>
          <p:cNvSpPr txBox="1">
            <a:spLocks/>
          </p:cNvSpPr>
          <p:nvPr/>
        </p:nvSpPr>
        <p:spPr>
          <a:xfrm>
            <a:off x="1524000" y="1235036"/>
            <a:ext cx="9144000" cy="4697412"/>
          </a:xfrm>
          <a:prstGeom prst="rect">
            <a:avLst/>
          </a:prstGeom>
        </p:spPr>
        <p:txBody>
          <a:bodyPr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ctr">
              <a:buFont typeface="Arial" panose="020B0604020202020204" pitchFamily="34" charset="0"/>
              <a:buNone/>
              <a:defRPr/>
            </a:pPr>
            <a:r>
              <a:rPr lang="es-DO" sz="3600" b="1" dirty="0">
                <a:solidFill>
                  <a:schemeClr val="tx1"/>
                </a:solidFill>
                <a:effectLst>
                  <a:outerShdw blurRad="38100" dist="38100" dir="2700000" algn="tl">
                    <a:srgbClr val="000000">
                      <a:alpha val="43137"/>
                    </a:srgbClr>
                  </a:outerShdw>
                </a:effectLst>
              </a:rPr>
              <a:t>  “El análisis de nuestras obras publicadas mostrará nuestra creencia de que los justos vivos recibirán el sello de Dios antes de la terminación del tiempo de gracia. También que ellos disfrutarán honores especiales en el reino de Dios.” </a:t>
            </a:r>
          </a:p>
          <a:p>
            <a:pPr>
              <a:defRPr/>
            </a:pPr>
            <a:r>
              <a:rPr lang="es-DO" sz="3600" b="1" dirty="0">
                <a:solidFill>
                  <a:schemeClr val="tx1"/>
                </a:solidFill>
                <a:effectLst>
                  <a:outerShdw blurRad="38100" dist="38100" dir="2700000" algn="tl">
                    <a:srgbClr val="000000">
                      <a:alpha val="43137"/>
                    </a:srgbClr>
                  </a:outerShdw>
                </a:effectLst>
                <a:cs typeface="Arial" charset="0"/>
              </a:rPr>
              <a:t>1M.S., 75</a:t>
            </a:r>
            <a:r>
              <a:rPr lang="es-DO" sz="3600" b="1" baseline="30000" dirty="0">
                <a:solidFill>
                  <a:schemeClr val="tx1"/>
                </a:solidFill>
                <a:effectLst>
                  <a:outerShdw blurRad="38100" dist="38100" dir="2700000" algn="tl">
                    <a:srgbClr val="000000">
                      <a:alpha val="43137"/>
                    </a:srgbClr>
                  </a:outerShdw>
                </a:effectLst>
                <a:cs typeface="Arial" charset="0"/>
              </a:rPr>
              <a:t>2</a:t>
            </a:r>
            <a:r>
              <a:rPr lang="es-DO" sz="3600" b="1" dirty="0">
                <a:solidFill>
                  <a:schemeClr val="tx1"/>
                </a:solidFill>
                <a:effectLst>
                  <a:outerShdw blurRad="38100" dist="38100" dir="2700000" algn="tl">
                    <a:srgbClr val="000000">
                      <a:alpha val="43137"/>
                    </a:srgbClr>
                  </a:outerShdw>
                </a:effectLst>
                <a:cs typeface="Arial" charset="0"/>
              </a:rPr>
              <a:t>.</a:t>
            </a:r>
            <a:endParaRPr lang="es-DO" sz="3600" dirty="0">
              <a:solidFill>
                <a:schemeClr val="tx1"/>
              </a:solidFill>
              <a:cs typeface="Arial" charset="0"/>
            </a:endParaRPr>
          </a:p>
          <a:p>
            <a:pPr algn="ctr">
              <a:buFont typeface="Arial" panose="020B0604020202020204" pitchFamily="34" charset="0"/>
              <a:buNone/>
              <a:defRPr/>
            </a:pPr>
            <a:endParaRPr lang="es-DO"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437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a:extLst>
              <a:ext uri="{FF2B5EF4-FFF2-40B4-BE49-F238E27FC236}">
                <a16:creationId xmlns:a16="http://schemas.microsoft.com/office/drawing/2014/main" id="{0BC67ECB-0B35-090A-5A54-81ABE739524E}"/>
              </a:ext>
            </a:extLst>
          </p:cNvPr>
          <p:cNvSpPr>
            <a:spLocks noGrp="1"/>
          </p:cNvSpPr>
          <p:nvPr>
            <p:ph type="title"/>
          </p:nvPr>
        </p:nvSpPr>
        <p:spPr>
          <a:xfrm>
            <a:off x="1981200" y="0"/>
            <a:ext cx="7467600" cy="1143000"/>
          </a:xfrm>
        </p:spPr>
        <p:txBody>
          <a:bodyPr>
            <a:normAutofit/>
          </a:bodyPr>
          <a:lstStyle/>
          <a:p>
            <a:pPr>
              <a:defRPr/>
            </a:pPr>
            <a:r>
              <a:rPr lang="es-DO" sz="4000" b="1" dirty="0">
                <a:solidFill>
                  <a:schemeClr val="tx1"/>
                </a:solidFill>
                <a:effectLst>
                  <a:outerShdw blurRad="38100" dist="38100" dir="2700000" algn="tl">
                    <a:srgbClr val="000000">
                      <a:alpha val="43137"/>
                    </a:srgbClr>
                  </a:outerShdw>
                </a:effectLst>
              </a:rPr>
              <a:t>D.T.G., 593</a:t>
            </a:r>
            <a:r>
              <a:rPr lang="es-DO" sz="4000" b="1" baseline="30000" dirty="0">
                <a:solidFill>
                  <a:schemeClr val="tx1"/>
                </a:solidFill>
                <a:effectLst>
                  <a:outerShdw blurRad="38100" dist="38100" dir="2700000" algn="tl">
                    <a:srgbClr val="000000">
                      <a:alpha val="43137"/>
                    </a:srgbClr>
                  </a:outerShdw>
                </a:effectLst>
              </a:rPr>
              <a:t>2</a:t>
            </a:r>
            <a:r>
              <a:rPr lang="es-DO" sz="4000" b="1" dirty="0">
                <a:solidFill>
                  <a:schemeClr val="tx1"/>
                </a:solidFill>
                <a:effectLst>
                  <a:outerShdw blurRad="38100" dist="38100" dir="2700000" algn="tl">
                    <a:srgbClr val="000000">
                      <a:alpha val="43137"/>
                    </a:srgbClr>
                  </a:outerShdw>
                </a:effectLst>
              </a:rPr>
              <a:t>.</a:t>
            </a:r>
            <a:endParaRPr lang="es-DO" sz="4000" dirty="0">
              <a:solidFill>
                <a:schemeClr val="tx1"/>
              </a:solidFill>
            </a:endParaRPr>
          </a:p>
        </p:txBody>
      </p:sp>
      <p:sp>
        <p:nvSpPr>
          <p:cNvPr id="3" name="2 Marcador de contenido">
            <a:extLst>
              <a:ext uri="{FF2B5EF4-FFF2-40B4-BE49-F238E27FC236}">
                <a16:creationId xmlns:a16="http://schemas.microsoft.com/office/drawing/2014/main" id="{85AE3BA8-8AAD-E77E-B73F-78885AE7C3F7}"/>
              </a:ext>
            </a:extLst>
          </p:cNvPr>
          <p:cNvSpPr>
            <a:spLocks noGrp="1"/>
          </p:cNvSpPr>
          <p:nvPr>
            <p:ph idx="1"/>
          </p:nvPr>
        </p:nvSpPr>
        <p:spPr>
          <a:xfrm>
            <a:off x="1524001" y="1143000"/>
            <a:ext cx="8143875" cy="5429250"/>
          </a:xfrm>
        </p:spPr>
        <p:txBody>
          <a:bodyPr>
            <a:noAutofit/>
          </a:bodyPr>
          <a:lstStyle/>
          <a:p>
            <a:pPr marL="420624" indent="-384048" algn="ctr">
              <a:buNone/>
              <a:defRPr/>
            </a:pPr>
            <a:r>
              <a:rPr lang="es-DO" sz="4000" b="1" dirty="0">
                <a:effectLst>
                  <a:outerShdw blurRad="38100" dist="38100" dir="2700000" algn="tl">
                    <a:srgbClr val="000000">
                      <a:alpha val="43137"/>
                    </a:srgbClr>
                  </a:outerShdw>
                </a:effectLst>
              </a:rPr>
              <a:t>  “Aún entre los paganos, hay quienes han abrigado el espíritu de bondad; antes que las palabras de vida cayesen en sus oídos, manifestaron amistad para con los misioneros, hasta el punto de servirles con peligro de su propia vida. </a:t>
            </a:r>
          </a:p>
          <a:p>
            <a:pPr marL="420624" indent="-384048" algn="ctr">
              <a:buNone/>
              <a:defRPr/>
            </a:pPr>
            <a:endParaRPr lang="es-DO" sz="4000" b="1" dirty="0">
              <a:effectLst>
                <a:outerShdw blurRad="38100" dist="38100" dir="2700000" algn="tl">
                  <a:srgbClr val="000000">
                    <a:alpha val="43137"/>
                  </a:srgbClr>
                </a:outerShdw>
              </a:effectLst>
            </a:endParaRPr>
          </a:p>
        </p:txBody>
      </p:sp>
      <p:sp>
        <p:nvSpPr>
          <p:cNvPr id="8" name="7 Marcador de número de diapositiva">
            <a:extLst>
              <a:ext uri="{FF2B5EF4-FFF2-40B4-BE49-F238E27FC236}">
                <a16:creationId xmlns:a16="http://schemas.microsoft.com/office/drawing/2014/main" id="{3A86AA33-0CD2-F357-AA0F-A5B48978BAD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98760-18AD-854C-830C-214A914C49AA}" type="slidenum">
              <a:rPr lang="es-DO" altLang="es-GT">
                <a:solidFill>
                  <a:srgbClr val="9B9A98"/>
                </a:solidFill>
                <a:latin typeface="Arrus BT" pitchFamily="18" charset="0"/>
              </a:rPr>
              <a:pPr eaLnBrk="1" hangingPunct="1"/>
              <a:t>25</a:t>
            </a:fld>
            <a:endParaRPr lang="es-DO" altLang="es-GT">
              <a:solidFill>
                <a:srgbClr val="9B9A98"/>
              </a:solidFill>
              <a:latin typeface="Arrus B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100"/>
                            </p:stCondLst>
                            <p:childTnLst>
                              <p:par>
                                <p:cTn id="11" presetID="2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385FE975-309A-A32F-48C3-2B0D0A5268AF}"/>
              </a:ext>
            </a:extLst>
          </p:cNvPr>
          <p:cNvSpPr>
            <a:spLocks noGrp="1"/>
          </p:cNvSpPr>
          <p:nvPr>
            <p:ph idx="1"/>
          </p:nvPr>
        </p:nvSpPr>
        <p:spPr>
          <a:xfrm>
            <a:off x="1981200" y="285750"/>
            <a:ext cx="8186738" cy="6000750"/>
          </a:xfrm>
        </p:spPr>
        <p:txBody>
          <a:bodyPr>
            <a:noAutofit/>
          </a:bodyPr>
          <a:lstStyle/>
          <a:p>
            <a:pPr marL="420624" indent="-384048" algn="ctr">
              <a:buNone/>
              <a:defRPr/>
            </a:pPr>
            <a:r>
              <a:rPr lang="es-DO" sz="3400" b="1" dirty="0">
                <a:solidFill>
                  <a:srgbClr val="FFFF00"/>
                </a:solidFill>
                <a:effectLst>
                  <a:outerShdw blurRad="38100" dist="38100" dir="2700000" algn="tl">
                    <a:srgbClr val="000000">
                      <a:alpha val="43137"/>
                    </a:srgbClr>
                  </a:outerShdw>
                </a:effectLst>
              </a:rPr>
              <a:t>   </a:t>
            </a:r>
            <a:r>
              <a:rPr lang="es-DO" sz="3400" b="1" dirty="0">
                <a:solidFill>
                  <a:schemeClr val="tx1"/>
                </a:solidFill>
                <a:effectLst>
                  <a:outerShdw blurRad="38100" dist="38100" dir="2700000" algn="tl">
                    <a:srgbClr val="000000">
                      <a:alpha val="43137"/>
                    </a:srgbClr>
                  </a:outerShdw>
                </a:effectLst>
              </a:rPr>
              <a:t>Entre los paganos hay quienes adoran a Dios ignorantemente, quienes no han recibido jamás la luz por un instrumento humano, y sin embargo no perecerán. Aunque ignorantes de la ley escrita  de Dios, oyeron su voz hablarles en la naturaleza e hicieron las cosas que la ley requería. Sus obras son evidencia de que el Espíritu de Dios tocó su corazón, y son reconocidos como hijos de Dios.” </a:t>
            </a:r>
            <a:r>
              <a:rPr lang="es-DO" sz="3600" b="1" dirty="0">
                <a:solidFill>
                  <a:schemeClr val="tx1"/>
                </a:solidFill>
                <a:effectLst>
                  <a:outerShdw blurRad="38100" dist="38100" dir="2700000" algn="tl">
                    <a:srgbClr val="000000">
                      <a:alpha val="43137"/>
                    </a:srgbClr>
                  </a:outerShdw>
                </a:effectLst>
              </a:rPr>
              <a:t>D.T.G., 593</a:t>
            </a:r>
            <a:r>
              <a:rPr lang="es-DO" sz="3600" b="1" baseline="30000" dirty="0">
                <a:solidFill>
                  <a:schemeClr val="tx1"/>
                </a:solidFill>
                <a:effectLst>
                  <a:outerShdw blurRad="38100" dist="38100" dir="2700000" algn="tl">
                    <a:srgbClr val="000000">
                      <a:alpha val="43137"/>
                    </a:srgbClr>
                  </a:outerShdw>
                </a:effectLst>
              </a:rPr>
              <a:t>2</a:t>
            </a:r>
            <a:endParaRPr lang="es-DO" sz="3400" dirty="0">
              <a:solidFill>
                <a:schemeClr val="tx1"/>
              </a:solidFill>
            </a:endParaRPr>
          </a:p>
        </p:txBody>
      </p:sp>
      <p:sp>
        <p:nvSpPr>
          <p:cNvPr id="7" name="6 Marcador de número de diapositiva">
            <a:extLst>
              <a:ext uri="{FF2B5EF4-FFF2-40B4-BE49-F238E27FC236}">
                <a16:creationId xmlns:a16="http://schemas.microsoft.com/office/drawing/2014/main" id="{F8ACD134-1FCF-55AF-AD65-62410B394A3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755F91-ECE6-4349-BF6A-4A14573D9D01}" type="slidenum">
              <a:rPr lang="es-DO" altLang="es-GT">
                <a:solidFill>
                  <a:srgbClr val="9B9A98"/>
                </a:solidFill>
                <a:latin typeface="Arrus BT" pitchFamily="18" charset="0"/>
              </a:rPr>
              <a:pPr eaLnBrk="1" hangingPunct="1"/>
              <a:t>26</a:t>
            </a:fld>
            <a:endParaRPr lang="es-DO" altLang="es-GT">
              <a:solidFill>
                <a:srgbClr val="9B9A98"/>
              </a:solidFill>
              <a:latin typeface="Arrus B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arcador de contenido">
            <a:extLst>
              <a:ext uri="{FF2B5EF4-FFF2-40B4-BE49-F238E27FC236}">
                <a16:creationId xmlns:a16="http://schemas.microsoft.com/office/drawing/2014/main" id="{E0198953-7E2C-91E7-165F-6157D481B82D}"/>
              </a:ext>
            </a:extLst>
          </p:cNvPr>
          <p:cNvSpPr>
            <a:spLocks noGrp="1"/>
          </p:cNvSpPr>
          <p:nvPr>
            <p:ph idx="1"/>
          </p:nvPr>
        </p:nvSpPr>
        <p:spPr>
          <a:xfrm>
            <a:off x="1416979" y="1360720"/>
            <a:ext cx="8002588" cy="4525962"/>
          </a:xfrm>
        </p:spPr>
        <p:txBody>
          <a:bodyPr/>
          <a:lstStyle/>
          <a:p>
            <a:pPr algn="ctr"/>
            <a:r>
              <a:rPr lang="es-GT" altLang="es-GT" sz="2800" dirty="0"/>
              <a:t>Los 144,000 santos vivientes reconocieron y entendieron la voz; pero los malvados se figuraron que era fragor de truenos y de terremoto. Cuando Dios señaló el tiempo, derramó sobre nosotros el Espíritu Santo, y nuestros semblantes se iluminaron refulgentemente con la gloria de Dios, como le sucedió a Moisés al bajar del Sinaí. PE Pág. 16-19</a:t>
            </a:r>
            <a:br>
              <a:rPr lang="es-GT" altLang="es-GT" sz="2800" dirty="0"/>
            </a:br>
            <a:br>
              <a:rPr lang="es-GT" altLang="es-GT" dirty="0"/>
            </a:br>
            <a:br>
              <a:rPr lang="es-GT" altLang="es-GT" dirty="0"/>
            </a:br>
            <a:endParaRPr lang="es-GT" altLang="es-GT" dirty="0"/>
          </a:p>
        </p:txBody>
      </p:sp>
      <p:sp>
        <p:nvSpPr>
          <p:cNvPr id="5" name="4 Marcador de número de diapositiva">
            <a:extLst>
              <a:ext uri="{FF2B5EF4-FFF2-40B4-BE49-F238E27FC236}">
                <a16:creationId xmlns:a16="http://schemas.microsoft.com/office/drawing/2014/main" id="{5CFD6E8D-D735-CECE-5DB4-A3B08C0AA1C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A123BD-CE20-0344-A44A-5CADAB796E6B}" type="slidenum">
              <a:rPr lang="es-DO" altLang="es-GT">
                <a:solidFill>
                  <a:srgbClr val="9B9A98"/>
                </a:solidFill>
                <a:latin typeface="Arrus BT" pitchFamily="18" charset="0"/>
              </a:rPr>
              <a:pPr eaLnBrk="1" hangingPunct="1"/>
              <a:t>27</a:t>
            </a:fld>
            <a:endParaRPr lang="es-DO" altLang="es-GT">
              <a:solidFill>
                <a:srgbClr val="9B9A98"/>
              </a:solidFill>
              <a:latin typeface="Arrus B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F02D1960-1C8E-75D7-2832-518CCCA8D133}"/>
              </a:ext>
            </a:extLst>
          </p:cNvPr>
          <p:cNvSpPr>
            <a:spLocks noGrp="1"/>
          </p:cNvSpPr>
          <p:nvPr>
            <p:ph idx="1"/>
          </p:nvPr>
        </p:nvSpPr>
        <p:spPr>
          <a:xfrm>
            <a:off x="1703387" y="568713"/>
            <a:ext cx="9302867" cy="4930775"/>
          </a:xfrm>
        </p:spPr>
        <p:txBody>
          <a:bodyPr>
            <a:normAutofit fontScale="92500"/>
          </a:bodyPr>
          <a:lstStyle/>
          <a:p>
            <a:pPr>
              <a:buFont typeface="Wingdings 2" pitchFamily="18" charset="2"/>
              <a:buChar char=""/>
              <a:defRPr/>
            </a:pPr>
            <a:r>
              <a:rPr lang="es-GT" sz="2800" dirty="0"/>
              <a:t>Luego resonó la argentina trompeta de Jesús, a medida que él iba descendiendo en la nube, rodeado de llamas de fuego. Miró las tumbas de sus santos dormidos. Después alzó los ojos y las manos hacia el cielo, y exclamó: "¡Despertad! ¡Despertad! ¡Despertad los que dormís en el polvo, y levantaos!" Hubo entonces un formidable terremoto. Se abrieron los sepulcros y resucitaron los muertos revestidos de inmortalidad. Los 144,000 exclamaron "¡Aleluya!" </a:t>
            </a:r>
            <a:r>
              <a:rPr lang="es-GT" sz="2800" u="sng" dirty="0">
                <a:solidFill>
                  <a:schemeClr val="tx1"/>
                </a:solidFill>
                <a:effectLst>
                  <a:outerShdw blurRad="38100" dist="38100" dir="2700000" algn="tl">
                    <a:srgbClr val="000000">
                      <a:alpha val="43137"/>
                    </a:srgbClr>
                  </a:outerShdw>
                </a:effectLst>
              </a:rPr>
              <a:t>al reconocer a los amigos que la muerte había arrebatado de su lado,</a:t>
            </a:r>
            <a:r>
              <a:rPr lang="es-GT" sz="2800" dirty="0">
                <a:solidFill>
                  <a:schemeClr val="tx1"/>
                </a:solidFill>
              </a:rPr>
              <a:t> </a:t>
            </a:r>
            <a:r>
              <a:rPr lang="es-GT" sz="2800" dirty="0"/>
              <a:t>y en el mismo instante nosotros fuimos transformados y nos reunimos con ellos para encontrar al Señor en el aire. PE Pág. 16-19</a:t>
            </a:r>
            <a:br>
              <a:rPr lang="es-GT" sz="2800" dirty="0"/>
            </a:br>
            <a:endParaRPr lang="es-GT" sz="2800" dirty="0"/>
          </a:p>
        </p:txBody>
      </p:sp>
      <p:sp>
        <p:nvSpPr>
          <p:cNvPr id="5" name="4 Marcador de número de diapositiva">
            <a:extLst>
              <a:ext uri="{FF2B5EF4-FFF2-40B4-BE49-F238E27FC236}">
                <a16:creationId xmlns:a16="http://schemas.microsoft.com/office/drawing/2014/main" id="{DDC4F962-4B54-72F7-658C-05DC21A1BE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7F2712-A0AF-B54F-B5FD-045A4E1F9F75}" type="slidenum">
              <a:rPr lang="es-DO" altLang="es-GT">
                <a:solidFill>
                  <a:srgbClr val="9B9A98"/>
                </a:solidFill>
                <a:latin typeface="Arrus BT" pitchFamily="18" charset="0"/>
              </a:rPr>
              <a:pPr eaLnBrk="1" hangingPunct="1"/>
              <a:t>28</a:t>
            </a:fld>
            <a:endParaRPr lang="es-DO" altLang="es-GT">
              <a:solidFill>
                <a:srgbClr val="9B9A98"/>
              </a:solidFill>
              <a:latin typeface="Arrus BT"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43906F-E06E-6573-4566-610407CF8B12}"/>
              </a:ext>
            </a:extLst>
          </p:cNvPr>
          <p:cNvSpPr txBox="1"/>
          <p:nvPr/>
        </p:nvSpPr>
        <p:spPr>
          <a:xfrm>
            <a:off x="3049859" y="843677"/>
            <a:ext cx="6099716" cy="5170646"/>
          </a:xfrm>
          <a:prstGeom prst="rect">
            <a:avLst/>
          </a:prstGeom>
          <a:noFill/>
        </p:spPr>
        <p:txBody>
          <a:bodyPr wrap="square">
            <a:spAutoFit/>
          </a:bodyPr>
          <a:lstStyle/>
          <a:p>
            <a:pPr algn="ctr"/>
            <a:r>
              <a:rPr lang="es-GT" sz="2400" b="1" dirty="0">
                <a:solidFill>
                  <a:srgbClr val="C00000"/>
                </a:solidFill>
              </a:rPr>
              <a:t>Inmediatos al trono se encuentran:</a:t>
            </a:r>
          </a:p>
          <a:p>
            <a:r>
              <a:rPr lang="es-GT" sz="1800" b="1" dirty="0"/>
              <a:t>1- los que fueron alguna vez celosos en la causa de Satanás, pero que, cual tizones arrancados del fuego, siguieron luego a su Salvador con profunda e intensa devoción.</a:t>
            </a:r>
          </a:p>
          <a:p>
            <a:r>
              <a:rPr lang="es-GT" sz="1800" b="1" dirty="0">
                <a:solidFill>
                  <a:srgbClr val="00B0F0"/>
                </a:solidFill>
              </a:rPr>
              <a:t>2- Vienen después los que perfeccionaron su carácter cristiano en medio de la mentira y de la incredulidad, los que honraron la ley de Dios cuando el mundo cristiano la declaró abolida,</a:t>
            </a:r>
          </a:p>
          <a:p>
            <a:r>
              <a:rPr lang="es-GT" sz="1800" b="1" dirty="0">
                <a:solidFill>
                  <a:srgbClr val="FF0000"/>
                </a:solidFill>
              </a:rPr>
              <a:t>3 y los millones de todas las edades que fueron martirizados por su fe. </a:t>
            </a:r>
          </a:p>
          <a:p>
            <a:r>
              <a:rPr lang="es-GT" sz="1800" b="1" dirty="0">
                <a:solidFill>
                  <a:schemeClr val="accent5">
                    <a:lumMod val="75000"/>
                  </a:schemeClr>
                </a:solidFill>
              </a:rPr>
              <a:t>4- Y más allá está la “grande muchedumbre, que nadie podía contar, de entre todas las naciones, y las tribus, y los pueblos, y las lenguas ... de pie ante el trono y delante del Cordero, revestidos de ropas blancas, y teniendo palmas en sus manos.” Apocalipsis 7:9  Su lucha terminó; ganaron la victoria. </a:t>
            </a:r>
          </a:p>
          <a:p>
            <a:r>
              <a:rPr lang="es-GT" sz="1800" b="1" dirty="0">
                <a:solidFill>
                  <a:schemeClr val="accent5">
                    <a:lumMod val="75000"/>
                  </a:schemeClr>
                </a:solidFill>
              </a:rPr>
              <a:t>CS Pág. 723</a:t>
            </a:r>
            <a:endParaRPr lang="es-GT" dirty="0"/>
          </a:p>
        </p:txBody>
      </p:sp>
    </p:spTree>
    <p:extLst>
      <p:ext uri="{BB962C8B-B14F-4D97-AF65-F5344CB8AC3E}">
        <p14:creationId xmlns:p14="http://schemas.microsoft.com/office/powerpoint/2010/main" val="45982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30ACF9-EA49-836E-A222-A6AA6D43125D}"/>
              </a:ext>
            </a:extLst>
          </p:cNvPr>
          <p:cNvSpPr txBox="1"/>
          <p:nvPr/>
        </p:nvSpPr>
        <p:spPr>
          <a:xfrm>
            <a:off x="496229" y="1268545"/>
            <a:ext cx="4098073" cy="4154984"/>
          </a:xfrm>
          <a:prstGeom prst="rect">
            <a:avLst/>
          </a:prstGeom>
          <a:noFill/>
        </p:spPr>
        <p:txBody>
          <a:bodyPr wrap="square">
            <a:spAutoFit/>
          </a:bodyPr>
          <a:lstStyle/>
          <a:p>
            <a:pPr algn="ctr"/>
            <a:r>
              <a:rPr lang="es-GT" sz="2400" b="0" i="0" u="none" strike="noStrike" dirty="0">
                <a:solidFill>
                  <a:srgbClr val="000000"/>
                </a:solidFill>
                <a:effectLst/>
                <a:latin typeface="system-ui"/>
              </a:rPr>
              <a:t>Pasaba Jesús por ciudades y aldeas, enseñando, y encaminándose a Jerusalén. </a:t>
            </a:r>
            <a:r>
              <a:rPr lang="es-GT" sz="2400" b="1" i="0" u="none" strike="noStrike" baseline="30000" dirty="0">
                <a:solidFill>
                  <a:srgbClr val="000000"/>
                </a:solidFill>
                <a:effectLst/>
                <a:latin typeface="system-ui"/>
              </a:rPr>
              <a:t>23 </a:t>
            </a:r>
            <a:r>
              <a:rPr lang="es-GT" sz="2400" b="1" i="0" u="none" strike="noStrike" dirty="0">
                <a:solidFill>
                  <a:srgbClr val="000000"/>
                </a:solidFill>
                <a:effectLst/>
                <a:latin typeface="system-ui"/>
              </a:rPr>
              <a:t>Y alguien le dijo: Señor, ¿son pocos los que se salvan?</a:t>
            </a:r>
            <a:r>
              <a:rPr lang="es-GT" sz="2400" b="0" i="0" u="none" strike="noStrike" dirty="0">
                <a:solidFill>
                  <a:srgbClr val="000000"/>
                </a:solidFill>
                <a:effectLst/>
                <a:latin typeface="system-ui"/>
              </a:rPr>
              <a:t> Y él les dijo: </a:t>
            </a:r>
            <a:r>
              <a:rPr lang="es-GT" sz="2400" b="1" i="0" u="none" strike="noStrike" baseline="30000" dirty="0">
                <a:solidFill>
                  <a:srgbClr val="000000"/>
                </a:solidFill>
                <a:effectLst/>
                <a:latin typeface="system-ui"/>
              </a:rPr>
              <a:t>24 </a:t>
            </a:r>
            <a:r>
              <a:rPr lang="es-GT" sz="2400" b="0" i="0" u="none" strike="noStrike" dirty="0">
                <a:solidFill>
                  <a:srgbClr val="000000"/>
                </a:solidFill>
                <a:effectLst/>
                <a:latin typeface="system-ui"/>
              </a:rPr>
              <a:t>Esforzaos a entrar por la puerta angosta; porque os digo que muchos procurarán entrar, y no podrán</a:t>
            </a:r>
            <a:endParaRPr lang="es-GT" sz="2400" b="1" dirty="0">
              <a:solidFill>
                <a:srgbClr val="000000"/>
              </a:solidFill>
              <a:latin typeface="system-ui"/>
            </a:endParaRPr>
          </a:p>
          <a:p>
            <a:pPr algn="ctr"/>
            <a:r>
              <a:rPr lang="es-GT" sz="2400" b="1" i="0" u="none" strike="noStrike" dirty="0">
                <a:solidFill>
                  <a:srgbClr val="000000"/>
                </a:solidFill>
                <a:effectLst/>
                <a:latin typeface="system-ui"/>
              </a:rPr>
              <a:t> </a:t>
            </a:r>
            <a:r>
              <a:rPr lang="es-GT" b="1" i="0" u="none" strike="noStrike" dirty="0">
                <a:solidFill>
                  <a:srgbClr val="000000"/>
                </a:solidFill>
                <a:effectLst/>
                <a:latin typeface="system-ui"/>
              </a:rPr>
              <a:t>Lucas 13:22-24</a:t>
            </a:r>
            <a:endParaRPr lang="es-GT" b="1" dirty="0"/>
          </a:p>
        </p:txBody>
      </p:sp>
      <p:pic>
        <p:nvPicPr>
          <p:cNvPr id="8" name="Imagen 7">
            <a:extLst>
              <a:ext uri="{FF2B5EF4-FFF2-40B4-BE49-F238E27FC236}">
                <a16:creationId xmlns:a16="http://schemas.microsoft.com/office/drawing/2014/main" id="{F2B2293D-E502-8FB3-4735-81C69A4E97A6}"/>
              </a:ext>
            </a:extLst>
          </p:cNvPr>
          <p:cNvPicPr>
            <a:picLocks noChangeAspect="1"/>
          </p:cNvPicPr>
          <p:nvPr/>
        </p:nvPicPr>
        <p:blipFill>
          <a:blip r:embed="rId2"/>
          <a:stretch>
            <a:fillRect/>
          </a:stretch>
        </p:blipFill>
        <p:spPr>
          <a:xfrm>
            <a:off x="5153702" y="167269"/>
            <a:ext cx="6800405" cy="6188926"/>
          </a:xfrm>
          <a:prstGeom prst="rect">
            <a:avLst/>
          </a:prstGeom>
        </p:spPr>
      </p:pic>
    </p:spTree>
    <p:extLst>
      <p:ext uri="{BB962C8B-B14F-4D97-AF65-F5344CB8AC3E}">
        <p14:creationId xmlns:p14="http://schemas.microsoft.com/office/powerpoint/2010/main" val="405327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633D9B56-09EC-4D11-1D55-CA66B5DF3E10}"/>
              </a:ext>
            </a:extLst>
          </p:cNvPr>
          <p:cNvSpPr txBox="1">
            <a:spLocks/>
          </p:cNvSpPr>
          <p:nvPr/>
        </p:nvSpPr>
        <p:spPr>
          <a:xfrm>
            <a:off x="1624013" y="1214439"/>
            <a:ext cx="8686800" cy="4911725"/>
          </a:xfrm>
          <a:prstGeom prst="rect">
            <a:avLst/>
          </a:prstGeom>
        </p:spPr>
        <p:txBody>
          <a:bodyP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6576" indent="0" algn="ctr">
              <a:buNone/>
              <a:defRPr/>
            </a:pPr>
            <a:r>
              <a:rPr lang="es-DO" sz="4000" b="1" dirty="0">
                <a:effectLst>
                  <a:outerShdw blurRad="38100" dist="38100" dir="2700000" algn="tl">
                    <a:srgbClr val="000000">
                      <a:alpha val="43137"/>
                    </a:srgbClr>
                  </a:outerShdw>
                </a:effectLst>
              </a:rPr>
              <a:t>“En comparación con los millones del mundo, los hijos de Dios serán, como siempre lo fueron, un rebaño pequeño.” HA 471</a:t>
            </a:r>
          </a:p>
          <a:p>
            <a:pPr marL="36576" indent="0" algn="ctr">
              <a:buNone/>
              <a:defRPr/>
            </a:pPr>
            <a:endParaRPr lang="en-US" sz="4000" b="1" dirty="0">
              <a:effectLst>
                <a:outerShdw blurRad="38100" dist="38100" dir="2700000" algn="tl">
                  <a:srgbClr val="000000">
                    <a:alpha val="43137"/>
                  </a:srgbClr>
                </a:outerShdw>
              </a:effectLst>
            </a:endParaRPr>
          </a:p>
          <a:p>
            <a:pPr marL="36576" indent="0" algn="ctr">
              <a:buNone/>
              <a:defRPr/>
            </a:pPr>
            <a:r>
              <a:rPr lang="es-DO" sz="2800" b="1" dirty="0">
                <a:solidFill>
                  <a:schemeClr val="tx1">
                    <a:lumMod val="95000"/>
                    <a:lumOff val="5000"/>
                  </a:schemeClr>
                </a:solidFill>
                <a:effectLst>
                  <a:outerShdw blurRad="38100" dist="38100" dir="2700000" algn="tl">
                    <a:srgbClr val="000000">
                      <a:alpha val="43137"/>
                    </a:srgbClr>
                  </a:outerShdw>
                </a:effectLst>
              </a:rPr>
              <a:t>Esta cita nos revela de ante mano que no debemos esperar que los sellados alcancen millones.</a:t>
            </a:r>
          </a:p>
        </p:txBody>
      </p:sp>
    </p:spTree>
    <p:extLst>
      <p:ext uri="{BB962C8B-B14F-4D97-AF65-F5344CB8AC3E}">
        <p14:creationId xmlns:p14="http://schemas.microsoft.com/office/powerpoint/2010/main" val="30606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F4DA7D-C54D-0772-0CC9-954E9C85B310}"/>
              </a:ext>
            </a:extLst>
          </p:cNvPr>
          <p:cNvPicPr>
            <a:picLocks noChangeAspect="1"/>
          </p:cNvPicPr>
          <p:nvPr/>
        </p:nvPicPr>
        <p:blipFill>
          <a:blip r:embed="rId2"/>
          <a:stretch>
            <a:fillRect/>
          </a:stretch>
        </p:blipFill>
        <p:spPr>
          <a:xfrm>
            <a:off x="2032000" y="1143000"/>
            <a:ext cx="7772400" cy="4371975"/>
          </a:xfrm>
          <a:prstGeom prst="rect">
            <a:avLst/>
          </a:prstGeom>
        </p:spPr>
      </p:pic>
    </p:spTree>
    <p:extLst>
      <p:ext uri="{BB962C8B-B14F-4D97-AF65-F5344CB8AC3E}">
        <p14:creationId xmlns:p14="http://schemas.microsoft.com/office/powerpoint/2010/main" val="203453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 SEXTO SELLO DEL APOCALIPSIS - YouTube">
            <a:extLst>
              <a:ext uri="{FF2B5EF4-FFF2-40B4-BE49-F238E27FC236}">
                <a16:creationId xmlns:a16="http://schemas.microsoft.com/office/drawing/2014/main" id="{5898C670-75F4-7992-BC5D-A63B2D5CF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1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D7D4FCB-8C6F-FE27-B2BC-218B9EF0B888}"/>
              </a:ext>
            </a:extLst>
          </p:cNvPr>
          <p:cNvPicPr>
            <a:picLocks noChangeAspect="1"/>
          </p:cNvPicPr>
          <p:nvPr/>
        </p:nvPicPr>
        <p:blipFill>
          <a:blip r:embed="rId2"/>
          <a:stretch>
            <a:fillRect/>
          </a:stretch>
        </p:blipFill>
        <p:spPr>
          <a:xfrm>
            <a:off x="1817649" y="220237"/>
            <a:ext cx="8486078" cy="6364558"/>
          </a:xfrm>
          <a:prstGeom prst="rect">
            <a:avLst/>
          </a:prstGeom>
        </p:spPr>
      </p:pic>
    </p:spTree>
    <p:extLst>
      <p:ext uri="{BB962C8B-B14F-4D97-AF65-F5344CB8AC3E}">
        <p14:creationId xmlns:p14="http://schemas.microsoft.com/office/powerpoint/2010/main" val="377626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calización del epicentro del terremoto de Lisboa de 1755 según... |  Download Scientific Diagram">
            <a:extLst>
              <a:ext uri="{FF2B5EF4-FFF2-40B4-BE49-F238E27FC236}">
                <a16:creationId xmlns:a16="http://schemas.microsoft.com/office/drawing/2014/main" id="{2339B849-25E0-AD87-21A1-900F0A559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02" y="1589048"/>
            <a:ext cx="6612003" cy="486193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9A6DD78-4C9B-B669-41F0-97AE0D0EAD49}"/>
              </a:ext>
            </a:extLst>
          </p:cNvPr>
          <p:cNvSpPr txBox="1"/>
          <p:nvPr/>
        </p:nvSpPr>
        <p:spPr>
          <a:xfrm>
            <a:off x="606065" y="481052"/>
            <a:ext cx="6809496" cy="1107996"/>
          </a:xfrm>
          <a:prstGeom prst="rect">
            <a:avLst/>
          </a:prstGeom>
          <a:noFill/>
        </p:spPr>
        <p:txBody>
          <a:bodyPr wrap="square">
            <a:spAutoFit/>
          </a:bodyPr>
          <a:lstStyle/>
          <a:p>
            <a:r>
              <a:rPr lang="es-GT" sz="2400" b="0" i="0" u="none" strike="noStrike" dirty="0">
                <a:solidFill>
                  <a:srgbClr val="000000"/>
                </a:solidFill>
                <a:effectLst/>
              </a:rPr>
              <a:t>Abarcó por lo menos diez millones de kilómetros cuadrados. </a:t>
            </a:r>
            <a:r>
              <a:rPr lang="es-GT" b="0" i="0" u="none" strike="noStrike" dirty="0">
                <a:solidFill>
                  <a:srgbClr val="000000"/>
                </a:solidFill>
                <a:effectLst/>
              </a:rPr>
              <a:t>CS 306.1</a:t>
            </a:r>
            <a:br>
              <a:rPr lang="es-GT" b="0" i="0" u="none" strike="noStrike" dirty="0">
                <a:solidFill>
                  <a:srgbClr val="000000"/>
                </a:solidFill>
                <a:effectLst/>
              </a:rPr>
            </a:br>
            <a:endParaRPr lang="es-GT" dirty="0"/>
          </a:p>
        </p:txBody>
      </p:sp>
      <p:sp>
        <p:nvSpPr>
          <p:cNvPr id="5" name="CuadroTexto 4">
            <a:extLst>
              <a:ext uri="{FF2B5EF4-FFF2-40B4-BE49-F238E27FC236}">
                <a16:creationId xmlns:a16="http://schemas.microsoft.com/office/drawing/2014/main" id="{6E608169-E340-7086-81FD-41CFC67A5D0C}"/>
              </a:ext>
            </a:extLst>
          </p:cNvPr>
          <p:cNvSpPr txBox="1"/>
          <p:nvPr/>
        </p:nvSpPr>
        <p:spPr>
          <a:xfrm>
            <a:off x="7415561" y="2844225"/>
            <a:ext cx="4198778" cy="1077218"/>
          </a:xfrm>
          <a:prstGeom prst="rect">
            <a:avLst/>
          </a:prstGeom>
          <a:noFill/>
        </p:spPr>
        <p:txBody>
          <a:bodyPr wrap="none" rtlCol="0">
            <a:spAutoFit/>
          </a:bodyPr>
          <a:lstStyle/>
          <a:p>
            <a:r>
              <a:rPr lang="es-GT" sz="3200" b="1" dirty="0"/>
              <a:t>Terremoto de Lisboa</a:t>
            </a:r>
          </a:p>
          <a:p>
            <a:r>
              <a:rPr lang="es-GT" sz="3200" b="1" dirty="0"/>
              <a:t>1 noviembre 1755</a:t>
            </a:r>
          </a:p>
        </p:txBody>
      </p:sp>
      <p:sp>
        <p:nvSpPr>
          <p:cNvPr id="6" name="CuadroTexto 5">
            <a:extLst>
              <a:ext uri="{FF2B5EF4-FFF2-40B4-BE49-F238E27FC236}">
                <a16:creationId xmlns:a16="http://schemas.microsoft.com/office/drawing/2014/main" id="{B619F29D-DF62-56E3-C8BE-15C2A7ACA4FC}"/>
              </a:ext>
            </a:extLst>
          </p:cNvPr>
          <p:cNvSpPr txBox="1"/>
          <p:nvPr/>
        </p:nvSpPr>
        <p:spPr>
          <a:xfrm>
            <a:off x="7415561" y="2129883"/>
            <a:ext cx="4376198" cy="461665"/>
          </a:xfrm>
          <a:prstGeom prst="rect">
            <a:avLst/>
          </a:prstGeom>
          <a:noFill/>
        </p:spPr>
        <p:txBody>
          <a:bodyPr wrap="none" rtlCol="0">
            <a:spAutoFit/>
          </a:bodyPr>
          <a:lstStyle/>
          <a:p>
            <a:r>
              <a:rPr lang="es-GT" sz="2400" dirty="0"/>
              <a:t>1- Acontecimiento del sexto sello</a:t>
            </a:r>
          </a:p>
        </p:txBody>
      </p:sp>
    </p:spTree>
    <p:extLst>
      <p:ext uri="{BB962C8B-B14F-4D97-AF65-F5344CB8AC3E}">
        <p14:creationId xmlns:p14="http://schemas.microsoft.com/office/powerpoint/2010/main" val="47893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sexto y séptimo sello del Apocalipsis | Habrá terribles señales en el  cielo cuando se habran los últimos sellos del Apocalipsis | By QUÉ DICE LA  BIBLIA | Facebook">
            <a:extLst>
              <a:ext uri="{FF2B5EF4-FFF2-40B4-BE49-F238E27FC236}">
                <a16:creationId xmlns:a16="http://schemas.microsoft.com/office/drawing/2014/main" id="{B2E5B49C-F898-DBED-B5A4-AE1527B0C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72" y="1567046"/>
            <a:ext cx="5764250" cy="322798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3CFA5F9-FBDE-9217-8096-9C1C4DCB032C}"/>
              </a:ext>
            </a:extLst>
          </p:cNvPr>
          <p:cNvSpPr txBox="1"/>
          <p:nvPr/>
        </p:nvSpPr>
        <p:spPr>
          <a:xfrm>
            <a:off x="6244591" y="1812372"/>
            <a:ext cx="5776518" cy="584775"/>
          </a:xfrm>
          <a:prstGeom prst="rect">
            <a:avLst/>
          </a:prstGeom>
          <a:noFill/>
        </p:spPr>
        <p:txBody>
          <a:bodyPr wrap="none" rtlCol="0">
            <a:spAutoFit/>
          </a:bodyPr>
          <a:lstStyle/>
          <a:p>
            <a:r>
              <a:rPr lang="es-GT" sz="3200" dirty="0"/>
              <a:t>2- Acontecimiento del sexto sello</a:t>
            </a:r>
          </a:p>
        </p:txBody>
      </p:sp>
      <p:sp>
        <p:nvSpPr>
          <p:cNvPr id="3" name="CuadroTexto 2">
            <a:extLst>
              <a:ext uri="{FF2B5EF4-FFF2-40B4-BE49-F238E27FC236}">
                <a16:creationId xmlns:a16="http://schemas.microsoft.com/office/drawing/2014/main" id="{D765FBA2-1EC5-F19B-50F4-2E08EE14C321}"/>
              </a:ext>
            </a:extLst>
          </p:cNvPr>
          <p:cNvSpPr txBox="1"/>
          <p:nvPr/>
        </p:nvSpPr>
        <p:spPr>
          <a:xfrm>
            <a:off x="6601523" y="2798956"/>
            <a:ext cx="5062654" cy="830997"/>
          </a:xfrm>
          <a:prstGeom prst="rect">
            <a:avLst/>
          </a:prstGeom>
          <a:noFill/>
        </p:spPr>
        <p:txBody>
          <a:bodyPr wrap="square" rtlCol="0">
            <a:spAutoFit/>
          </a:bodyPr>
          <a:lstStyle/>
          <a:p>
            <a:r>
              <a:rPr lang="es-GT" sz="2400" dirty="0"/>
              <a:t>Día oscuro y la luna como sangre 19 mayo1780</a:t>
            </a:r>
          </a:p>
        </p:txBody>
      </p:sp>
      <p:sp>
        <p:nvSpPr>
          <p:cNvPr id="4" name="CuadroTexto 3">
            <a:extLst>
              <a:ext uri="{FF2B5EF4-FFF2-40B4-BE49-F238E27FC236}">
                <a16:creationId xmlns:a16="http://schemas.microsoft.com/office/drawing/2014/main" id="{A542809C-B214-87C9-04DB-CE67873AD373}"/>
              </a:ext>
            </a:extLst>
          </p:cNvPr>
          <p:cNvSpPr txBox="1"/>
          <p:nvPr/>
        </p:nvSpPr>
        <p:spPr>
          <a:xfrm>
            <a:off x="6980664" y="4031762"/>
            <a:ext cx="3385222" cy="461665"/>
          </a:xfrm>
          <a:prstGeom prst="rect">
            <a:avLst/>
          </a:prstGeom>
          <a:noFill/>
        </p:spPr>
        <p:txBody>
          <a:bodyPr wrap="none" rtlCol="0">
            <a:spAutoFit/>
          </a:bodyPr>
          <a:lstStyle/>
          <a:p>
            <a:r>
              <a:rPr lang="es-GT" sz="2400" dirty="0"/>
              <a:t>Hay 25 años de diferencia</a:t>
            </a:r>
          </a:p>
        </p:txBody>
      </p:sp>
    </p:spTree>
    <p:extLst>
      <p:ext uri="{BB962C8B-B14F-4D97-AF65-F5344CB8AC3E}">
        <p14:creationId xmlns:p14="http://schemas.microsoft.com/office/powerpoint/2010/main" val="1492165230"/>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Paquete</Template>
  <TotalTime>402</TotalTime>
  <Words>2117</Words>
  <Application>Microsoft Macintosh PowerPoint</Application>
  <PresentationFormat>Panorámica</PresentationFormat>
  <Paragraphs>82</Paragraphs>
  <Slides>29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 CENA</vt:lpstr>
      <vt:lpstr>Arial</vt:lpstr>
      <vt:lpstr>Arrus BT</vt:lpstr>
      <vt:lpstr>Calibri</vt:lpstr>
      <vt:lpstr>Gill Sans MT</vt:lpstr>
      <vt:lpstr>system-ui</vt:lpstr>
      <vt:lpstr>Times</vt:lpstr>
      <vt:lpstr>Wingdings 2</vt:lpstr>
      <vt:lpstr>Paquete</vt:lpstr>
      <vt:lpstr>Los 144 mil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¿cuántas personas serán selladas entonces bajo el mensaje del tercer ángel? </vt:lpstr>
      <vt:lpstr>Apocalipsis 7:4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D.T.G., 5932.</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144 mil </dc:title>
  <dc:creator>Microsoft Office User</dc:creator>
  <cp:lastModifiedBy>Danilo Monterroso</cp:lastModifiedBy>
  <cp:revision>5</cp:revision>
  <dcterms:created xsi:type="dcterms:W3CDTF">2022-11-26T19:11:52Z</dcterms:created>
  <dcterms:modified xsi:type="dcterms:W3CDTF">2023-03-18T03:27:16Z</dcterms:modified>
</cp:coreProperties>
</file>